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8" r:id="rId3"/>
    <p:sldId id="266" r:id="rId4"/>
    <p:sldId id="259" r:id="rId5"/>
    <p:sldId id="277" r:id="rId6"/>
    <p:sldId id="278" r:id="rId7"/>
    <p:sldId id="279" r:id="rId8"/>
    <p:sldId id="280" r:id="rId9"/>
    <p:sldId id="282" r:id="rId10"/>
    <p:sldId id="283" r:id="rId11"/>
    <p:sldId id="276" r:id="rId12"/>
    <p:sldId id="284" r:id="rId13"/>
    <p:sldId id="285" r:id="rId14"/>
    <p:sldId id="288" r:id="rId15"/>
    <p:sldId id="287" r:id="rId16"/>
    <p:sldId id="289" r:id="rId17"/>
    <p:sldId id="290" r:id="rId18"/>
    <p:sldId id="291" r:id="rId19"/>
    <p:sldId id="293" r:id="rId20"/>
    <p:sldId id="292" r:id="rId21"/>
    <p:sldId id="294" r:id="rId22"/>
    <p:sldId id="295" r:id="rId23"/>
    <p:sldId id="296" r:id="rId24"/>
    <p:sldId id="297" r:id="rId25"/>
    <p:sldId id="298" r:id="rId26"/>
    <p:sldId id="299" r:id="rId27"/>
    <p:sldId id="281" r:id="rId28"/>
    <p:sldId id="286" r:id="rId29"/>
    <p:sldId id="300" r:id="rId30"/>
    <p:sldId id="303" r:id="rId31"/>
    <p:sldId id="304" r:id="rId32"/>
    <p:sldId id="305" r:id="rId33"/>
    <p:sldId id="301" r:id="rId34"/>
    <p:sldId id="306" r:id="rId35"/>
    <p:sldId id="308" r:id="rId36"/>
    <p:sldId id="309" r:id="rId37"/>
    <p:sldId id="311" r:id="rId38"/>
    <p:sldId id="310" r:id="rId39"/>
    <p:sldId id="274" r:id="rId4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67" autoAdjust="0"/>
  </p:normalViewPr>
  <p:slideViewPr>
    <p:cSldViewPr>
      <p:cViewPr varScale="1">
        <p:scale>
          <a:sx n="134" d="100"/>
          <a:sy n="134" d="100"/>
        </p:scale>
        <p:origin x="9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9AB2F-8EC5-4BA3-A5C1-80B2DB7E7C2B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80D94-54BF-4BBD-A84F-397944FD08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52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546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701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621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477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40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816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6797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211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106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48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298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96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035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414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841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74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049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3299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707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0D94-54BF-4BBD-A84F-397944FD08EA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159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651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22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82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11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163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476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5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00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49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070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198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EBE73-F053-42CF-8178-E53610CD6481}" type="datetimeFigureOut">
              <a:rPr lang="pt-BR" smtClean="0"/>
              <a:t>11/09/2025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B93BA-5DEB-4FB7-B775-3DC5C380B2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889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EB979F-66D9-FAC4-113F-E9D73ABDCF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CC5CFF18-078B-4D73-A111-5DEC284C6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1840" y="2067694"/>
            <a:ext cx="4968552" cy="1224136"/>
          </a:xfrm>
        </p:spPr>
        <p:txBody>
          <a:bodyPr>
            <a:noAutofit/>
          </a:bodyPr>
          <a:lstStyle/>
          <a:p>
            <a:pPr algn="l"/>
            <a:r>
              <a:rPr lang="pt-BR" sz="39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CERTIDÃO DE ACERVO TÉCNICO - CAT</a:t>
            </a:r>
            <a:endParaRPr lang="pt-BR" sz="39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8BA9C3-9D03-5103-D461-FA9416A9D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65E12306-1D71-475F-8C6F-610AF01F5070}"/>
              </a:ext>
            </a:extLst>
          </p:cNvPr>
          <p:cNvSpPr txBox="1">
            <a:spLocks/>
          </p:cNvSpPr>
          <p:nvPr/>
        </p:nvSpPr>
        <p:spPr>
          <a:xfrm>
            <a:off x="2771800" y="2124260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39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NOVO FORMULÁRIO ONLINE</a:t>
            </a:r>
            <a:endParaRPr lang="pt-BR" sz="39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623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AF6CCC-5E4D-D7A0-CF9D-C58EB5B5C9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" y="643"/>
            <a:ext cx="9144000" cy="51428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168A4CA-225C-471C-BB38-3D4C60FB9A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64" b="4064"/>
          <a:stretch>
            <a:fillRect/>
          </a:stretch>
        </p:blipFill>
        <p:spPr>
          <a:xfrm>
            <a:off x="1187624" y="879773"/>
            <a:ext cx="6408712" cy="39242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118E4D5-EC0F-52E8-FFA9-587D47B3FD86}"/>
              </a:ext>
            </a:extLst>
          </p:cNvPr>
          <p:cNvSpPr txBox="1"/>
          <p:nvPr/>
        </p:nvSpPr>
        <p:spPr>
          <a:xfrm>
            <a:off x="1547664" y="391765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2060"/>
                </a:solidFill>
              </a:rPr>
              <a:t>Como solicitar: Acesso restrito&gt;Serviços&gt;Certidões</a:t>
            </a:r>
          </a:p>
        </p:txBody>
      </p:sp>
    </p:spTree>
    <p:extLst>
      <p:ext uri="{BB962C8B-B14F-4D97-AF65-F5344CB8AC3E}">
        <p14:creationId xmlns:p14="http://schemas.microsoft.com/office/powerpoint/2010/main" val="256140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90B70A-0968-4625-6EBB-D0AD0C37ED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D97F3F78-E6CB-4E1D-8AB7-7024497500A6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Preenchendo o Formulário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EF0A3C4-C8E6-83AD-AE2B-DA9DBF739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00" t="762" r="4451"/>
          <a:stretch/>
        </p:blipFill>
        <p:spPr>
          <a:xfrm>
            <a:off x="2411760" y="1131590"/>
            <a:ext cx="6120680" cy="341462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2487A0C-2085-2671-3207-A4D20D16EA3A}"/>
              </a:ext>
            </a:extLst>
          </p:cNvPr>
          <p:cNvSpPr txBox="1"/>
          <p:nvPr/>
        </p:nvSpPr>
        <p:spPr>
          <a:xfrm>
            <a:off x="395536" y="1131590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002060"/>
                </a:solidFill>
              </a:rPr>
              <a:t>O sistema importa os dados do profissional de seu cadastro no </a:t>
            </a:r>
            <a:r>
              <a:rPr lang="pt-BR" sz="1400" dirty="0" err="1">
                <a:solidFill>
                  <a:srgbClr val="002060"/>
                </a:solidFill>
              </a:rPr>
              <a:t>Crea-PR</a:t>
            </a:r>
            <a:r>
              <a:rPr lang="pt-BR" sz="14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DA6724F7-608B-0A17-EEE0-D82B68B5771D}"/>
              </a:ext>
            </a:extLst>
          </p:cNvPr>
          <p:cNvSpPr/>
          <p:nvPr/>
        </p:nvSpPr>
        <p:spPr>
          <a:xfrm>
            <a:off x="611560" y="2114996"/>
            <a:ext cx="2016224" cy="913505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Aqui poderá atualizar seus dados no cadastro do </a:t>
            </a:r>
            <a:r>
              <a:rPr lang="pt-BR" sz="1000" dirty="0" err="1"/>
              <a:t>Crea-PR</a:t>
            </a:r>
            <a:r>
              <a:rPr lang="pt-BR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2913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7D27-78F9-342E-6377-6E28620D1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505BC2-2FF4-CABC-4F7D-4CFA1EAE8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661582F8-F561-3EFD-7099-BC4FB5C52794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Atualizando Dados Cadastrais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CF27840-4315-CB59-AB8F-1A8CA20029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50" t="38431" r="26501" b="53198"/>
          <a:stretch/>
        </p:blipFill>
        <p:spPr>
          <a:xfrm>
            <a:off x="395536" y="1061943"/>
            <a:ext cx="6552728" cy="429687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A078DC9-E284-39BF-5395-3AF6EB2D384F}"/>
              </a:ext>
            </a:extLst>
          </p:cNvPr>
          <p:cNvSpPr/>
          <p:nvPr/>
        </p:nvSpPr>
        <p:spPr>
          <a:xfrm>
            <a:off x="2483768" y="1185963"/>
            <a:ext cx="601781" cy="17928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3A67907-E0BB-D24A-473F-8744F52E0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98" y="1491630"/>
            <a:ext cx="7153540" cy="324036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982E29E-EB91-17BA-D7E3-17BD6DB9C396}"/>
              </a:ext>
            </a:extLst>
          </p:cNvPr>
          <p:cNvSpPr/>
          <p:nvPr/>
        </p:nvSpPr>
        <p:spPr>
          <a:xfrm>
            <a:off x="1691680" y="2427734"/>
            <a:ext cx="1296144" cy="72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7869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33ABE-E4B0-3DC8-A2AE-2C8899791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5316ED-9390-6224-203C-7AFD73D98C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20DFA6B-766B-B9D4-6668-DFF9CE2F37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50" t="38431" r="26501" b="53198"/>
          <a:stretch/>
        </p:blipFill>
        <p:spPr>
          <a:xfrm>
            <a:off x="395536" y="1131590"/>
            <a:ext cx="7056784" cy="46274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5D9AF31-15C1-B53A-8D22-4CBB974F72A7}"/>
              </a:ext>
            </a:extLst>
          </p:cNvPr>
          <p:cNvSpPr/>
          <p:nvPr/>
        </p:nvSpPr>
        <p:spPr>
          <a:xfrm>
            <a:off x="2627784" y="1203598"/>
            <a:ext cx="648072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48A2143-12A4-EA83-0590-6AD8EF1E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33" y="1670119"/>
            <a:ext cx="7128792" cy="3195961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49FCC236-11F2-A3C2-AC34-DB681FF9180B}"/>
              </a:ext>
            </a:extLst>
          </p:cNvPr>
          <p:cNvSpPr txBox="1">
            <a:spLocks/>
          </p:cNvSpPr>
          <p:nvPr/>
        </p:nvSpPr>
        <p:spPr>
          <a:xfrm>
            <a:off x="1268016" y="3170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Atualizando Dados Cadastrais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3F103AC-A9C8-8E7A-FD67-4D52B7D1794F}"/>
              </a:ext>
            </a:extLst>
          </p:cNvPr>
          <p:cNvSpPr/>
          <p:nvPr/>
        </p:nvSpPr>
        <p:spPr>
          <a:xfrm>
            <a:off x="2483768" y="2211710"/>
            <a:ext cx="360040" cy="72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877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89A9-52A0-09E4-F7CB-CF6F6EDE8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98C510-E370-EE11-F14D-C5CD73CCD6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3" y="643"/>
            <a:ext cx="9144000" cy="5142857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3BA1DEF1-FECD-0B7D-538E-5919C89C031B}"/>
              </a:ext>
            </a:extLst>
          </p:cNvPr>
          <p:cNvSpPr txBox="1">
            <a:spLocks/>
          </p:cNvSpPr>
          <p:nvPr/>
        </p:nvSpPr>
        <p:spPr>
          <a:xfrm>
            <a:off x="1043608" y="339502"/>
            <a:ext cx="6112296" cy="60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Contatos preferenciais para a solicitação de CAT</a:t>
            </a:r>
            <a:endParaRPr lang="pt-BR" sz="2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08263BD-7C41-B4A4-0FC3-9CAFD6EFA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34081"/>
            <a:ext cx="8287367" cy="100811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684530D-FD4D-4DF8-EE17-23850247B485}"/>
              </a:ext>
            </a:extLst>
          </p:cNvPr>
          <p:cNvSpPr txBox="1"/>
          <p:nvPr/>
        </p:nvSpPr>
        <p:spPr>
          <a:xfrm>
            <a:off x="2267744" y="2716647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2060"/>
                </a:solidFill>
              </a:rPr>
              <a:t>Nesse campo, informar os dados da pessoa que devemos contatar para obter mais informações, outros documentos, e que receberá a informação quanto à conclusão do protocolo.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1C8CF9A-EC84-D79C-32C4-021155810A71}"/>
              </a:ext>
            </a:extLst>
          </p:cNvPr>
          <p:cNvSpPr/>
          <p:nvPr/>
        </p:nvSpPr>
        <p:spPr>
          <a:xfrm>
            <a:off x="2339752" y="2211710"/>
            <a:ext cx="648072" cy="72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E7AD2FB-FBAF-7C7C-C2F5-1DA6A0F949C2}"/>
              </a:ext>
            </a:extLst>
          </p:cNvPr>
          <p:cNvSpPr/>
          <p:nvPr/>
        </p:nvSpPr>
        <p:spPr>
          <a:xfrm>
            <a:off x="4427984" y="2211710"/>
            <a:ext cx="1224136" cy="1440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63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EB7F0-DDE8-F3E8-A5ED-623E4A762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8F2833-4873-48AF-0CA3-5A9EAD9B10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" y="136499"/>
            <a:ext cx="9144000" cy="5142857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6BC3CBE9-1E84-628F-D047-9D2814497712}"/>
              </a:ext>
            </a:extLst>
          </p:cNvPr>
          <p:cNvSpPr txBox="1">
            <a:spLocks/>
          </p:cNvSpPr>
          <p:nvPr/>
        </p:nvSpPr>
        <p:spPr>
          <a:xfrm>
            <a:off x="1043608" y="339502"/>
            <a:ext cx="6112296" cy="60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Informações sobre a solicitação</a:t>
            </a:r>
            <a:endParaRPr lang="pt-BR" sz="2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2F55B4-F603-8874-3A74-557CB54A1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491630"/>
            <a:ext cx="5249008" cy="35247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9E707C7-A0FC-FA30-ABDC-ED9366E0F6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26313" r="1009" b="31076"/>
          <a:stretch>
            <a:fillRect/>
          </a:stretch>
        </p:blipFill>
        <p:spPr>
          <a:xfrm>
            <a:off x="1581850" y="2427733"/>
            <a:ext cx="6878580" cy="609496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44A6313F-587D-BDBD-6CA9-F7EE804C9ACE}"/>
              </a:ext>
            </a:extLst>
          </p:cNvPr>
          <p:cNvCxnSpPr/>
          <p:nvPr/>
        </p:nvCxnSpPr>
        <p:spPr>
          <a:xfrm>
            <a:off x="2822599" y="1788699"/>
            <a:ext cx="0" cy="639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1CE08C7-6BB1-2D2D-5CAB-F3D786131DF4}"/>
              </a:ext>
            </a:extLst>
          </p:cNvPr>
          <p:cNvSpPr txBox="1"/>
          <p:nvPr/>
        </p:nvSpPr>
        <p:spPr>
          <a:xfrm>
            <a:off x="1907704" y="3248586"/>
            <a:ext cx="387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2060"/>
                </a:solidFill>
              </a:rPr>
              <a:t>Se </a:t>
            </a:r>
            <a:r>
              <a:rPr lang="pt-BR" b="1" dirty="0">
                <a:solidFill>
                  <a:srgbClr val="002060"/>
                </a:solidFill>
              </a:rPr>
              <a:t>Não</a:t>
            </a:r>
            <a:r>
              <a:rPr lang="pt-BR" dirty="0">
                <a:solidFill>
                  <a:srgbClr val="002060"/>
                </a:solidFill>
              </a:rPr>
              <a:t>, segue para inclusão das </a:t>
            </a:r>
            <a:r>
              <a:rPr lang="pt-BR" dirty="0" err="1">
                <a:solidFill>
                  <a:srgbClr val="002060"/>
                </a:solidFill>
              </a:rPr>
              <a:t>ARTs</a:t>
            </a:r>
            <a:r>
              <a:rPr lang="pt-BR" dirty="0">
                <a:solidFill>
                  <a:srgbClr val="002060"/>
                </a:solidFill>
              </a:rPr>
              <a:t>.</a:t>
            </a:r>
          </a:p>
          <a:p>
            <a:r>
              <a:rPr lang="pt-BR" dirty="0">
                <a:solidFill>
                  <a:srgbClr val="002060"/>
                </a:solidFill>
              </a:rPr>
              <a:t>Se </a:t>
            </a:r>
            <a:r>
              <a:rPr lang="pt-BR" b="1" dirty="0">
                <a:solidFill>
                  <a:srgbClr val="002060"/>
                </a:solidFill>
              </a:rPr>
              <a:t>Sim</a:t>
            </a:r>
            <a:r>
              <a:rPr lang="pt-BR" dirty="0">
                <a:solidFill>
                  <a:srgbClr val="002060"/>
                </a:solidFill>
              </a:rPr>
              <a:t>, segue para a próxima pergunta.</a:t>
            </a:r>
          </a:p>
        </p:txBody>
      </p:sp>
    </p:spTree>
    <p:extLst>
      <p:ext uri="{BB962C8B-B14F-4D97-AF65-F5344CB8AC3E}">
        <p14:creationId xmlns:p14="http://schemas.microsoft.com/office/powerpoint/2010/main" val="176853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8E85F-033E-6694-3CCC-F7C755F13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D79A0-C81B-78D3-8187-29E0320D7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" y="136499"/>
            <a:ext cx="9144000" cy="5142857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D8E14E54-BC60-6B27-9935-60E6527C38C9}"/>
              </a:ext>
            </a:extLst>
          </p:cNvPr>
          <p:cNvSpPr txBox="1">
            <a:spLocks/>
          </p:cNvSpPr>
          <p:nvPr/>
        </p:nvSpPr>
        <p:spPr>
          <a:xfrm>
            <a:off x="1043608" y="339502"/>
            <a:ext cx="6112296" cy="60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Informações sobre a solicitação</a:t>
            </a:r>
            <a:endParaRPr lang="pt-BR" sz="2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7D7B65-5B18-55AB-F6B8-A1D9C46DABA6}"/>
              </a:ext>
            </a:extLst>
          </p:cNvPr>
          <p:cNvSpPr txBox="1"/>
          <p:nvPr/>
        </p:nvSpPr>
        <p:spPr>
          <a:xfrm>
            <a:off x="1907704" y="3248586"/>
            <a:ext cx="387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2060"/>
                </a:solidFill>
              </a:rPr>
              <a:t>Se </a:t>
            </a:r>
            <a:r>
              <a:rPr lang="pt-BR" b="1" dirty="0">
                <a:solidFill>
                  <a:srgbClr val="002060"/>
                </a:solidFill>
              </a:rPr>
              <a:t>Não</a:t>
            </a:r>
            <a:r>
              <a:rPr lang="pt-BR" dirty="0">
                <a:solidFill>
                  <a:srgbClr val="002060"/>
                </a:solidFill>
              </a:rPr>
              <a:t>, segue para inclusão das </a:t>
            </a:r>
            <a:r>
              <a:rPr lang="pt-BR" dirty="0" err="1">
                <a:solidFill>
                  <a:srgbClr val="002060"/>
                </a:solidFill>
              </a:rPr>
              <a:t>ARTs</a:t>
            </a:r>
            <a:r>
              <a:rPr lang="pt-BR" dirty="0">
                <a:solidFill>
                  <a:srgbClr val="002060"/>
                </a:solidFill>
              </a:rPr>
              <a:t>.</a:t>
            </a:r>
          </a:p>
          <a:p>
            <a:r>
              <a:rPr lang="pt-BR" dirty="0">
                <a:solidFill>
                  <a:srgbClr val="002060"/>
                </a:solidFill>
              </a:rPr>
              <a:t>Se </a:t>
            </a:r>
            <a:r>
              <a:rPr lang="pt-BR" b="1" dirty="0">
                <a:solidFill>
                  <a:srgbClr val="002060"/>
                </a:solidFill>
              </a:rPr>
              <a:t>Sim</a:t>
            </a:r>
            <a:r>
              <a:rPr lang="pt-BR" dirty="0">
                <a:solidFill>
                  <a:srgbClr val="002060"/>
                </a:solidFill>
              </a:rPr>
              <a:t>, segue para a próxima pergunta.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327466A-6E5D-383D-8783-B5DCB81FC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563638"/>
            <a:ext cx="5325218" cy="43821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DB424B9-34A3-7FDA-EF0F-12A212C41C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7" t="24012" r="-1" b="28344"/>
          <a:stretch/>
        </p:blipFill>
        <p:spPr>
          <a:xfrm>
            <a:off x="2142913" y="2428675"/>
            <a:ext cx="6317520" cy="712977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DF11C82D-0979-D0E0-BEFC-1F4EEF3DAF11}"/>
              </a:ext>
            </a:extLst>
          </p:cNvPr>
          <p:cNvCxnSpPr/>
          <p:nvPr/>
        </p:nvCxnSpPr>
        <p:spPr>
          <a:xfrm>
            <a:off x="3232876" y="1779662"/>
            <a:ext cx="0" cy="639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122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3E871-CDE6-9CF1-82B9-1B390E84C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BAF01E-99BC-4B50-7F12-87E11574A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3478"/>
            <a:ext cx="9144000" cy="5142857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15F9EDD4-CFCA-C5FD-A8E6-703A6236061C}"/>
              </a:ext>
            </a:extLst>
          </p:cNvPr>
          <p:cNvSpPr txBox="1">
            <a:spLocks/>
          </p:cNvSpPr>
          <p:nvPr/>
        </p:nvSpPr>
        <p:spPr>
          <a:xfrm>
            <a:off x="1043608" y="339502"/>
            <a:ext cx="6112296" cy="609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Informações sobre a solicitação</a:t>
            </a:r>
            <a:endParaRPr lang="pt-BR" sz="28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1A78FA-21B6-0FB2-9492-96A1F23EC45A}"/>
              </a:ext>
            </a:extLst>
          </p:cNvPr>
          <p:cNvSpPr txBox="1"/>
          <p:nvPr/>
        </p:nvSpPr>
        <p:spPr>
          <a:xfrm>
            <a:off x="323529" y="2556252"/>
            <a:ext cx="7704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ATENÇÃO:</a:t>
            </a:r>
            <a:r>
              <a:rPr lang="pt-BR" dirty="0">
                <a:solidFill>
                  <a:srgbClr val="002060"/>
                </a:solidFill>
              </a:rPr>
              <a:t> Se houver algum aditivo pendente a obra/serviço não está concluída. Para contratos que tem aditivos em andamento, atas de registro de preço que não estão concluídas e contratos cujo objeto é a prestação de serviços de engenharia por demanda que estão em andamento será emitida CAT Parcial.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2F878C-D3B8-6CAA-BE06-BFB6B9954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9" y="1563638"/>
            <a:ext cx="7924916" cy="39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0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BF358-91DD-A0A7-CD0C-21DBEF107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803A91-0BAE-E2E0-412B-7028CA42D2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FB59B800-48B2-1514-4287-C4E0A1F4F82F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70EE5D8F-57E0-FB13-4EB1-6E9CA65A19DF}"/>
              </a:ext>
            </a:extLst>
          </p:cNvPr>
          <p:cNvSpPr txBox="1">
            <a:spLocks/>
          </p:cNvSpPr>
          <p:nvPr/>
        </p:nvSpPr>
        <p:spPr>
          <a:xfrm>
            <a:off x="323528" y="1059582"/>
            <a:ext cx="72008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8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CAT sem registro de Atestado: 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Na CAT sem registro de atestado, todas as ARTs devem ser baixadas por Obra/Serviço Concluído, já que não existe CAT </a:t>
            </a:r>
            <a:r>
              <a:rPr lang="pt-BR" sz="1800" dirty="0">
                <a:solidFill>
                  <a:srgbClr val="002060"/>
                </a:solidFill>
              </a:rPr>
              <a:t>por Obra/Serviço em Andamento (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Parcial) sem registro de atestado.</a:t>
            </a:r>
          </a:p>
          <a:p>
            <a:pPr algn="l"/>
            <a:endParaRPr lang="pt-BR" sz="18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algn="l"/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Poderá solicitar CAT de várias ARTs, sendo que a quantidade de ARTs selecionadas determina o valor da taxa da solicitação. </a:t>
            </a:r>
          </a:p>
          <a:p>
            <a:pPr algn="l"/>
            <a:endParaRPr lang="pt-BR" sz="18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algn="l"/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2025, as taxas são: </a:t>
            </a:r>
          </a:p>
          <a:p>
            <a:pPr algn="l"/>
            <a:endParaRPr lang="pt-BR" sz="1600" dirty="0">
              <a:solidFill>
                <a:schemeClr val="accent1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4EC1D4-C6D9-8F77-5823-961A4EC5F9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4" t="9362" r="1692" b="1233"/>
          <a:stretch/>
        </p:blipFill>
        <p:spPr>
          <a:xfrm>
            <a:off x="323528" y="3435846"/>
            <a:ext cx="7416824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3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A3C6-4DA3-34CF-E87B-6FBBBA6C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770F22-C9C6-4BD1-F8D6-0AFF35F346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5A43816B-074A-3A1E-E66A-1E4E64C466C6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A5D7E2-6D34-E646-337A-E01B78E8A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059582"/>
            <a:ext cx="4267796" cy="139084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2E0C860-9472-18FF-2D62-1EC0993FBD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5" t="6588" r="9551" b="19857"/>
          <a:stretch/>
        </p:blipFill>
        <p:spPr>
          <a:xfrm>
            <a:off x="1302612" y="2397840"/>
            <a:ext cx="6912768" cy="2068810"/>
          </a:xfrm>
          <a:prstGeom prst="rect">
            <a:avLst/>
          </a:prstGeom>
        </p:spPr>
      </p:pic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F0D86F08-54EE-3948-5C76-96431C4A2FA9}"/>
              </a:ext>
            </a:extLst>
          </p:cNvPr>
          <p:cNvCxnSpPr/>
          <p:nvPr/>
        </p:nvCxnSpPr>
        <p:spPr>
          <a:xfrm rot="16200000" flipH="1">
            <a:off x="683568" y="2516947"/>
            <a:ext cx="864096" cy="357065"/>
          </a:xfrm>
          <a:prstGeom prst="bentConnector3">
            <a:avLst>
              <a:gd name="adj1" fmla="val 987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646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E3ECC-1BE7-E03A-8C85-A60CA189B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04E37C-8C3E-61B5-EEBA-ECCD71B17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" y="-185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9F440E62-BF3E-C54B-5444-E9EC8688E47F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8F6CEF0-3EA7-C639-9E22-0756AEA12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146846"/>
            <a:ext cx="4267796" cy="139084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7961BA9-FD9A-924F-9172-602874EC82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15" t="6711" r="1860" b="6711"/>
          <a:stretch/>
        </p:blipFill>
        <p:spPr>
          <a:xfrm>
            <a:off x="1979712" y="2853609"/>
            <a:ext cx="6840760" cy="1660567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57CD494-662D-3CF9-9C04-08EF2632EA28}"/>
              </a:ext>
            </a:extLst>
          </p:cNvPr>
          <p:cNvCxnSpPr/>
          <p:nvPr/>
        </p:nvCxnSpPr>
        <p:spPr>
          <a:xfrm>
            <a:off x="3059832" y="2355726"/>
            <a:ext cx="0" cy="497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4CC1AB5-7846-60AB-EC3D-BC046EC3A2D9}"/>
              </a:ext>
            </a:extLst>
          </p:cNvPr>
          <p:cNvSpPr txBox="1"/>
          <p:nvPr/>
        </p:nvSpPr>
        <p:spPr>
          <a:xfrm>
            <a:off x="4447308" y="1206426"/>
            <a:ext cx="44124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solidFill>
                  <a:srgbClr val="002060"/>
                </a:solidFill>
              </a:rPr>
              <a:t>Se informada uma ART antiga, não localizada, será feita uma busca na pasta de ARTs do profissional para tentar localizar uma via da ART. É importante que se possuir uma via da ART, esta seja anexada ao protocolo, pois se não houver via da ART na pasta do profissional e não for anexada uma via, a solicitação será indeferida. </a:t>
            </a:r>
          </a:p>
        </p:txBody>
      </p:sp>
    </p:spTree>
    <p:extLst>
      <p:ext uri="{BB962C8B-B14F-4D97-AF65-F5344CB8AC3E}">
        <p14:creationId xmlns:p14="http://schemas.microsoft.com/office/powerpoint/2010/main" val="2536081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19C62-F9DE-51FA-90BB-12A6BBB5B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2BCF23E-717D-B345-47E1-2E1F3D2A0B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DBD31A6E-BFBB-0F86-2E28-950FC85977C4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C50C7C2B-FB21-C877-F5A7-313A7409D47A}"/>
              </a:ext>
            </a:extLst>
          </p:cNvPr>
          <p:cNvSpPr txBox="1">
            <a:spLocks/>
          </p:cNvSpPr>
          <p:nvPr/>
        </p:nvSpPr>
        <p:spPr>
          <a:xfrm>
            <a:off x="611560" y="1131590"/>
            <a:ext cx="7632848" cy="360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8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CAT com registro de Atestado: 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Na CAT com registro de atestado, </a:t>
            </a:r>
            <a:r>
              <a:rPr lang="pt-BR" sz="18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todas as ARTs devem ser do mesmo contrato.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 estiver concluída, será emitida CAT com registro de Atestado de Obra/Serviço Concluído.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 estiver em andamento, será emitida CAT com registro de Atestado de Obra/Serviço em andamento. </a:t>
            </a:r>
          </a:p>
          <a:p>
            <a:pPr algn="l"/>
            <a:endParaRPr lang="pt-BR" sz="18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IMPORTANTE: 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 houver algum aditivo pendente, a obra/serviço não está concluída. Para contratos que tem aditivos em andamento, atas de registro de preço que não estão finalizadas e contratos cujo objeto é a prestação de serviços de engenharia por demanda que estão em andamento, será emitida CAT Parcial.</a:t>
            </a:r>
            <a:endParaRPr lang="pt-BR" sz="1600" dirty="0">
              <a:solidFill>
                <a:schemeClr val="accent1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70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072A-7216-79C0-8EFF-0E8BFC898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75138F-EB5B-EDBC-912B-D2730A4360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92546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89A4D205-6202-027C-48CF-2D1C024F4694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66B362E9-0470-03EE-6224-E1FBEE57BB0C}"/>
              </a:ext>
            </a:extLst>
          </p:cNvPr>
          <p:cNvSpPr txBox="1">
            <a:spLocks/>
          </p:cNvSpPr>
          <p:nvPr/>
        </p:nvSpPr>
        <p:spPr>
          <a:xfrm>
            <a:off x="467544" y="987574"/>
            <a:ext cx="7848872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Para 2025, a taxa para CAT com registro de Atestado é de R$ 104,05.</a:t>
            </a:r>
          </a:p>
          <a:p>
            <a:pPr algn="just"/>
            <a:endParaRPr lang="pt-BR" sz="18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CAT de Obra/serviço Concluído, todas as ARTs devem estar na situação “Baixada por conclusão”.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CAT de Obra/serviço em Andamento (Parcial), todas as </a:t>
            </a:r>
            <a:r>
              <a:rPr lang="pt-BR" sz="18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ARTs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devem estar na situação “Não Baixada”.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 </a:t>
            </a:r>
            <a:r>
              <a:rPr lang="pt-BR" sz="18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Crea-PR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consulta portal de transparência de Órgãos Públicos, portanto as ARTs com atividades concluídas que compõem um contrato em andamento, só são consideradas finalizadas quando comprovado o término de sua participação.</a:t>
            </a:r>
            <a:endParaRPr lang="pt-BR" sz="1600" dirty="0">
              <a:solidFill>
                <a:schemeClr val="accent1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633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13FC2-6128-C49C-23FA-0A364F1D2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A24EDA-3246-1A1D-3EFD-92CEFE3066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2382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8EAA668C-9E03-B2A1-8752-238921AD4869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BBEB1A26-31BE-077C-E479-CFA944A3DC34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568952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CAT com registro de Atestado: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1B91D8-9448-A641-2915-66AFF65696A9}"/>
              </a:ext>
            </a:extLst>
          </p:cNvPr>
          <p:cNvSpPr txBox="1"/>
          <p:nvPr/>
        </p:nvSpPr>
        <p:spPr>
          <a:xfrm>
            <a:off x="3635896" y="3273827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rgbClr val="002060"/>
                </a:solidFill>
              </a:rPr>
              <a:t>Como a CAT com registro de atestado é por contrato, informar o CPF ou CNPJ do contratante da ART que pretende acervar, o nome OU clique em Buscar.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8B7C087-2FE4-CCA6-7E64-C14ECD2E91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4" b="4009"/>
          <a:stretch>
            <a:fillRect/>
          </a:stretch>
        </p:blipFill>
        <p:spPr>
          <a:xfrm>
            <a:off x="467544" y="1512161"/>
            <a:ext cx="6335471" cy="176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99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1ECB-24E8-0578-69D7-004B96E1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2EAA57-42C8-CE16-D41D-409C74C27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2382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78922B67-6546-E4CA-D302-5CECBE95126F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AC032047-FB3E-0983-5463-EA90F60F2996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568952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CAT com registro de Atestado: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EE1B88-DCEE-21BF-5C48-7A4473918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09" y="1828696"/>
            <a:ext cx="8459381" cy="148610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F8EB4BC-401D-5F27-6563-2683DBEDD886}"/>
              </a:ext>
            </a:extLst>
          </p:cNvPr>
          <p:cNvCxnSpPr/>
          <p:nvPr/>
        </p:nvCxnSpPr>
        <p:spPr>
          <a:xfrm flipV="1">
            <a:off x="4572000" y="3003798"/>
            <a:ext cx="504056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890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2D20-9B22-4D0D-7CD3-7EED0FFB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24C0DF-70D5-CCB6-3498-DAF8BC828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7A2849CD-6063-0D75-4B16-815AC5FD13D1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21F0995A-576B-B3BF-5D0D-B01B847488F4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568952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CAT com registro de Atestado: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7885E9-FE7C-3A56-E8EF-0357DBF44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620" y="1487327"/>
            <a:ext cx="4896544" cy="3392337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98CB9411-0440-F90F-7B52-558549F933D6}"/>
              </a:ext>
            </a:extLst>
          </p:cNvPr>
          <p:cNvSpPr txBox="1">
            <a:spLocks/>
          </p:cNvSpPr>
          <p:nvPr/>
        </p:nvSpPr>
        <p:spPr>
          <a:xfrm>
            <a:off x="6444208" y="2389230"/>
            <a:ext cx="2299556" cy="82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Ao selecionar o contratante, volta para o formulário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895414E-450F-525D-1FFE-E022BF9691D9}"/>
              </a:ext>
            </a:extLst>
          </p:cNvPr>
          <p:cNvCxnSpPr/>
          <p:nvPr/>
        </p:nvCxnSpPr>
        <p:spPr>
          <a:xfrm flipV="1">
            <a:off x="5724128" y="2499742"/>
            <a:ext cx="720080" cy="5040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475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C5E53-6046-480D-9806-046DFDEBD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1CFFCD-5D81-198C-B088-95D863FED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8548F473-8196-E365-4EC5-5FC8FB351469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D9B1F229-2685-8619-86DB-DC13D94952EA}"/>
              </a:ext>
            </a:extLst>
          </p:cNvPr>
          <p:cNvSpPr txBox="1">
            <a:spLocks/>
          </p:cNvSpPr>
          <p:nvPr/>
        </p:nvSpPr>
        <p:spPr>
          <a:xfrm>
            <a:off x="611560" y="1203598"/>
            <a:ext cx="741682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Como a opção selecionada é CAT com registro de Atestado, o sistema importa os dados do contratante da ART selecionada: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B47F02-2861-4628-100D-75195D8AF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923678"/>
            <a:ext cx="6439231" cy="17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31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1864A-4C04-872D-EFEE-0C59194ED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31C78BB-C7F1-5F65-DC3B-1DFC6218A9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48601C31-5252-ADCB-38AF-923FD2A9F3EE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BB1158EC-54B2-4116-E643-EEF81400966F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568952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CAT com registro de Atestado: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1F9B119-B55A-772D-5ADA-4865D9EAE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1009434"/>
            <a:ext cx="4572992" cy="4134066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A9FECC2-4CE3-6447-F7BD-6833F800FADA}"/>
              </a:ext>
            </a:extLst>
          </p:cNvPr>
          <p:cNvSpPr txBox="1">
            <a:spLocks/>
          </p:cNvSpPr>
          <p:nvPr/>
        </p:nvSpPr>
        <p:spPr>
          <a:xfrm>
            <a:off x="392774" y="2012777"/>
            <a:ext cx="2299556" cy="1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Listadas somente as ARTs do mesmo contratante. Permite a seleção de várias ARTs mesmo que não estejam vinculadas. Após selecionar clique em Incluir ARTs.</a:t>
            </a:r>
          </a:p>
        </p:txBody>
      </p:sp>
    </p:spTree>
    <p:extLst>
      <p:ext uri="{BB962C8B-B14F-4D97-AF65-F5344CB8AC3E}">
        <p14:creationId xmlns:p14="http://schemas.microsoft.com/office/powerpoint/2010/main" val="832313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DF5B3-E1D8-2390-CDA5-7B316A2A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327C29-A31C-EB8B-D6EB-ACF0C418F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CDE4DF93-58BD-F5B8-26AC-A448A56FBE86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B78D22A-8ABB-BF1F-0451-A8F20B1F3762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1724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É importante verificar a situação das </a:t>
            </a:r>
            <a:r>
              <a:rPr lang="pt-BR" sz="16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ARTs</a:t>
            </a:r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. Para CAT de obra/serviço concluído, todas as ARTs devem estar na situação Baixa por Conclusão de Obra/serviço ou por baixa resp. técnica profissional (para ART de Cargo ou Função).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F3E4C8-A1B4-F9B8-FDFA-156F35D54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24" y="2356431"/>
            <a:ext cx="8172400" cy="106364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1D14435-44C8-2F46-34E5-43B63FCF14CD}"/>
              </a:ext>
            </a:extLst>
          </p:cNvPr>
          <p:cNvSpPr/>
          <p:nvPr/>
        </p:nvSpPr>
        <p:spPr>
          <a:xfrm>
            <a:off x="971600" y="2356431"/>
            <a:ext cx="1656184" cy="12234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0329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952FF-2FCD-E4FD-867D-65DCA0377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E541576-365A-FED4-BD24-7715786477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257E28DF-1314-AC3D-6240-4B200B9A1313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F33F80B2-65A7-2D61-B2CA-76096DD6A914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56895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CAT de obra/serviço em andamento, todas as </a:t>
            </a:r>
            <a:r>
              <a:rPr lang="pt-BR" sz="16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ARTs</a:t>
            </a:r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devem estar na situação Não Baixada.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8C944C-2463-4D57-DC63-F2B1D72B9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4" y="2356431"/>
            <a:ext cx="8172400" cy="106364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D4DC86E-D60F-3FA6-8596-412F57DE140F}"/>
              </a:ext>
            </a:extLst>
          </p:cNvPr>
          <p:cNvSpPr/>
          <p:nvPr/>
        </p:nvSpPr>
        <p:spPr>
          <a:xfrm>
            <a:off x="971600" y="2356431"/>
            <a:ext cx="1656184" cy="12234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463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1B5A2-2C75-1299-7021-2832BFC3C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10FB7D-AD77-63BA-DD18-E8AA4D8105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20917E65-F28B-18E1-66EB-BE4867EB8DE4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BF638604-05B8-A064-157B-7DE14B4BB2F4}"/>
              </a:ext>
            </a:extLst>
          </p:cNvPr>
          <p:cNvSpPr txBox="1">
            <a:spLocks/>
          </p:cNvSpPr>
          <p:nvPr/>
        </p:nvSpPr>
        <p:spPr>
          <a:xfrm>
            <a:off x="287524" y="1203598"/>
            <a:ext cx="8028892" cy="993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Além da situação, verificar também as datas de início e conclusão informadas, pois devem estar compatíveis com a documentação apresentada. Se for CAT de obra/serviço em andamento a data de início deve verificada e corrigida, se for o caso, pois depois de acervada não poderá mais ser alterada.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AFAB851-5B9C-C052-8748-76FEB922C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4" y="2654733"/>
            <a:ext cx="8172400" cy="106364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3C0DB83-FA2B-A5BD-042F-E4AC2BBD8452}"/>
              </a:ext>
            </a:extLst>
          </p:cNvPr>
          <p:cNvSpPr/>
          <p:nvPr/>
        </p:nvSpPr>
        <p:spPr>
          <a:xfrm>
            <a:off x="5652120" y="2572455"/>
            <a:ext cx="1656184" cy="12234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183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5FA32-4DA7-A5CF-ECA8-37FC0C1A8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DA3E73-A242-57BB-C84E-BCBB185C7C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4B73B4DB-B52B-BAF0-7EE7-D30E8B7A1DD1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5E86EDE2-45A2-E43C-C220-104FE3CA2267}"/>
              </a:ext>
            </a:extLst>
          </p:cNvPr>
          <p:cNvSpPr txBox="1">
            <a:spLocks/>
          </p:cNvSpPr>
          <p:nvPr/>
        </p:nvSpPr>
        <p:spPr>
          <a:xfrm>
            <a:off x="539552" y="1203597"/>
            <a:ext cx="7560840" cy="1285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É possível baixar ou corrigir as datas se a ART estiver regular no sistema e não tiver sido acervada anteriormente.</a:t>
            </a:r>
          </a:p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Sendo CAT </a:t>
            </a:r>
            <a:r>
              <a:rPr lang="pt-BR" sz="1600" dirty="0">
                <a:solidFill>
                  <a:srgbClr val="002060"/>
                </a:solidFill>
              </a:rPr>
              <a:t>de obra/serviço em andamento</a:t>
            </a:r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, é possível apagar a data de conclusão voltando a ART para situação NÃO BAIXADA.</a:t>
            </a:r>
          </a:p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No caso de ART de CF não é possível alterar as datas.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AF265D5-9397-3CE2-CEA9-02EE372ED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4" y="2870757"/>
            <a:ext cx="8172400" cy="106364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ED7C0ED-2AB9-4366-018C-B1AA7D88C548}"/>
              </a:ext>
            </a:extLst>
          </p:cNvPr>
          <p:cNvSpPr/>
          <p:nvPr/>
        </p:nvSpPr>
        <p:spPr>
          <a:xfrm>
            <a:off x="5652120" y="2788479"/>
            <a:ext cx="1656184" cy="122343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14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E28A8-38F9-8103-2982-F320D1F79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EC4ED7A-8C40-4DFB-5939-375CCA00C0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7198F2E4-3DFD-2194-4DA8-962083BF242F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EB3A3C79-CB4C-48F7-B622-C3B0D18F137A}"/>
              </a:ext>
            </a:extLst>
          </p:cNvPr>
          <p:cNvSpPr txBox="1">
            <a:spLocks/>
          </p:cNvSpPr>
          <p:nvPr/>
        </p:nvSpPr>
        <p:spPr>
          <a:xfrm>
            <a:off x="539552" y="1203598"/>
            <a:ext cx="813690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Atenção:</a:t>
            </a:r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As datas da ART somente serão alteradas após a validação do protocolo.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3739A5F-BE30-C1D4-0365-8641B0B2C5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37" b="8285"/>
          <a:stretch/>
        </p:blipFill>
        <p:spPr>
          <a:xfrm>
            <a:off x="469519" y="1976374"/>
            <a:ext cx="7484882" cy="144016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E1A4378-833D-1B09-7DC0-4A6DC35F0F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50" t="7" r="-1668" b="34174"/>
          <a:stretch/>
        </p:blipFill>
        <p:spPr>
          <a:xfrm>
            <a:off x="107504" y="3520498"/>
            <a:ext cx="9008460" cy="707436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46B63F8-0D60-4906-9A08-40A26AFA4D82}"/>
              </a:ext>
            </a:extLst>
          </p:cNvPr>
          <p:cNvSpPr/>
          <p:nvPr/>
        </p:nvSpPr>
        <p:spPr>
          <a:xfrm>
            <a:off x="7954401" y="3520498"/>
            <a:ext cx="1082095" cy="6480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644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4BE4-A948-7E86-F272-0F524560F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9FE0B6-28DE-C7C7-9582-8CBB0C095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43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765AE34C-32BE-73CE-EB0E-0577F06689E0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Situação das </a:t>
            </a:r>
            <a:r>
              <a:rPr lang="pt-BR" sz="3500" b="1" dirty="0" err="1">
                <a:solidFill>
                  <a:schemeClr val="bg1"/>
                </a:solidFill>
                <a:latin typeface="Bahnschrift SemiCondensed" panose="020B0502040204020203" pitchFamily="34" charset="0"/>
              </a:rPr>
              <a:t>ARTs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51250F5B-B791-F4C5-F88F-E9A7E8683BC1}"/>
              </a:ext>
            </a:extLst>
          </p:cNvPr>
          <p:cNvSpPr txBox="1">
            <a:spLocks/>
          </p:cNvSpPr>
          <p:nvPr/>
        </p:nvSpPr>
        <p:spPr>
          <a:xfrm>
            <a:off x="539552" y="1347614"/>
            <a:ext cx="799288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Caso a ART esteja com irregularidade, o sistema informa o tipo da irregularidade, se é impedimento para a emissão da CAT e em pendência o tipo da irregularidade e a correção possível. Quando é impeditiva encaminha para mais informações.</a:t>
            </a:r>
            <a:r>
              <a:rPr lang="pt-BR" sz="1600" dirty="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</a:rPr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4ABD9AA-8A79-53FC-2118-C4E560651C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730"/>
          <a:stretch/>
        </p:blipFill>
        <p:spPr>
          <a:xfrm>
            <a:off x="746347" y="2420009"/>
            <a:ext cx="7651306" cy="1015837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9583C74-7697-0EF5-449B-F97882D6AB41}"/>
              </a:ext>
            </a:extLst>
          </p:cNvPr>
          <p:cNvSpPr/>
          <p:nvPr/>
        </p:nvSpPr>
        <p:spPr>
          <a:xfrm>
            <a:off x="6444208" y="2283718"/>
            <a:ext cx="2016224" cy="122413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47C139E7-4482-82B8-7B65-CB5F675B6053}"/>
              </a:ext>
            </a:extLst>
          </p:cNvPr>
          <p:cNvSpPr txBox="1">
            <a:spLocks/>
          </p:cNvSpPr>
          <p:nvPr/>
        </p:nvSpPr>
        <p:spPr>
          <a:xfrm>
            <a:off x="539552" y="3867894"/>
            <a:ext cx="765130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 não for corrigida, a ART não poderá fazer parte da solicitação de CAT. </a:t>
            </a:r>
          </a:p>
        </p:txBody>
      </p:sp>
    </p:spTree>
    <p:extLst>
      <p:ext uri="{BB962C8B-B14F-4D97-AF65-F5344CB8AC3E}">
        <p14:creationId xmlns:p14="http://schemas.microsoft.com/office/powerpoint/2010/main" val="3595467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8945-6652-8B82-30DE-CB6377B22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DFBA4B-BD87-3BBB-117D-71CBDD923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9FDBC721-467F-BCD3-71D0-92EFA46CFDDC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Informações Complementares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ABBB88-6A3E-1387-7EA0-8C9D8B35D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196467"/>
            <a:ext cx="7812360" cy="2190728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1EFE703D-890A-EC2F-A673-456FF11BD300}"/>
              </a:ext>
            </a:extLst>
          </p:cNvPr>
          <p:cNvSpPr txBox="1">
            <a:spLocks/>
          </p:cNvSpPr>
          <p:nvPr/>
        </p:nvSpPr>
        <p:spPr>
          <a:xfrm>
            <a:off x="683568" y="1203598"/>
            <a:ext cx="81729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1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São informações importantes que vão ajudar na análise da solicitação de CAT.</a:t>
            </a:r>
          </a:p>
        </p:txBody>
      </p:sp>
    </p:spTree>
    <p:extLst>
      <p:ext uri="{BB962C8B-B14F-4D97-AF65-F5344CB8AC3E}">
        <p14:creationId xmlns:p14="http://schemas.microsoft.com/office/powerpoint/2010/main" val="771398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C6415-80DE-591E-5EA9-E4778208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E24C174-EB62-491E-3EC8-E41DEA96B4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52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CD3F9653-DD4C-8D4C-6F82-6466CA95F1CA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E36B818-0E69-BE55-35CA-49A842C40B4B}"/>
              </a:ext>
            </a:extLst>
          </p:cNvPr>
          <p:cNvSpPr txBox="1"/>
          <p:nvPr/>
        </p:nvSpPr>
        <p:spPr>
          <a:xfrm>
            <a:off x="683568" y="1635646"/>
            <a:ext cx="7344816" cy="2088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/>
              <a:t> </a:t>
            </a:r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 atestado é a declaração fornecida pelo contratante da obra ou serviço, pessoa física ou jurídica de direito público ou privado, que atesta a execução de obra ou a prestação de serviço e identifica seus elementos quantitativos e qualitativos, o local e o período de execução, os responsáveis técnicos envolvidos, as atividades técnicas executadas e a empresa contratada.</a:t>
            </a:r>
          </a:p>
          <a:p>
            <a:endParaRPr lang="pt-BR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 Atestado deve contemplar os Itens Mínimos previstos no anexo IV da Resolução 1.137/2023 do Confea. </a:t>
            </a:r>
          </a:p>
        </p:txBody>
      </p:sp>
    </p:spTree>
    <p:extLst>
      <p:ext uri="{BB962C8B-B14F-4D97-AF65-F5344CB8AC3E}">
        <p14:creationId xmlns:p14="http://schemas.microsoft.com/office/powerpoint/2010/main" val="903409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C8944-65C6-9F1D-66B7-EF15EBDF5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0C1BEEA-3371-F36C-ECFF-795086F7F9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52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CEF13EF9-6ED5-F1D1-E095-5ACB71D19718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ED36681-55A3-97A7-E064-0D926A571708}"/>
              </a:ext>
            </a:extLst>
          </p:cNvPr>
          <p:cNvSpPr txBox="1"/>
          <p:nvPr/>
        </p:nvSpPr>
        <p:spPr>
          <a:xfrm>
            <a:off x="755576" y="1141497"/>
            <a:ext cx="7488832" cy="1142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 a ART já foi acervada em algum momento, o profissional pode solicitar que seja utilizado um atestado já apresentado anteriormente. Para que seja possível a localização do atestado, deve informar o número do protocolo ou o número da CAT que foi emitida. Caso não seja localizado a solicitação será indeferida.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1F293FA-97CC-EF83-B434-73DF95AC4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7" y="2715766"/>
            <a:ext cx="8183711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0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21A4D-A5F1-AD61-EBC9-9988FD166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C581C6-9812-45B8-D3BC-D76B2DE7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13991"/>
            <a:ext cx="5226319" cy="198130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DEADC97-A094-00AF-1035-6BFE8CB9A4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ADCB2DD0-080A-AFBA-A9A8-475ED250F723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F30BF3-E83C-E33A-C246-15EC59BC3CC4}"/>
              </a:ext>
            </a:extLst>
          </p:cNvPr>
          <p:cNvSpPr txBox="1"/>
          <p:nvPr/>
        </p:nvSpPr>
        <p:spPr>
          <a:xfrm>
            <a:off x="755576" y="1141497"/>
            <a:ext cx="6624736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Para incluir o arquivo: </a:t>
            </a:r>
          </a:p>
        </p:txBody>
      </p:sp>
      <p:sp>
        <p:nvSpPr>
          <p:cNvPr id="8" name="Seta: para Cima 7">
            <a:extLst>
              <a:ext uri="{FF2B5EF4-FFF2-40B4-BE49-F238E27FC236}">
                <a16:creationId xmlns:a16="http://schemas.microsoft.com/office/drawing/2014/main" id="{8932040D-033E-ABE3-DDA4-48CD0F57856C}"/>
              </a:ext>
            </a:extLst>
          </p:cNvPr>
          <p:cNvSpPr/>
          <p:nvPr/>
        </p:nvSpPr>
        <p:spPr>
          <a:xfrm>
            <a:off x="1907704" y="2941104"/>
            <a:ext cx="288032" cy="494149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234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1F2FB-C66B-0C42-1452-5D8F51B7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BB74E2C-3C6A-E34A-5413-5AD2220CAB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46036B5C-DB5F-34A2-9FAF-29796FE6FBE0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F2E0D0-DCDC-8254-CB69-E7D8CAFA6942}"/>
              </a:ext>
            </a:extLst>
          </p:cNvPr>
          <p:cNvSpPr txBox="1"/>
          <p:nvPr/>
        </p:nvSpPr>
        <p:spPr>
          <a:xfrm>
            <a:off x="635512" y="893998"/>
            <a:ext cx="8184959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Indique o período da emissão do atestado, para a verificação dos Itens Mínimos necessários: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D042FB-FB9E-00AC-B4FD-E1C433D61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3" y="1395308"/>
            <a:ext cx="7152893" cy="3496631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2AE1284-43D5-16E0-F8AA-D08C482F300B}"/>
              </a:ext>
            </a:extLst>
          </p:cNvPr>
          <p:cNvSpPr/>
          <p:nvPr/>
        </p:nvSpPr>
        <p:spPr>
          <a:xfrm>
            <a:off x="4283968" y="1707654"/>
            <a:ext cx="1008112" cy="33787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117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4AA80-B162-42F2-A645-4EA4979A4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3C1429-660A-4AAB-7CA2-52C02CB4A4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4AA0B4E0-65CB-F1EE-486C-9DFC0BFF35F8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94F8FEA-31E1-31B0-AFE7-1B3B28A74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909251"/>
            <a:ext cx="6801145" cy="4177368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37B5D64-266F-0C92-0C7E-C6ADE13104C1}"/>
              </a:ext>
            </a:extLst>
          </p:cNvPr>
          <p:cNvSpPr/>
          <p:nvPr/>
        </p:nvSpPr>
        <p:spPr>
          <a:xfrm>
            <a:off x="5436096" y="1275606"/>
            <a:ext cx="1512168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0664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B58B-D45F-38E6-578A-C88F658CF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FD1A64-F76A-C31A-C2C3-6628EC24E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1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D8B848F4-C079-90B5-EBD0-22B6D80D79A8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8FF6FC-02A6-8BF8-D301-680EE783712E}"/>
              </a:ext>
            </a:extLst>
          </p:cNvPr>
          <p:cNvSpPr txBox="1"/>
          <p:nvPr/>
        </p:nvSpPr>
        <p:spPr>
          <a:xfrm>
            <a:off x="971600" y="1141497"/>
            <a:ext cx="5832648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Lembre-se: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11C972B-6058-754F-EC4B-46402EB64C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48" t="50247" r="3499" b="16071"/>
          <a:stretch/>
        </p:blipFill>
        <p:spPr>
          <a:xfrm>
            <a:off x="282380" y="1745275"/>
            <a:ext cx="8363215" cy="21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87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F837F-20E4-0797-A1FC-3521C032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6FC87F-6F8E-44F8-1861-F7FE8970CB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5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4BDE0598-3641-C9F4-B6CC-6E558BAAF7CE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084E9CF-CBFC-7FEC-4388-836E26E1BCEE}"/>
              </a:ext>
            </a:extLst>
          </p:cNvPr>
          <p:cNvSpPr txBox="1"/>
          <p:nvPr/>
        </p:nvSpPr>
        <p:spPr>
          <a:xfrm>
            <a:off x="107504" y="1141497"/>
            <a:ext cx="8712968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endParaRPr lang="pt-BR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76C01B6-90B4-C6B2-74C5-5B622D966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92518"/>
            <a:ext cx="8430802" cy="157184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F3E5F2-8125-9341-4635-A8391A4CDBAA}"/>
              </a:ext>
            </a:extLst>
          </p:cNvPr>
          <p:cNvSpPr txBox="1"/>
          <p:nvPr/>
        </p:nvSpPr>
        <p:spPr>
          <a:xfrm>
            <a:off x="539551" y="913577"/>
            <a:ext cx="8278103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Selecionar o arquivo: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ACB6E46-0AF3-B72C-4A57-AB1855E12446}"/>
              </a:ext>
            </a:extLst>
          </p:cNvPr>
          <p:cNvSpPr/>
          <p:nvPr/>
        </p:nvSpPr>
        <p:spPr>
          <a:xfrm>
            <a:off x="179512" y="2787774"/>
            <a:ext cx="8208912" cy="6480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49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09AF4-9B3F-EFED-80FE-D7D658A0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40D7B1-97FD-E0C9-0A0F-C3B8CC1B7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A6850C01-0501-D3BC-BCC9-7DAE36DD54A9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Inclusão do Atestado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AEFFEE-2482-5B25-C57E-3F3019574B96}"/>
              </a:ext>
            </a:extLst>
          </p:cNvPr>
          <p:cNvSpPr txBox="1"/>
          <p:nvPr/>
        </p:nvSpPr>
        <p:spPr>
          <a:xfrm>
            <a:off x="539552" y="913219"/>
            <a:ext cx="7992888" cy="9982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Importante preencher de acordo como atestado que está apresentando. Ao responder, será informada a possibilidade de indeferimento e se pode ser motivo de ressalva na CAT. Para evitar o indeferimento anexe outro atestado. 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330FCCE-15F2-D51C-CA5A-A23051BDAE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527" r="6785" b="3201"/>
          <a:stretch/>
        </p:blipFill>
        <p:spPr>
          <a:xfrm>
            <a:off x="1187624" y="2005000"/>
            <a:ext cx="590465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89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8295-E45A-C662-A5A9-B190161C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64170E2-CC82-291B-27DD-D6D102EDD3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0EA69F68-B63C-017B-7F90-B22C7B6C9F13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Outros documentos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DF9B24-4CAD-E012-3357-B94B509E1C69}"/>
              </a:ext>
            </a:extLst>
          </p:cNvPr>
          <p:cNvSpPr txBox="1"/>
          <p:nvPr/>
        </p:nvSpPr>
        <p:spPr>
          <a:xfrm>
            <a:off x="755576" y="1141497"/>
            <a:ext cx="8064896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Poderá incluir outros documentos para subsidiar a análise, ou ainda documentos obrigatórios, como em caso de Obra própria: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753F0-FB94-34A9-973E-D74A68DF6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750934"/>
            <a:ext cx="4121371" cy="203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15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D3AC8-F895-65B4-BEEA-C80758446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718217-D683-3BE2-EC78-8CC4CB3FF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" y="-163961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0487B01B-46E3-0AA2-94C4-7D4E92ADF15A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Outros documentos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2B3C99-A161-9D97-6484-8B84ED8E2189}"/>
              </a:ext>
            </a:extLst>
          </p:cNvPr>
          <p:cNvSpPr txBox="1"/>
          <p:nvPr/>
        </p:nvSpPr>
        <p:spPr>
          <a:xfrm>
            <a:off x="467544" y="1141497"/>
            <a:ext cx="8352928" cy="494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  <a:lvl1pPr algn="just">
              <a:spcBef>
                <a:spcPct val="0"/>
              </a:spcBef>
              <a:buNone/>
              <a:defRPr sz="1600">
                <a:solidFill>
                  <a:schemeClr val="accent1">
                    <a:lumMod val="75000"/>
                  </a:schemeClr>
                </a:solidFill>
                <a:latin typeface="Bahnschrift Semi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É importante selecionar o Tipo de Documento correto: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49BC50-D021-F9BE-4B6F-29717F50A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707654"/>
            <a:ext cx="8136904" cy="263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35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1846-04BD-F436-9A63-87B7D3EF5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B1B82F-3BA7-287C-0B89-578F9DB25D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" y="-162930"/>
            <a:ext cx="9144000" cy="5142857"/>
          </a:xfrm>
          <a:prstGeom prst="rect">
            <a:avLst/>
          </a:prstGeom>
        </p:spPr>
      </p:pic>
      <p:sp>
        <p:nvSpPr>
          <p:cNvPr id="7" name="Título 3">
            <a:extLst>
              <a:ext uri="{FF2B5EF4-FFF2-40B4-BE49-F238E27FC236}">
                <a16:creationId xmlns:a16="http://schemas.microsoft.com/office/drawing/2014/main" id="{C52254D5-8705-F0E1-DBFE-2791A3B7155A}"/>
              </a:ext>
            </a:extLst>
          </p:cNvPr>
          <p:cNvSpPr txBox="1">
            <a:spLocks/>
          </p:cNvSpPr>
          <p:nvPr/>
        </p:nvSpPr>
        <p:spPr>
          <a:xfrm>
            <a:off x="1115616" y="164604"/>
            <a:ext cx="6192688" cy="894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5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Geração do Protocolo</a:t>
            </a:r>
            <a:endParaRPr lang="pt-BR" sz="3500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5AC77FA-3A95-A19E-558E-0501102C4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971127"/>
            <a:ext cx="6480720" cy="4146494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2EB1A27-C0CE-C90A-CCE8-E77738BE7561}"/>
              </a:ext>
            </a:extLst>
          </p:cNvPr>
          <p:cNvSpPr/>
          <p:nvPr/>
        </p:nvSpPr>
        <p:spPr>
          <a:xfrm>
            <a:off x="611560" y="4011910"/>
            <a:ext cx="5832648" cy="64807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616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39303CF-B7B7-515F-6FD5-34F84158D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6" y="643"/>
            <a:ext cx="9144000" cy="5142857"/>
          </a:xfrm>
          <a:prstGeom prst="rect">
            <a:avLst/>
          </a:prstGeom>
        </p:spPr>
      </p:pic>
      <p:sp>
        <p:nvSpPr>
          <p:cNvPr id="3" name="Título 3">
            <a:extLst>
              <a:ext uri="{FF2B5EF4-FFF2-40B4-BE49-F238E27FC236}">
                <a16:creationId xmlns:a16="http://schemas.microsoft.com/office/drawing/2014/main" id="{FE8E5D1A-D815-6BDD-46DD-F9BBD9A1A144}"/>
              </a:ext>
            </a:extLst>
          </p:cNvPr>
          <p:cNvSpPr txBox="1">
            <a:spLocks/>
          </p:cNvSpPr>
          <p:nvPr/>
        </p:nvSpPr>
        <p:spPr>
          <a:xfrm>
            <a:off x="971600" y="1023578"/>
            <a:ext cx="6912768" cy="309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Tx/>
              <a:buChar char="-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Após o pagamento do boleto, o protocolo será validado e as datas das ARTs corrigidas, se informado.</a:t>
            </a:r>
          </a:p>
          <a:p>
            <a:pPr marL="285750" indent="-285750" algn="l">
              <a:buFontTx/>
              <a:buChar char="-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O prazo estimado para entrega é de 7 dias úteis. Esse prazo não se aplica caso haja necessidade de análises complementares ou devido a quantidade de </a:t>
            </a:r>
            <a:r>
              <a:rPr lang="pt-BR" sz="18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ARTs</a:t>
            </a: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selecionadas.</a:t>
            </a:r>
          </a:p>
          <a:p>
            <a:pPr marL="285750" indent="-285750" algn="l">
              <a:buFontTx/>
              <a:buChar char="-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Compete ao Crea, sempre que necessário, solicitar documentos complementares, averiguar as informações apresentadas e adotar as providências necessárias ao caso.</a:t>
            </a:r>
          </a:p>
          <a:p>
            <a:pPr marL="285750" indent="-285750" algn="l">
              <a:buFontTx/>
              <a:buChar char="-"/>
            </a:pPr>
            <a:r>
              <a:rPr lang="pt-BR" sz="18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Caso não finalize o protocolo, as informações continuarão disponíveis no próximo acesso. </a:t>
            </a:r>
          </a:p>
        </p:txBody>
      </p:sp>
    </p:spTree>
    <p:extLst>
      <p:ext uri="{BB962C8B-B14F-4D97-AF65-F5344CB8AC3E}">
        <p14:creationId xmlns:p14="http://schemas.microsoft.com/office/powerpoint/2010/main" val="2864028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1339</Words>
  <Application>Microsoft Office PowerPoint</Application>
  <PresentationFormat>Apresentação na tela (16:9)</PresentationFormat>
  <Paragraphs>115</Paragraphs>
  <Slides>39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3" baseType="lpstr">
      <vt:lpstr>Arial</vt:lpstr>
      <vt:lpstr>Bahnschrift SemiCondensed</vt:lpstr>
      <vt:lpstr>Calibri</vt:lpstr>
      <vt:lpstr>Tema do Office</vt:lpstr>
      <vt:lpstr>CERTIDÃO DE ACERVO TÉCNICO - CAT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Trademkt</dc:creator>
  <cp:lastModifiedBy>Carolina Colletti B. N. de Lima</cp:lastModifiedBy>
  <cp:revision>26</cp:revision>
  <dcterms:created xsi:type="dcterms:W3CDTF">2021-09-23T21:04:25Z</dcterms:created>
  <dcterms:modified xsi:type="dcterms:W3CDTF">2025-09-11T14:17:24Z</dcterms:modified>
</cp:coreProperties>
</file>