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648" r:id="rId5"/>
  </p:sldMasterIdLst>
  <p:notesMasterIdLst>
    <p:notesMasterId r:id="rId36"/>
  </p:notesMasterIdLst>
  <p:handoutMasterIdLst>
    <p:handoutMasterId r:id="rId37"/>
  </p:handoutMasterIdLst>
  <p:sldIdLst>
    <p:sldId id="306" r:id="rId6"/>
    <p:sldId id="307" r:id="rId7"/>
    <p:sldId id="308" r:id="rId8"/>
    <p:sldId id="309" r:id="rId9"/>
    <p:sldId id="310" r:id="rId10"/>
    <p:sldId id="321" r:id="rId11"/>
    <p:sldId id="322" r:id="rId12"/>
    <p:sldId id="323" r:id="rId13"/>
    <p:sldId id="315" r:id="rId14"/>
    <p:sldId id="316" r:id="rId15"/>
    <p:sldId id="324" r:id="rId16"/>
    <p:sldId id="317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40" r:id="rId26"/>
    <p:sldId id="319" r:id="rId27"/>
    <p:sldId id="318" r:id="rId28"/>
    <p:sldId id="333" r:id="rId29"/>
    <p:sldId id="335" r:id="rId30"/>
    <p:sldId id="336" r:id="rId31"/>
    <p:sldId id="337" r:id="rId32"/>
    <p:sldId id="338" r:id="rId33"/>
    <p:sldId id="339" r:id="rId34"/>
    <p:sldId id="312" r:id="rId3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4967" autoAdjust="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6FC8CEB-C80F-46BD-B99E-255BECA998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1733F07-BCE0-4400-BC6B-726CE4E7FE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BDA13-F8D8-41D0-8E6B-471638B8BD96}" type="datetime1">
              <a:rPr lang="pt-BR" smtClean="0"/>
              <a:t>05/07/2022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D68A428-68AB-4094-9470-9CAAA6137E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4EA42BF-DF41-406A-B3D9-B3E053794E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7A895-E1A7-469B-8C31-C63ED8EFE9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3297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D470D-E53E-48B4-9550-11EF0B015998}" type="datetime1">
              <a:rPr lang="pt-BR" smtClean="0"/>
              <a:pPr/>
              <a:t>05/07/2022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076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5970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8579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891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558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42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874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09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376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44652E4-5120-44D6-918A-894636DEFCBD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212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44652E4-5120-44D6-918A-894636DEFCBD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6292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44652E4-5120-44D6-918A-894636DEFCBD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2345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151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859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749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8979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261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0830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4967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3112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225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4567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09516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5556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2364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8011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415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ítulo do Slide 2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emento gráfico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1" name="Elemento gráfico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3" name="Elemento gráfico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ente Título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ço Reservado para Imagem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Cargo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3/9/20XX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1" name="Elemento gráfico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3" name="Elemento gráfico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7" name="Elemento gráfico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pt-BR" noProof="0"/>
              <a:t>3/9/20XX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emento gráfico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9" name="Elemento gráfico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beçalho da seção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4" name="Elemento gráfico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5" name="Elemento gráfico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6" name="Elemento gráfico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7" name="Elemento gráfico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1" name="Elemento gráfico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3" name="Elemento gráfico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ítulo e Conteúdo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Cargo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3/9/20XX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9" name="Elemento gráfico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1" name="Elemento gráfico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emento gráfico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2" name="Elemento gráfico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4" name="Elemento gráfico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emento gráfico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4" name="Elemento gráfico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6" name="Elemento gráfico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emento gráfico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4" name="Elemento gráfico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6" name="Elemento gráfico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5" name="Espaço reservado para texto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7" name="Espaço Reservado para Conteúdo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pt-BR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/>
          </a:p>
        </p:txBody>
      </p:sp>
      <p:sp>
        <p:nvSpPr>
          <p:cNvPr id="13" name="Espaço Reservado para Imagem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0" name="Espaço Reservado para Imagem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1" name="Espaço Reservado para Imagem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ente Título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ço Reservado para Imagem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2" name="Espaço Reservado para Imagem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1" name="Espaço Reservado para Imagem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0" name="Espaço Reservado para Imagem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3/9/20XX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8" name="Elemento gráfico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0" name="Elemento gráfico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12" name="Elemento gráfico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6A6FE-9F56-40E5-BBA6-0B630FE22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82" y="560991"/>
            <a:ext cx="10762332" cy="1004057"/>
          </a:xfrm>
        </p:spPr>
        <p:txBody>
          <a:bodyPr rtlCol="0" anchor="b">
            <a:normAutofit/>
          </a:bodyPr>
          <a:lstStyle>
            <a:lvl1pPr algn="l">
              <a:defRPr sz="50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F1E879-9DF7-4DA7-85AC-CB56A8C099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582" y="1810870"/>
            <a:ext cx="10631706" cy="471667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rgbClr val="3136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6006BC-654D-4398-BB52-44965C9C13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3231" y="5942541"/>
            <a:ext cx="2743200" cy="153135"/>
          </a:xfrm>
        </p:spPr>
        <p:txBody>
          <a:bodyPr rtlCol="0"/>
          <a:lstStyle>
            <a:lvl1pPr>
              <a:defRPr>
                <a:solidFill>
                  <a:srgbClr val="4C1959"/>
                </a:solidFill>
              </a:defRPr>
            </a:lvl1pPr>
          </a:lstStyle>
          <a:p>
            <a:pPr rtl="0"/>
            <a:fld id="{E64DA309-710D-4876-9141-18658F669522}" type="datetime1">
              <a:rPr lang="pt-BR" noProof="0" smtClean="0"/>
              <a:t>05/07/2022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D33390-B4DE-4B11-A7FB-79925DE8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4C1959"/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73173001-7276-491C-9F48-01FA5E719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4C1959"/>
                </a:solidFill>
              </a:defRPr>
            </a:lvl1pPr>
          </a:lstStyle>
          <a:p>
            <a:pPr rtl="0"/>
            <a:fld id="{AF24F759-2890-4717-B1AF-E04CADEEA4E9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271986FB-BF6D-4B98-ACDD-AD2C255FA969}"/>
              </a:ext>
            </a:extLst>
          </p:cNvPr>
          <p:cNvCxnSpPr/>
          <p:nvPr userDrawn="1"/>
        </p:nvCxnSpPr>
        <p:spPr>
          <a:xfrm>
            <a:off x="930604" y="1640756"/>
            <a:ext cx="7452000" cy="0"/>
          </a:xfrm>
          <a:prstGeom prst="line">
            <a:avLst/>
          </a:prstGeom>
          <a:ln w="7239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ctor Reto 117">
            <a:extLst>
              <a:ext uri="{FF2B5EF4-FFF2-40B4-BE49-F238E27FC236}">
                <a16:creationId xmlns:a16="http://schemas.microsoft.com/office/drawing/2014/main" id="{BED13A07-F0A8-43F7-B682-245A3F0AE53C}"/>
              </a:ext>
            </a:extLst>
          </p:cNvPr>
          <p:cNvCxnSpPr>
            <a:cxnSpLocks/>
          </p:cNvCxnSpPr>
          <p:nvPr userDrawn="1"/>
        </p:nvCxnSpPr>
        <p:spPr>
          <a:xfrm>
            <a:off x="506061" y="3437723"/>
            <a:ext cx="11220501" cy="0"/>
          </a:xfrm>
          <a:prstGeom prst="line">
            <a:avLst/>
          </a:prstGeom>
          <a:ln w="7239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>
            <a:extLst>
              <a:ext uri="{FF2B5EF4-FFF2-40B4-BE49-F238E27FC236}">
                <a16:creationId xmlns:a16="http://schemas.microsoft.com/office/drawing/2014/main" id="{5626E3A0-4546-4CF6-A4F2-DEF7D1CD1FF9}"/>
              </a:ext>
            </a:extLst>
          </p:cNvPr>
          <p:cNvSpPr/>
          <p:nvPr userDrawn="1"/>
        </p:nvSpPr>
        <p:spPr>
          <a:xfrm>
            <a:off x="1425686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7E2518BE-4FE7-462F-896E-F7A1045CBC7F}"/>
              </a:ext>
            </a:extLst>
          </p:cNvPr>
          <p:cNvSpPr/>
          <p:nvPr userDrawn="1"/>
        </p:nvSpPr>
        <p:spPr>
          <a:xfrm>
            <a:off x="9485991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13B079D-42A1-4B9D-A7F1-282A0DD6008D}"/>
              </a:ext>
            </a:extLst>
          </p:cNvPr>
          <p:cNvSpPr/>
          <p:nvPr userDrawn="1"/>
        </p:nvSpPr>
        <p:spPr>
          <a:xfrm>
            <a:off x="3447869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5265D1BF-A6B7-4058-A96A-F0F1C76D8517}"/>
              </a:ext>
            </a:extLst>
          </p:cNvPr>
          <p:cNvSpPr/>
          <p:nvPr userDrawn="1"/>
        </p:nvSpPr>
        <p:spPr>
          <a:xfrm>
            <a:off x="5460576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0A1987E3-E256-4CF7-9FE6-0446D4E40179}"/>
              </a:ext>
            </a:extLst>
          </p:cNvPr>
          <p:cNvSpPr/>
          <p:nvPr userDrawn="1"/>
        </p:nvSpPr>
        <p:spPr>
          <a:xfrm>
            <a:off x="7473283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125" name="Espaço Reservado para Texto 45">
            <a:extLst>
              <a:ext uri="{FF2B5EF4-FFF2-40B4-BE49-F238E27FC236}">
                <a16:creationId xmlns:a16="http://schemas.microsoft.com/office/drawing/2014/main" id="{62F3EA0C-FA8C-40D1-9BE6-30DACB1AB5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6622" y="3121173"/>
            <a:ext cx="1260000" cy="593725"/>
          </a:xfrm>
        </p:spPr>
        <p:txBody>
          <a:bodyPr rtlCol="0"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t-BR" noProof="0" dirty="0"/>
              <a:t>20AA</a:t>
            </a:r>
          </a:p>
        </p:txBody>
      </p:sp>
      <p:sp>
        <p:nvSpPr>
          <p:cNvPr id="126" name="Espaço Reservado para Texto 47">
            <a:extLst>
              <a:ext uri="{FF2B5EF4-FFF2-40B4-BE49-F238E27FC236}">
                <a16:creationId xmlns:a16="http://schemas.microsoft.com/office/drawing/2014/main" id="{B62F6384-D912-4754-AC82-81F6ED586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26622" y="3587675"/>
            <a:ext cx="1260000" cy="243215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noProof="0" dirty="0"/>
              <a:t>Mês</a:t>
            </a:r>
          </a:p>
        </p:txBody>
      </p:sp>
      <p:sp>
        <p:nvSpPr>
          <p:cNvPr id="127" name="Espaço Reservado para Texto 45">
            <a:extLst>
              <a:ext uri="{FF2B5EF4-FFF2-40B4-BE49-F238E27FC236}">
                <a16:creationId xmlns:a16="http://schemas.microsoft.com/office/drawing/2014/main" id="{E4557023-E1DB-4099-92BE-5DD6EDC0A5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6927" y="3121173"/>
            <a:ext cx="1260000" cy="593725"/>
          </a:xfrm>
        </p:spPr>
        <p:txBody>
          <a:bodyPr rtlCol="0"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t-BR" noProof="0" dirty="0"/>
              <a:t>20AA</a:t>
            </a:r>
          </a:p>
        </p:txBody>
      </p:sp>
      <p:sp>
        <p:nvSpPr>
          <p:cNvPr id="128" name="Espaço Reservado para Texto 47">
            <a:extLst>
              <a:ext uri="{FF2B5EF4-FFF2-40B4-BE49-F238E27FC236}">
                <a16:creationId xmlns:a16="http://schemas.microsoft.com/office/drawing/2014/main" id="{1394A278-B5EB-4D0C-B858-6C4854D605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6927" y="3587675"/>
            <a:ext cx="1260000" cy="243215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noProof="0" dirty="0"/>
              <a:t>Mês</a:t>
            </a:r>
          </a:p>
        </p:txBody>
      </p:sp>
      <p:sp>
        <p:nvSpPr>
          <p:cNvPr id="129" name="Espaço Reservado para Texto 45">
            <a:extLst>
              <a:ext uri="{FF2B5EF4-FFF2-40B4-BE49-F238E27FC236}">
                <a16:creationId xmlns:a16="http://schemas.microsoft.com/office/drawing/2014/main" id="{9A0EBBF7-4D6F-4416-9A72-43656E408A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41698" y="3121173"/>
            <a:ext cx="1260000" cy="593725"/>
          </a:xfrm>
        </p:spPr>
        <p:txBody>
          <a:bodyPr rtlCol="0"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t-BR" noProof="0" dirty="0"/>
              <a:t>20AA</a:t>
            </a:r>
          </a:p>
        </p:txBody>
      </p:sp>
      <p:sp>
        <p:nvSpPr>
          <p:cNvPr id="130" name="Espaço Reservado para Texto 47">
            <a:extLst>
              <a:ext uri="{FF2B5EF4-FFF2-40B4-BE49-F238E27FC236}">
                <a16:creationId xmlns:a16="http://schemas.microsoft.com/office/drawing/2014/main" id="{E1D2E97C-7283-4D56-B845-31416A53E3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41698" y="3587675"/>
            <a:ext cx="1260000" cy="243215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noProof="0" dirty="0"/>
              <a:t>Mês</a:t>
            </a:r>
          </a:p>
        </p:txBody>
      </p:sp>
      <p:sp>
        <p:nvSpPr>
          <p:cNvPr id="131" name="Espaço Reservado para Texto 45">
            <a:extLst>
              <a:ext uri="{FF2B5EF4-FFF2-40B4-BE49-F238E27FC236}">
                <a16:creationId xmlns:a16="http://schemas.microsoft.com/office/drawing/2014/main" id="{C7FAD635-CC52-4D35-948F-3C282B8B1DC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56774" y="3121173"/>
            <a:ext cx="1260000" cy="593725"/>
          </a:xfrm>
        </p:spPr>
        <p:txBody>
          <a:bodyPr rtlCol="0"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t-BR" noProof="0" dirty="0"/>
              <a:t>20AA</a:t>
            </a:r>
          </a:p>
        </p:txBody>
      </p:sp>
      <p:sp>
        <p:nvSpPr>
          <p:cNvPr id="132" name="Espaço Reservado para Texto 47">
            <a:extLst>
              <a:ext uri="{FF2B5EF4-FFF2-40B4-BE49-F238E27FC236}">
                <a16:creationId xmlns:a16="http://schemas.microsoft.com/office/drawing/2014/main" id="{03B8B604-1193-4627-A082-F0D9A60542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56774" y="3587675"/>
            <a:ext cx="1260000" cy="243215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noProof="0" dirty="0"/>
              <a:t>Mês</a:t>
            </a:r>
          </a:p>
        </p:txBody>
      </p:sp>
      <p:sp>
        <p:nvSpPr>
          <p:cNvPr id="133" name="Espaço Reservado para Texto 45">
            <a:extLst>
              <a:ext uri="{FF2B5EF4-FFF2-40B4-BE49-F238E27FC236}">
                <a16:creationId xmlns:a16="http://schemas.microsoft.com/office/drawing/2014/main" id="{BCD8CA83-EDAF-4BB0-B4B2-ACB5B3FABA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71850" y="3121173"/>
            <a:ext cx="1260000" cy="593725"/>
          </a:xfrm>
        </p:spPr>
        <p:txBody>
          <a:bodyPr rtlCol="0"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t-BR" noProof="0" dirty="0"/>
              <a:t>20AA</a:t>
            </a:r>
          </a:p>
        </p:txBody>
      </p:sp>
      <p:sp>
        <p:nvSpPr>
          <p:cNvPr id="134" name="Espaço Reservado para Texto 47">
            <a:extLst>
              <a:ext uri="{FF2B5EF4-FFF2-40B4-BE49-F238E27FC236}">
                <a16:creationId xmlns:a16="http://schemas.microsoft.com/office/drawing/2014/main" id="{9E430891-2780-4B5A-85BC-72B8844790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71850" y="3587675"/>
            <a:ext cx="1260000" cy="243215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noProof="0" dirty="0"/>
              <a:t>Mês</a:t>
            </a:r>
          </a:p>
        </p:txBody>
      </p:sp>
      <p:cxnSp>
        <p:nvCxnSpPr>
          <p:cNvPr id="135" name="Conector Reto 134">
            <a:extLst>
              <a:ext uri="{FF2B5EF4-FFF2-40B4-BE49-F238E27FC236}">
                <a16:creationId xmlns:a16="http://schemas.microsoft.com/office/drawing/2014/main" id="{AA3E97EF-FE6B-480C-959B-7280D4585FF1}"/>
              </a:ext>
            </a:extLst>
          </p:cNvPr>
          <p:cNvCxnSpPr/>
          <p:nvPr userDrawn="1"/>
        </p:nvCxnSpPr>
        <p:spPr>
          <a:xfrm>
            <a:off x="1327206" y="4723438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id="{0F3B62EE-A564-46ED-B447-638921DB62E8}"/>
              </a:ext>
            </a:extLst>
          </p:cNvPr>
          <p:cNvCxnSpPr/>
          <p:nvPr userDrawn="1"/>
        </p:nvCxnSpPr>
        <p:spPr>
          <a:xfrm>
            <a:off x="9389110" y="4720097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to 140">
            <a:extLst>
              <a:ext uri="{FF2B5EF4-FFF2-40B4-BE49-F238E27FC236}">
                <a16:creationId xmlns:a16="http://schemas.microsoft.com/office/drawing/2014/main" id="{ED3A1797-7173-43F0-96BB-5B2509B07D40}"/>
              </a:ext>
            </a:extLst>
          </p:cNvPr>
          <p:cNvCxnSpPr/>
          <p:nvPr userDrawn="1"/>
        </p:nvCxnSpPr>
        <p:spPr>
          <a:xfrm>
            <a:off x="3342682" y="4720097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to 143">
            <a:extLst>
              <a:ext uri="{FF2B5EF4-FFF2-40B4-BE49-F238E27FC236}">
                <a16:creationId xmlns:a16="http://schemas.microsoft.com/office/drawing/2014/main" id="{8F57D6FD-153E-4271-A26B-6B7B47B56BC4}"/>
              </a:ext>
            </a:extLst>
          </p:cNvPr>
          <p:cNvCxnSpPr/>
          <p:nvPr userDrawn="1"/>
        </p:nvCxnSpPr>
        <p:spPr>
          <a:xfrm>
            <a:off x="5358158" y="4720097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to 146">
            <a:extLst>
              <a:ext uri="{FF2B5EF4-FFF2-40B4-BE49-F238E27FC236}">
                <a16:creationId xmlns:a16="http://schemas.microsoft.com/office/drawing/2014/main" id="{2DECBFAE-DE37-481F-AC90-D235D81CA640}"/>
              </a:ext>
            </a:extLst>
          </p:cNvPr>
          <p:cNvCxnSpPr/>
          <p:nvPr userDrawn="1"/>
        </p:nvCxnSpPr>
        <p:spPr>
          <a:xfrm>
            <a:off x="7373634" y="4719186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Espaço Reservado para Imagem 60">
            <a:extLst>
              <a:ext uri="{FF2B5EF4-FFF2-40B4-BE49-F238E27FC236}">
                <a16:creationId xmlns:a16="http://schemas.microsoft.com/office/drawing/2014/main" id="{AC1E6DBA-4961-406D-AC16-A1FBE347F6B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564650" y="869401"/>
            <a:ext cx="969264" cy="969264"/>
          </a:xfrm>
          <a:prstGeom prst="ellipse">
            <a:avLst/>
          </a:prstGeo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52" name="Espaço Reservado para Texto 150">
            <a:extLst>
              <a:ext uri="{FF2B5EF4-FFF2-40B4-BE49-F238E27FC236}">
                <a16:creationId xmlns:a16="http://schemas.microsoft.com/office/drawing/2014/main" id="{AF955F46-550D-4FBD-949A-CAB1780A818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1726" y="4789893"/>
            <a:ext cx="1674000" cy="115144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55" name="Espaço Reservado para Texto 153">
            <a:extLst>
              <a:ext uri="{FF2B5EF4-FFF2-40B4-BE49-F238E27FC236}">
                <a16:creationId xmlns:a16="http://schemas.microsoft.com/office/drawing/2014/main" id="{7EA772E2-9F56-4EFF-9C41-27E673E905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48994" y="4174899"/>
            <a:ext cx="1800000" cy="581767"/>
          </a:xfrm>
        </p:spPr>
        <p:txBody>
          <a:bodyPr rtlCol="0"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 rtl="0"/>
            <a:r>
              <a:rPr lang="pt-BR" noProof="0" dirty="0"/>
              <a:t>Etapa 1</a:t>
            </a:r>
          </a:p>
        </p:txBody>
      </p:sp>
      <p:sp>
        <p:nvSpPr>
          <p:cNvPr id="156" name="Espaço Reservado para Texto 150">
            <a:extLst>
              <a:ext uri="{FF2B5EF4-FFF2-40B4-BE49-F238E27FC236}">
                <a16:creationId xmlns:a16="http://schemas.microsoft.com/office/drawing/2014/main" id="{9E3D3168-A898-4150-AF7E-862B31691E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85235" y="4789893"/>
            <a:ext cx="1674000" cy="115144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57" name="Espaço Reservado para Texto 153">
            <a:extLst>
              <a:ext uri="{FF2B5EF4-FFF2-40B4-BE49-F238E27FC236}">
                <a16:creationId xmlns:a16="http://schemas.microsoft.com/office/drawing/2014/main" id="{BA9C2567-2AF9-4A73-8B7C-5B63B5C2B63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17698" y="4174899"/>
            <a:ext cx="1800000" cy="581767"/>
          </a:xfrm>
        </p:spPr>
        <p:txBody>
          <a:bodyPr rtlCol="0"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 rtl="0"/>
            <a:r>
              <a:rPr lang="pt-BR" noProof="0" dirty="0"/>
              <a:t>Etapa 5</a:t>
            </a:r>
          </a:p>
        </p:txBody>
      </p:sp>
      <p:sp>
        <p:nvSpPr>
          <p:cNvPr id="158" name="Espaço Reservado para Texto 150">
            <a:extLst>
              <a:ext uri="{FF2B5EF4-FFF2-40B4-BE49-F238E27FC236}">
                <a16:creationId xmlns:a16="http://schemas.microsoft.com/office/drawing/2014/main" id="{DA2B3D14-3067-45E6-9BBE-133B7365D7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37603" y="4789893"/>
            <a:ext cx="1674000" cy="115144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59" name="Espaço Reservado para Texto 153">
            <a:extLst>
              <a:ext uri="{FF2B5EF4-FFF2-40B4-BE49-F238E27FC236}">
                <a16:creationId xmlns:a16="http://schemas.microsoft.com/office/drawing/2014/main" id="{AD3DE571-16BA-4C29-B339-2DE7A54C11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166170" y="4174899"/>
            <a:ext cx="1800000" cy="581767"/>
          </a:xfrm>
        </p:spPr>
        <p:txBody>
          <a:bodyPr rtlCol="0"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 rtl="0"/>
            <a:r>
              <a:rPr lang="pt-BR" noProof="0" dirty="0"/>
              <a:t>Etapa 2</a:t>
            </a:r>
          </a:p>
        </p:txBody>
      </p:sp>
      <p:sp>
        <p:nvSpPr>
          <p:cNvPr id="160" name="Espaço Reservado para Texto 150">
            <a:extLst>
              <a:ext uri="{FF2B5EF4-FFF2-40B4-BE49-F238E27FC236}">
                <a16:creationId xmlns:a16="http://schemas.microsoft.com/office/drawing/2014/main" id="{D9FE4127-9BA3-4B00-9BBC-67A05E58DA7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253480" y="4789893"/>
            <a:ext cx="1674000" cy="115144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61" name="Espaço Reservado para Texto 153">
            <a:extLst>
              <a:ext uri="{FF2B5EF4-FFF2-40B4-BE49-F238E27FC236}">
                <a16:creationId xmlns:a16="http://schemas.microsoft.com/office/drawing/2014/main" id="{88D6F3B6-2D7F-49D3-96A4-AA7B23F2A64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83346" y="4174899"/>
            <a:ext cx="1800000" cy="581767"/>
          </a:xfrm>
        </p:spPr>
        <p:txBody>
          <a:bodyPr rtlCol="0"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 rtl="0"/>
            <a:r>
              <a:rPr lang="pt-BR" noProof="0" dirty="0"/>
              <a:t>Etapa 3</a:t>
            </a:r>
          </a:p>
        </p:txBody>
      </p:sp>
      <p:sp>
        <p:nvSpPr>
          <p:cNvPr id="162" name="Espaço Reservado para Texto 150">
            <a:extLst>
              <a:ext uri="{FF2B5EF4-FFF2-40B4-BE49-F238E27FC236}">
                <a16:creationId xmlns:a16="http://schemas.microsoft.com/office/drawing/2014/main" id="{E6DF83B4-F73A-46B0-BC1D-074BF03B3B8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269357" y="4789893"/>
            <a:ext cx="1674000" cy="115144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63" name="Espaço Reservado para Texto 153">
            <a:extLst>
              <a:ext uri="{FF2B5EF4-FFF2-40B4-BE49-F238E27FC236}">
                <a16:creationId xmlns:a16="http://schemas.microsoft.com/office/drawing/2014/main" id="{45821A5A-E756-4A87-B0C8-A23317B4EF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00522" y="4174899"/>
            <a:ext cx="1800000" cy="581767"/>
          </a:xfrm>
        </p:spPr>
        <p:txBody>
          <a:bodyPr rtlCol="0"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 rtl="0"/>
            <a:r>
              <a:rPr lang="pt-BR" noProof="0" dirty="0"/>
              <a:t>Etapa 4</a:t>
            </a:r>
          </a:p>
        </p:txBody>
      </p:sp>
    </p:spTree>
    <p:extLst>
      <p:ext uri="{BB962C8B-B14F-4D97-AF65-F5344CB8AC3E}">
        <p14:creationId xmlns:p14="http://schemas.microsoft.com/office/powerpoint/2010/main" val="1166011702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3/9/20XX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>
          <a:gsLst>
            <a:gs pos="0">
              <a:srgbClr val="6DC4EB"/>
            </a:gs>
            <a:gs pos="100000">
              <a:srgbClr val="B093C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D564D3E-2C64-4EA1-99C5-8C7B61F5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359" y="531385"/>
            <a:ext cx="10874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25E388-636A-4D0C-AB30-33BA13085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7359" y="1991885"/>
            <a:ext cx="10874375" cy="3652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Editar estilos de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AF14A-597F-44AE-80B0-B144BB681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73231" y="5970595"/>
            <a:ext cx="2743200" cy="1531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1">
                <a:solidFill>
                  <a:schemeClr val="accent6"/>
                </a:solidFill>
              </a:defRPr>
            </a:lvl1pPr>
          </a:lstStyle>
          <a:p>
            <a:pPr rtl="0"/>
            <a:fld id="{A3BDDED4-2C6A-4913-8616-C5693DB260D7}" type="datetime1">
              <a:rPr lang="pt-BR" noProof="0" smtClean="0"/>
              <a:t>05/07/2022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57AB79-2134-4814-844C-746644FF2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1631" y="6059372"/>
            <a:ext cx="4114800" cy="237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1">
                <a:solidFill>
                  <a:schemeClr val="accent6"/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92CA742E-225F-469E-ACDE-7765676EA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6061" y="6059409"/>
            <a:ext cx="424543" cy="237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1">
                <a:solidFill>
                  <a:schemeClr val="accent6"/>
                </a:solidFill>
              </a:defRPr>
            </a:lvl1pPr>
          </a:lstStyle>
          <a:p>
            <a:pPr rtl="0"/>
            <a:fld id="{AF24F759-2890-4717-B1AF-E04CADEEA4E9}" type="slidenum">
              <a:rPr lang="pt-BR" noProof="0" smtClean="0"/>
              <a:pPr rtl="0"/>
              <a:t>‹nº›</a:t>
            </a:fld>
            <a:r>
              <a:rPr lang="pt-BR" noProof="0" dirty="0"/>
              <a:t>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4F104FC-2D0E-4B96-AB5B-62EEB6DF0311}"/>
              </a:ext>
            </a:extLst>
          </p:cNvPr>
          <p:cNvSpPr/>
          <p:nvPr userDrawn="1"/>
        </p:nvSpPr>
        <p:spPr>
          <a:xfrm>
            <a:off x="481584" y="461772"/>
            <a:ext cx="11228832" cy="5934456"/>
          </a:xfrm>
          <a:prstGeom prst="rect">
            <a:avLst/>
          </a:prstGeom>
          <a:noFill/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0578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i="1" kern="1200">
          <a:solidFill>
            <a:srgbClr val="4C19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i="1" kern="1200">
          <a:solidFill>
            <a:srgbClr val="4C19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i="1" kern="1200">
          <a:solidFill>
            <a:srgbClr val="4C195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i="1" kern="1200">
          <a:solidFill>
            <a:srgbClr val="4C195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i="1" kern="1200">
          <a:solidFill>
            <a:srgbClr val="4C1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25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5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hyperlink" Target="mailto:erika.dmitruk@uel.br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sz="5400" spc="400" dirty="0">
                <a:solidFill>
                  <a:schemeClr val="bg1"/>
                </a:solidFill>
              </a:rPr>
              <a:t>MCLTI – Marco legal de </a:t>
            </a:r>
            <a:r>
              <a:rPr lang="pt-BR" sz="5400" spc="400" dirty="0" err="1">
                <a:solidFill>
                  <a:schemeClr val="bg1"/>
                </a:solidFill>
              </a:rPr>
              <a:t>ct&amp;i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t-BR" dirty="0"/>
              <a:t>Erika Juliana Dmitruk</a:t>
            </a:r>
            <a:endParaRPr lang="pt-BR" sz="2000" dirty="0">
              <a:solidFill>
                <a:schemeClr val="bg1"/>
              </a:solidFill>
            </a:endParaRPr>
          </a:p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cap="all" spc="400" dirty="0">
                <a:solidFill>
                  <a:schemeClr val="bg1"/>
                </a:solidFill>
                <a:latin typeface="+mn-lt"/>
              </a:rPr>
              <a:t>Marco legal  </a:t>
            </a:r>
            <a:r>
              <a:rPr lang="pt-BR" b="1" cap="all" spc="400" dirty="0" err="1">
                <a:solidFill>
                  <a:schemeClr val="bg1"/>
                </a:solidFill>
                <a:latin typeface="+mn-lt"/>
              </a:rPr>
              <a:t>ct&amp;I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algn="r" rtl="0"/>
            <a:r>
              <a:rPr lang="pt-BR" dirty="0"/>
              <a:t>Tríplice Hélice</a:t>
            </a:r>
            <a:endParaRPr lang="pt-BR" sz="1800" dirty="0">
              <a:solidFill>
                <a:schemeClr val="bg1"/>
              </a:solidFill>
            </a:endParaRPr>
          </a:p>
          <a:p>
            <a:pPr algn="r" rtl="0"/>
            <a:r>
              <a:rPr lang="pt-BR" sz="1800" dirty="0">
                <a:solidFill>
                  <a:schemeClr val="bg1"/>
                </a:solidFill>
              </a:rPr>
              <a:t>Constitucionalização da CT&amp;I</a:t>
            </a:r>
          </a:p>
          <a:p>
            <a:pPr algn="r" rtl="0"/>
            <a:r>
              <a:rPr lang="pt-BR" sz="1800" dirty="0">
                <a:solidFill>
                  <a:schemeClr val="bg1"/>
                </a:solidFill>
              </a:rPr>
              <a:t>Evolução Legislativa</a:t>
            </a:r>
          </a:p>
          <a:p>
            <a:pPr algn="r" rtl="0"/>
            <a:r>
              <a:rPr lang="pt-BR" sz="1800" dirty="0">
                <a:solidFill>
                  <a:schemeClr val="bg1"/>
                </a:solidFill>
              </a:rPr>
              <a:t>Conceitos Legais</a:t>
            </a:r>
          </a:p>
        </p:txBody>
      </p:sp>
      <p:pic>
        <p:nvPicPr>
          <p:cNvPr id="6" name="Espaço Reservado para Imagem 5" descr="montanhas no pôr do sol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/>
          <a:stretch/>
        </p:blipFill>
        <p:spPr/>
      </p:pic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5C25F72-F9A7-42F9-9720-0801ED77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/>
              <a:t>3/9/20XX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5400"/>
              <a:t>Introdução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pt-BR" sz="2000" dirty="0"/>
              <a:t>Nesta primeira parte da aula abordaremos a Teoria da Tríplice Hélice e a evolução legislativa da matéria de CT&amp;I, incluindo sua constitucionalização e edição do MLCTI.</a:t>
            </a:r>
          </a:p>
          <a:p>
            <a:pPr rtl="0"/>
            <a:endParaRPr lang="pt-BR" dirty="0"/>
          </a:p>
        </p:txBody>
      </p:sp>
      <p:pic>
        <p:nvPicPr>
          <p:cNvPr id="8" name="Espaço Reservado para Imagem 7" descr="montanhas no céu noturno imediatamente antes da alvorada">
            <a:extLst>
              <a:ext uri="{FF2B5EF4-FFF2-40B4-BE49-F238E27FC236}">
                <a16:creationId xmlns:a16="http://schemas.microsoft.com/office/drawing/2014/main" id="{B53D1AAB-32B2-4F04-828F-AB1C758AF0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71" r="71"/>
          <a:stretch/>
        </p:blipFill>
        <p:spPr/>
      </p:pic>
      <p:sp>
        <p:nvSpPr>
          <p:cNvPr id="9" name="Espaço Reservado para Data 8">
            <a:extLst>
              <a:ext uri="{FF2B5EF4-FFF2-40B4-BE49-F238E27FC236}">
                <a16:creationId xmlns:a16="http://schemas.microsoft.com/office/drawing/2014/main" id="{D45C472E-4078-40A0-83A2-652E8356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dirty="0"/>
              <a:t>11/06/2022</a:t>
            </a:r>
          </a:p>
        </p:txBody>
      </p:sp>
      <p:sp>
        <p:nvSpPr>
          <p:cNvPr id="10" name="Espaço Reservado para Rodapé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dirty="0"/>
              <a:t>MLCTI</a:t>
            </a:r>
          </a:p>
        </p:txBody>
      </p:sp>
      <p:sp>
        <p:nvSpPr>
          <p:cNvPr id="11" name="Espaço Reservado para o Número do Slide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t-BR" b="1" cap="all" spc="400" dirty="0">
                <a:solidFill>
                  <a:schemeClr val="bg1"/>
                </a:solidFill>
                <a:latin typeface="+mn-lt"/>
              </a:rPr>
              <a:t>Tríplice hélice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t-BR" sz="2000" dirty="0">
                <a:solidFill>
                  <a:schemeClr val="bg1"/>
                </a:solidFill>
              </a:rPr>
              <a:t>Estado – Universidades – Iniciativa privada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788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tese da Hélice Tríplice é que a universidade está deixando de ter um papel</a:t>
            </a:r>
            <a:b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 secundário, ainda que importante, de prover ensino superior e pesquisa, e</a:t>
            </a:r>
            <a:b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assumindo um papel primordial equivalente ao da indústria e do governo,</a:t>
            </a:r>
            <a:b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geradora de novas indústrias e empresas.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7"/>
            <a:ext cx="4434835" cy="762265"/>
          </a:xfrm>
        </p:spPr>
        <p:txBody>
          <a:bodyPr rtlCol="0">
            <a:normAutofit fontScale="77500" lnSpcReduction="20000"/>
          </a:bodyPr>
          <a:lstStyle/>
          <a:p>
            <a:r>
              <a:rPr lang="pt-BR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ETZKKOWITZ, H.; ZHOU, C. Hélice Tríplice: inovação e empreendedorismo universidade-indústria-governo. Estudos Avançados 31 (90), 2017.</a:t>
            </a:r>
            <a:endParaRPr lang="pt-BR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pt-BR" sz="1800" dirty="0"/>
          </a:p>
        </p:txBody>
      </p:sp>
      <p:pic>
        <p:nvPicPr>
          <p:cNvPr id="8" name="Espaço Reservado para Imagem 7" descr="montanhas no pôr do sol">
            <a:extLst>
              <a:ext uri="{FF2B5EF4-FFF2-40B4-BE49-F238E27FC236}">
                <a16:creationId xmlns:a16="http://schemas.microsoft.com/office/drawing/2014/main" id="{8DD372BB-220C-48D2-B19A-562BE88C2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/>
      </p:pic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MLCTI</a:t>
            </a:r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5</a:t>
            </a:fld>
            <a:endParaRPr lang="pt-BR"/>
          </a:p>
        </p:txBody>
      </p:sp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1FAD38DD-3BF7-3C5D-C2E9-718A94E95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64" y="1872070"/>
            <a:ext cx="5221224" cy="33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7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 descr="Diagrama, Diagrama de Venn&#10;&#10;Descrição gerada automaticamente">
            <a:extLst>
              <a:ext uri="{FF2B5EF4-FFF2-40B4-BE49-F238E27FC236}">
                <a16:creationId xmlns:a16="http://schemas.microsoft.com/office/drawing/2014/main" id="{B49DCFD5-2F7A-336C-415B-CBCDFF3425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814" r="2814"/>
          <a:stretch>
            <a:fillRect/>
          </a:stretch>
        </p:blipFill>
        <p:spPr>
          <a:xfrm>
            <a:off x="1366838" y="2530475"/>
            <a:ext cx="3706812" cy="3706813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36B9DAB-1A0A-71AD-07EC-28E8566AF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936" y="585216"/>
            <a:ext cx="5833872" cy="2276856"/>
          </a:xfrm>
        </p:spPr>
        <p:txBody>
          <a:bodyPr anchor="b">
            <a:normAutofit/>
          </a:bodyPr>
          <a:lstStyle/>
          <a:p>
            <a:r>
              <a:rPr lang="pt-BR" sz="1500">
                <a:effectLst/>
              </a:rPr>
              <a:t>As interações universidade-indústria-governo, que formam uma “hélice tríplice” de inovação e empreendedorismo, são a chave para o crescimento econômico e o desenvolvimento social baseados no conhecimento.</a:t>
            </a:r>
            <a:br>
              <a:rPr lang="pt-BR" sz="1500">
                <a:effectLst/>
              </a:rPr>
            </a:br>
            <a:endParaRPr lang="pt-BR" sz="150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9AAAEB85-C8F1-B8FA-3493-8260B97734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pt-BR" noProof="0" dirty="0"/>
              <a:t>11/06/2022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0A3DD49-3407-C2D0-9F78-B25BD49C2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pt-BR" noProof="0" dirty="0" err="1"/>
              <a:t>mlcti</a:t>
            </a:r>
            <a:endParaRPr lang="pt-BR" noProof="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6A7957D-7851-7EDA-DC5C-C2951DE85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pt-BR" noProof="0" smtClean="0"/>
              <a:pPr rtl="0">
                <a:spcAft>
                  <a:spcPts val="600"/>
                </a:spcAft>
              </a:pPr>
              <a:t>6</a:t>
            </a:fld>
            <a:endParaRPr lang="pt-BR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7E1333-F4EB-D74D-0F27-18E642664C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>
            <a:normAutofit/>
          </a:bodyPr>
          <a:lstStyle/>
          <a:p>
            <a:r>
              <a:rPr lang="pt-BR">
                <a:effectLst/>
              </a:rPr>
              <a:t>A hélice tripla é um modelo universal de inovação. É o segredo por trás do desenvolvimento do Vale do Silício por meio da inovação sustentável e do empreendedorismo.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112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E760B-EA4F-C0AA-5989-9AFEAA8C8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7"/>
            <a:ext cx="4434840" cy="3547873"/>
          </a:xfrm>
        </p:spPr>
        <p:txBody>
          <a:bodyPr>
            <a:norm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universidade empreendedora, comprometida com o desenvolvimento de sua região, na qual um número significativo de professores encoraja seus graduados a aproveitar e levar adiante a tecnologia desenvolvida em seus laboratórios bem financiados, e podem, eles próprios, assumir papeis duais em firmas de alta tecnologia, é o núcleo de uma dinâmica à 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Hélice Tríplice.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558A9F-0C9A-DF1E-1F08-22863028C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696004"/>
          </a:xfrm>
        </p:spPr>
        <p:txBody>
          <a:bodyPr>
            <a:normAutofit fontScale="77500" lnSpcReduction="20000"/>
          </a:bodyPr>
          <a:lstStyle/>
          <a:p>
            <a:r>
              <a:rPr lang="pt-B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ETZKKOWITZ, H.; ZHOU, C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Hélice Tríplice: inovação e empreendedorismo universidade-indústria-governo. Estudos Avançados 31 (90), 2017.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54575F0-B18B-89BC-4368-0D1A601E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 dirty="0"/>
              <a:t>MLCTI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2CAE97C-E4AA-1D24-9B7E-80531BE7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pt-BR" noProof="0" smtClean="0"/>
              <a:pPr rtl="0"/>
              <a:t>7</a:t>
            </a:fld>
            <a:endParaRPr lang="pt-BR" noProof="0"/>
          </a:p>
        </p:txBody>
      </p:sp>
      <p:pic>
        <p:nvPicPr>
          <p:cNvPr id="8" name="Espaço Reservado para Imagem 7" descr="Árvore na calçada&#10;&#10;Descrição gerada automaticamente com confiança média">
            <a:extLst>
              <a:ext uri="{FF2B5EF4-FFF2-40B4-BE49-F238E27FC236}">
                <a16:creationId xmlns:a16="http://schemas.microsoft.com/office/drawing/2014/main" id="{385FDB20-22ED-CB73-C5B9-632D3E1EFA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459" r="19459"/>
          <a:stretch>
            <a:fillRect/>
          </a:stretch>
        </p:blipFill>
        <p:spPr>
          <a:xfrm>
            <a:off x="190699" y="275272"/>
            <a:ext cx="5388466" cy="6464272"/>
          </a:xfrm>
        </p:spPr>
      </p:pic>
    </p:spTree>
    <p:extLst>
      <p:ext uri="{BB962C8B-B14F-4D97-AF65-F5344CB8AC3E}">
        <p14:creationId xmlns:p14="http://schemas.microsoft.com/office/powerpoint/2010/main" val="1026267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69DDE2A5-47FA-8885-772A-9444E5BEA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65125"/>
            <a:ext cx="10771632" cy="1325563"/>
          </a:xfrm>
        </p:spPr>
        <p:txBody>
          <a:bodyPr/>
          <a:lstStyle/>
          <a:p>
            <a:r>
              <a:rPr lang="en-US" dirty="0" err="1"/>
              <a:t>Princípios</a:t>
            </a:r>
            <a:r>
              <a:rPr lang="en-US" dirty="0"/>
              <a:t> de </a:t>
            </a:r>
            <a:r>
              <a:rPr lang="en-US" dirty="0" err="1"/>
              <a:t>criação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0051A4D-43E7-E8D3-38DA-35623E63B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Universidade</a:t>
            </a:r>
            <a:r>
              <a:rPr lang="en-US" dirty="0"/>
              <a:t> </a:t>
            </a:r>
            <a:r>
              <a:rPr lang="en-US" dirty="0" err="1"/>
              <a:t>Empreendedora</a:t>
            </a:r>
            <a:r>
              <a:rPr lang="en-US" dirty="0"/>
              <a:t>;</a:t>
            </a:r>
          </a:p>
          <a:p>
            <a:r>
              <a:rPr lang="en-US" dirty="0"/>
              <a:t>2. </a:t>
            </a:r>
            <a:r>
              <a:rPr lang="en-US" dirty="0" err="1"/>
              <a:t>Relação</a:t>
            </a:r>
            <a:r>
              <a:rPr lang="en-US" dirty="0"/>
              <a:t> entre </a:t>
            </a:r>
            <a:r>
              <a:rPr lang="en-US" dirty="0" err="1"/>
              <a:t>atores</a:t>
            </a:r>
            <a:r>
              <a:rPr lang="en-US" dirty="0"/>
              <a:t> </a:t>
            </a:r>
            <a:r>
              <a:rPr lang="en-US" dirty="0" err="1"/>
              <a:t>primários</a:t>
            </a:r>
            <a:r>
              <a:rPr lang="en-US" dirty="0"/>
              <a:t> e </a:t>
            </a:r>
            <a:r>
              <a:rPr lang="en-US" dirty="0" err="1"/>
              <a:t>secundários</a:t>
            </a:r>
            <a:r>
              <a:rPr lang="en-US" dirty="0"/>
              <a:t>;</a:t>
            </a:r>
          </a:p>
          <a:p>
            <a:r>
              <a:rPr lang="en-US" dirty="0"/>
              <a:t>3. </a:t>
            </a:r>
            <a:r>
              <a:rPr lang="en-US" dirty="0" err="1"/>
              <a:t>Papel</a:t>
            </a:r>
            <a:r>
              <a:rPr lang="en-US" dirty="0"/>
              <a:t> </a:t>
            </a:r>
            <a:r>
              <a:rPr lang="en-US" dirty="0" err="1"/>
              <a:t>moderador</a:t>
            </a:r>
            <a:r>
              <a:rPr lang="en-US" dirty="0"/>
              <a:t> do </a:t>
            </a:r>
            <a:r>
              <a:rPr lang="en-US" dirty="0" err="1"/>
              <a:t>governo</a:t>
            </a:r>
            <a:r>
              <a:rPr lang="en-US" dirty="0"/>
              <a:t>;</a:t>
            </a:r>
          </a:p>
          <a:p>
            <a:r>
              <a:rPr lang="en-US" dirty="0"/>
              <a:t>4. </a:t>
            </a:r>
            <a:r>
              <a:rPr lang="en-US" dirty="0" err="1"/>
              <a:t>Investimento</a:t>
            </a:r>
            <a:r>
              <a:rPr lang="en-US" dirty="0"/>
              <a:t> de capital de </a:t>
            </a:r>
            <a:r>
              <a:rPr lang="en-US" dirty="0" err="1"/>
              <a:t>risco</a:t>
            </a:r>
            <a:r>
              <a:rPr lang="en-US" dirty="0"/>
              <a:t>;</a:t>
            </a:r>
          </a:p>
          <a:p>
            <a:r>
              <a:rPr lang="en-US" dirty="0"/>
              <a:t>5. </a:t>
            </a:r>
            <a:r>
              <a:rPr lang="en-US" dirty="0" err="1"/>
              <a:t>Incubadoras</a:t>
            </a:r>
            <a:r>
              <a:rPr lang="en-US" dirty="0"/>
              <a:t>, </a:t>
            </a:r>
            <a:r>
              <a:rPr lang="en-US" dirty="0" err="1"/>
              <a:t>aceleradoras</a:t>
            </a:r>
            <a:r>
              <a:rPr lang="en-US" dirty="0"/>
              <a:t>, </a:t>
            </a:r>
            <a:r>
              <a:rPr lang="en-US" dirty="0" err="1"/>
              <a:t>escritórios</a:t>
            </a:r>
            <a:r>
              <a:rPr lang="en-US" dirty="0"/>
              <a:t> de </a:t>
            </a:r>
            <a:r>
              <a:rPr lang="en-US" dirty="0" err="1"/>
              <a:t>transferência</a:t>
            </a:r>
            <a:r>
              <a:rPr lang="en-US" dirty="0"/>
              <a:t> de </a:t>
            </a:r>
            <a:r>
              <a:rPr lang="en-US" dirty="0" err="1"/>
              <a:t>tecnologia</a:t>
            </a:r>
            <a:r>
              <a:rPr lang="en-US" dirty="0"/>
              <a:t>;</a:t>
            </a:r>
          </a:p>
          <a:p>
            <a:r>
              <a:rPr lang="en-US" dirty="0"/>
              <a:t>6. </a:t>
            </a:r>
            <a:r>
              <a:rPr lang="en-US" dirty="0" err="1"/>
              <a:t>Continuidade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33A76544-A333-3D9F-7F76-471E88630B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pt-BR" noProof="0"/>
              <a:t>3/9/20XX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2820E00-292B-0AD9-1A40-9BA2BF51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pt-BR" noProof="0"/>
              <a:t>mlcti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9A011D-422E-D93E-9EA7-86E08B730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pt-BR" noProof="0" smtClean="0"/>
              <a:pPr rtl="0">
                <a:spcAft>
                  <a:spcPts val="600"/>
                </a:spcAft>
              </a:pPr>
              <a:t>8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605248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r" rtl="0"/>
            <a:r>
              <a:rPr lang="pt-BR" sz="6000" dirty="0">
                <a:solidFill>
                  <a:schemeClr val="bg1"/>
                </a:solidFill>
              </a:rPr>
              <a:t>Constitucionaliza</a:t>
            </a:r>
            <a:br>
              <a:rPr lang="pt-BR" sz="6000" dirty="0">
                <a:solidFill>
                  <a:schemeClr val="bg1"/>
                </a:solidFill>
              </a:rPr>
            </a:br>
            <a:r>
              <a:rPr lang="pt-BR" sz="6000" dirty="0" err="1">
                <a:solidFill>
                  <a:schemeClr val="bg1"/>
                </a:solidFill>
              </a:rPr>
              <a:t>ção</a:t>
            </a:r>
            <a:r>
              <a:rPr lang="pt-BR" sz="6000" dirty="0">
                <a:solidFill>
                  <a:schemeClr val="bg1"/>
                </a:solidFill>
              </a:rPr>
              <a:t> da CT&amp;I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4390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EC 85/2015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 a Emenda Constitucional 85/2015 que atribuiu ao Estado, a promoção do desenvolvimento científico, da pesquisa, da capacitação científica e tecnológica e da inovação.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alterou o “sistema de repartição de competências constitucionais, incluindo ciência e tecnologia no rol das competências comuns e concorrentes” – art. 23 V e 24 IX.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Autorizou a transposição, o remanejamento ou a transferência de recursos de uma categoria de programação para outra no âmbito das atividades de ciência, tecnologia e inovação, mediante ato do poder Executivo.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Inseriu entre as atribuições do SUS a de incrementar a inovação em suas áreas de atuação – art. 200 V.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Incluiu as instituições de educação profissional e tecnológica entre as que podem receber apoio financeiro do Poder Público. – 213 § 2º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pt-BR" sz="180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10</a:t>
            </a:fld>
            <a:endParaRPr lang="pt-BR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>
            <a:off x="8643938" y="1590675"/>
            <a:ext cx="3548062" cy="365125"/>
          </a:xfrm>
        </p:spPr>
        <p:txBody>
          <a:bodyPr rtlCol="0"/>
          <a:lstStyle/>
          <a:p>
            <a:pPr rtl="0"/>
            <a:r>
              <a:rPr lang="pt-BR" dirty="0"/>
              <a:t>ti</a:t>
            </a:r>
          </a:p>
        </p:txBody>
      </p:sp>
    </p:spTree>
    <p:extLst>
      <p:ext uri="{BB962C8B-B14F-4D97-AF65-F5344CB8AC3E}">
        <p14:creationId xmlns:p14="http://schemas.microsoft.com/office/powerpoint/2010/main" val="1452114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</p:spPr>
        <p:txBody>
          <a:bodyPr/>
          <a:lstStyle/>
          <a:p>
            <a:r>
              <a:rPr lang="pt-BR" dirty="0"/>
              <a:t>EC 85/2015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218 e 219 ampliaram a prioridade da pesquisa básica e tecnológica – tendo em vista o bem público e o progresso da ciência, tecnologia e inovação.</a:t>
            </a:r>
          </a:p>
          <a:p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Apoio à formação de recursos humanos para atuarem nas áreas de ciência, pesquisa e tecnologia, inclusive por meio da extensão tecnológica. 218 §3º</a:t>
            </a:r>
          </a:p>
          <a:p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Estimular o investimento empresarial em inovação, a articulação entre entes públicos e privados – art. 219 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Regulamentação de instrumentos de cooperação entre órgãos e entidades públicas e privadas, inclusive para compartilhamento de recursos humanos especializados para execução de projetos de pesquisa, de desenvolvimento científico, tecnológico e inovação. 219 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Estímulo à inovação nas empresas, constituição e manutenção de parques e polos tecnológicos.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Institucionalização do Sistema Nacional de Ciência, Tecnologia e Inovação – art. 219-B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pt-BR" sz="180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1329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r" rtl="0"/>
            <a:r>
              <a:rPr lang="pt-BR" sz="6000" dirty="0">
                <a:solidFill>
                  <a:schemeClr val="bg1"/>
                </a:solidFill>
              </a:rPr>
              <a:t>Evolução Legislativa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6239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3F869-3A51-4B92-B0C4-B22958C59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82" y="560991"/>
            <a:ext cx="9683058" cy="1004057"/>
          </a:xfrm>
        </p:spPr>
        <p:txBody>
          <a:bodyPr rtlCol="0"/>
          <a:lstStyle/>
          <a:p>
            <a:pPr rtl="0"/>
            <a:r>
              <a:rPr lang="pt-BR" dirty="0"/>
              <a:t>Evolução Legislativa CT&amp;I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66E226-2491-4875-B474-7A01921DDB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F0F8B528-6914-40D0-8BBD-ACE47B5260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pt-BR" dirty="0"/>
              <a:t>1996-2007</a:t>
            </a:r>
          </a:p>
        </p:txBody>
      </p:sp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F453F355-355D-4EA9-978E-A35A4E2F7CA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83005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Propriedade Intelectual</a:t>
            </a:r>
          </a:p>
        </p:txBody>
      </p:sp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DDDB262F-9F3C-4C5C-BA60-CCD1F8FF061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1726" y="4789893"/>
            <a:ext cx="1674000" cy="1507116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Lei nº 9.279/1996 (Propriedade Industrial) Lei 9.456/1997 (Cultivares) Lei 9.609/1998 (Programa de computador) Lei 9.610/1998 (Direitos Autorais e Conexos) Lei 11.484/2007 (Topografia de Circuito Integrado)</a:t>
            </a:r>
          </a:p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E11056EF-3B3B-439E-B2CD-E66F34155F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pt-BR" dirty="0"/>
              <a:t>1999</a:t>
            </a:r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204F6607-87EE-47C1-8D2F-3C2347E0A7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1F036F3A-A388-4AE4-9CA9-338BFC3A221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100181" y="4080627"/>
            <a:ext cx="1944000" cy="825257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Fundos Setoriais de CT&amp;I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DF77A485-8E15-4824-8127-565F3BFC695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rtlCol="0">
            <a:normAutofit lnSpcReduction="10000"/>
          </a:bodyPr>
          <a:lstStyle/>
          <a:p>
            <a:pPr rtl="0"/>
            <a:endParaRPr lang="pt-BR" dirty="0">
              <a:solidFill>
                <a:schemeClr val="tx2"/>
              </a:solidFill>
            </a:endParaRPr>
          </a:p>
          <a:p>
            <a:pPr rtl="0"/>
            <a:r>
              <a:rPr lang="pt-BR" dirty="0">
                <a:solidFill>
                  <a:schemeClr val="tx2"/>
                </a:solidFill>
              </a:rPr>
              <a:t>CT Petro para estimular a cadeia produtiva do petróleo e gás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7CC869AB-9B72-4C90-BAD4-7B2B7A28A3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pt-BR" dirty="0"/>
              <a:t>2003-2004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4D45D5BD-B1A2-4A53-93A9-AF1AAE573C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25" name="Espaço Reservado para Texto 24">
            <a:extLst>
              <a:ext uri="{FF2B5EF4-FFF2-40B4-BE49-F238E27FC236}">
                <a16:creationId xmlns:a16="http://schemas.microsoft.com/office/drawing/2014/main" id="{F24D4ED9-50BC-4B4E-950C-0680483C685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17357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Política Industrial, Tecnológica e de Comércio Exterior</a:t>
            </a:r>
          </a:p>
          <a:p>
            <a:pPr rtl="0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DDA0C858-3571-4BC1-8998-A965A8F9067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 rtlCol="0"/>
          <a:lstStyle/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FBA85C11-233D-4211-ADF2-CE189B1C17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rtlCol="0"/>
          <a:lstStyle/>
          <a:p>
            <a:pPr rtl="0"/>
            <a:r>
              <a:rPr lang="pt-BR" dirty="0"/>
              <a:t>2004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D472037F-B3D8-4514-86B5-2E53A0B6719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7" name="Espaço Reservado para Texto 26">
            <a:extLst>
              <a:ext uri="{FF2B5EF4-FFF2-40B4-BE49-F238E27FC236}">
                <a16:creationId xmlns:a16="http://schemas.microsoft.com/office/drawing/2014/main" id="{C1F38EEB-F5CB-4D43-BA30-67F805C3BB9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134533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Lei de Inovação</a:t>
            </a:r>
          </a:p>
        </p:txBody>
      </p:sp>
      <p:sp>
        <p:nvSpPr>
          <p:cNvPr id="26" name="Espaço Reservado para Texto 25">
            <a:extLst>
              <a:ext uri="{FF2B5EF4-FFF2-40B4-BE49-F238E27FC236}">
                <a16:creationId xmlns:a16="http://schemas.microsoft.com/office/drawing/2014/main" id="{23EBB68D-A226-474A-A745-453739C9042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 rtlCol="0"/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Lei 10.973/2004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73131F0B-853E-4CEA-B0DD-3D93E96B20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pt-BR" dirty="0"/>
              <a:t>2005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0C867E67-56DE-4CCB-AA36-E930801E0D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4D1AE391-EF52-4CA1-952E-6B1AEA5EAC5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51709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Decreto</a:t>
            </a: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C4F62B3F-B9CA-4924-B160-3520765D90C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/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Decreto 5.563/2005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5F6326-8CA0-4BFE-9770-27D678EE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3126AB7E-8EA6-475E-815F-06588D756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0</a:t>
            </a:r>
            <a:fld id="{AF24F759-2890-4717-B1AF-E04CADEEA4E9}" type="slidenum">
              <a:rPr lang="pt-BR" smtClean="0"/>
              <a:t>13</a:t>
            </a:fld>
            <a:endParaRPr lang="pt-BR" dirty="0"/>
          </a:p>
        </p:txBody>
      </p:sp>
      <p:sp>
        <p:nvSpPr>
          <p:cNvPr id="30" name="Espaço Reservado para Data 3">
            <a:extLst>
              <a:ext uri="{FF2B5EF4-FFF2-40B4-BE49-F238E27FC236}">
                <a16:creationId xmlns:a16="http://schemas.microsoft.com/office/drawing/2014/main" id="{028E8055-5762-4514-88F3-A3637502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3231" y="5942541"/>
            <a:ext cx="2743200" cy="153135"/>
          </a:xfrm>
        </p:spPr>
        <p:txBody>
          <a:bodyPr rtlCol="0"/>
          <a:lstStyle/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2B0A42A6-47FA-1F3B-B382-C6BFAF3C912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1" name="Espaço Reservado para Texto 30">
            <a:extLst>
              <a:ext uri="{FF2B5EF4-FFF2-40B4-BE49-F238E27FC236}">
                <a16:creationId xmlns:a16="http://schemas.microsoft.com/office/drawing/2014/main" id="{B30D4157-307F-22E0-1CEF-BB562F2401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8606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3F869-3A51-4B92-B0C4-B22958C59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82" y="560991"/>
            <a:ext cx="9683058" cy="1004057"/>
          </a:xfrm>
        </p:spPr>
        <p:txBody>
          <a:bodyPr rtlCol="0"/>
          <a:lstStyle/>
          <a:p>
            <a:pPr rtl="0"/>
            <a:r>
              <a:rPr lang="pt-BR" dirty="0"/>
              <a:t>Evolução Legislativa CT&amp;I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66E226-2491-4875-B474-7A01921DDB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F0F8B528-6914-40D0-8BBD-ACE47B5260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2005</a:t>
            </a:r>
          </a:p>
        </p:txBody>
      </p:sp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F453F355-355D-4EA9-978E-A35A4E2F7CA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83005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Lei do Bem</a:t>
            </a:r>
          </a:p>
        </p:txBody>
      </p:sp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DDDB262F-9F3C-4C5C-BA60-CCD1F8FF061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1726" y="4789893"/>
            <a:ext cx="1674000" cy="1507116"/>
          </a:xfrm>
        </p:spPr>
        <p:txBody>
          <a:bodyPr rtlCol="0">
            <a:normAutofit/>
          </a:bodyPr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Lei 11.196/2005</a:t>
            </a:r>
          </a:p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E11056EF-3B3B-439E-B2CD-E66F34155F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pt-BR" dirty="0"/>
              <a:t>2006</a:t>
            </a:r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204F6607-87EE-47C1-8D2F-3C2347E0A7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1F036F3A-A388-4AE4-9CA9-338BFC3A221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100181" y="4080627"/>
            <a:ext cx="1944000" cy="825257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Leis Estaduais de Inovação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DF77A485-8E15-4824-8127-565F3BFC695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rtlCol="0">
            <a:normAutofit fontScale="85000" lnSpcReduction="20000"/>
          </a:bodyPr>
          <a:lstStyle/>
          <a:p>
            <a:pPr rtl="0"/>
            <a:endParaRPr lang="pt-BR" dirty="0">
              <a:solidFill>
                <a:schemeClr val="tx2"/>
              </a:solidFill>
            </a:endParaRPr>
          </a:p>
          <a:p>
            <a:pPr rtl="0"/>
            <a:r>
              <a:rPr lang="pt-BR" dirty="0">
                <a:solidFill>
                  <a:schemeClr val="tx2"/>
                </a:solidFill>
              </a:rPr>
              <a:t>Amazonas (2006) São Paulo , Rio de Janeiro, Bahia, Pernambuco, Ceará, Mato Grosso (2008), Paraná (2012)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7CC869AB-9B72-4C90-BAD4-7B2B7A28A3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pt-BR" dirty="0"/>
              <a:t>2007-2010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4D45D5BD-B1A2-4A53-93A9-AF1AAE573C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25" name="Espaço Reservado para Texto 24">
            <a:extLst>
              <a:ext uri="{FF2B5EF4-FFF2-40B4-BE49-F238E27FC236}">
                <a16:creationId xmlns:a16="http://schemas.microsoft.com/office/drawing/2014/main" id="{F24D4ED9-50BC-4B4E-950C-0680483C685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17357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PACTI</a:t>
            </a:r>
          </a:p>
          <a:p>
            <a:pPr rtl="0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DDA0C858-3571-4BC1-8998-A965A8F9067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 rtlCol="0"/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Plano de Ação para o Desenvolvimento Nacional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FBA85C11-233D-4211-ADF2-CE189B1C17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pt-BR" dirty="0"/>
              <a:t>2012-2015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D472037F-B3D8-4514-86B5-2E53A0B6719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7" name="Espaço Reservado para Texto 26">
            <a:extLst>
              <a:ext uri="{FF2B5EF4-FFF2-40B4-BE49-F238E27FC236}">
                <a16:creationId xmlns:a16="http://schemas.microsoft.com/office/drawing/2014/main" id="{C1F38EEB-F5CB-4D43-BA30-67F805C3BB9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134533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ENCTI</a:t>
            </a:r>
          </a:p>
        </p:txBody>
      </p:sp>
      <p:sp>
        <p:nvSpPr>
          <p:cNvPr id="26" name="Espaço Reservado para Texto 25">
            <a:extLst>
              <a:ext uri="{FF2B5EF4-FFF2-40B4-BE49-F238E27FC236}">
                <a16:creationId xmlns:a16="http://schemas.microsoft.com/office/drawing/2014/main" id="{23EBB68D-A226-474A-A745-453739C9042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 rtlCol="0"/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Estratégia Nacional de Ciência, Tecnologia e Inovação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73131F0B-853E-4CEA-B0DD-3D93E96B20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pt-BR" dirty="0"/>
              <a:t>2015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0C867E67-56DE-4CCB-AA36-E930801E0D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4D1AE391-EF52-4CA1-952E-6B1AEA5EAC5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51709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EC 85/2015</a:t>
            </a: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C4F62B3F-B9CA-4924-B160-3520765D90C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/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EC 85 de 26 de fevereiro de 2015.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5F6326-8CA0-4BFE-9770-27D678EE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3126AB7E-8EA6-475E-815F-06588D756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0</a:t>
            </a:r>
            <a:fld id="{AF24F759-2890-4717-B1AF-E04CADEEA4E9}" type="slidenum">
              <a:rPr lang="pt-BR" smtClean="0"/>
              <a:t>14</a:t>
            </a:fld>
            <a:endParaRPr lang="pt-BR" dirty="0"/>
          </a:p>
        </p:txBody>
      </p:sp>
      <p:sp>
        <p:nvSpPr>
          <p:cNvPr id="30" name="Espaço Reservado para Data 3">
            <a:extLst>
              <a:ext uri="{FF2B5EF4-FFF2-40B4-BE49-F238E27FC236}">
                <a16:creationId xmlns:a16="http://schemas.microsoft.com/office/drawing/2014/main" id="{028E8055-5762-4514-88F3-A3637502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3231" y="5942541"/>
            <a:ext cx="2743200" cy="153135"/>
          </a:xfrm>
        </p:spPr>
        <p:txBody>
          <a:bodyPr rtlCol="0"/>
          <a:lstStyle/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2B0A42A6-47FA-1F3B-B382-C6BFAF3C912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1" name="Espaço Reservado para Texto 30">
            <a:extLst>
              <a:ext uri="{FF2B5EF4-FFF2-40B4-BE49-F238E27FC236}">
                <a16:creationId xmlns:a16="http://schemas.microsoft.com/office/drawing/2014/main" id="{B30D4157-307F-22E0-1CEF-BB562F2401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6384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3F869-3A51-4B92-B0C4-B22958C59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82" y="560991"/>
            <a:ext cx="9683058" cy="1004057"/>
          </a:xfrm>
        </p:spPr>
        <p:txBody>
          <a:bodyPr rtlCol="0"/>
          <a:lstStyle/>
          <a:p>
            <a:pPr rtl="0"/>
            <a:r>
              <a:rPr lang="pt-BR" dirty="0"/>
              <a:t>Evolução Legislativa CT&amp;I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66E226-2491-4875-B474-7A01921DDB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F0F8B528-6914-40D0-8BBD-ACE47B5260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2016</a:t>
            </a:r>
          </a:p>
        </p:txBody>
      </p:sp>
      <p:sp>
        <p:nvSpPr>
          <p:cNvPr id="19" name="Espaço Reservado para Texto 18">
            <a:extLst>
              <a:ext uri="{FF2B5EF4-FFF2-40B4-BE49-F238E27FC236}">
                <a16:creationId xmlns:a16="http://schemas.microsoft.com/office/drawing/2014/main" id="{F453F355-355D-4EA9-978E-A35A4E2F7CA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83005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MLCTI</a:t>
            </a:r>
          </a:p>
        </p:txBody>
      </p:sp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DDDB262F-9F3C-4C5C-BA60-CCD1F8FF061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1726" y="4789893"/>
            <a:ext cx="1674000" cy="1507116"/>
          </a:xfrm>
        </p:spPr>
        <p:txBody>
          <a:bodyPr rtlCol="0">
            <a:normAutofit/>
          </a:bodyPr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Lei 13.243 de 11 de janeiro de 2016</a:t>
            </a:r>
          </a:p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E11056EF-3B3B-439E-B2CD-E66F34155F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pt-BR" dirty="0"/>
              <a:t>2018</a:t>
            </a:r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204F6607-87EE-47C1-8D2F-3C2347E0A7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1F036F3A-A388-4AE4-9CA9-338BFC3A221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100181" y="4080627"/>
            <a:ext cx="1944000" cy="825257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Decreto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DF77A485-8E15-4824-8127-565F3BFC695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Decreto 9.283 de 7 de fevereiro de 2018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7CC869AB-9B72-4C90-BAD4-7B2B7A28A3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2021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4D45D5BD-B1A2-4A53-93A9-AF1AAE573C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25" name="Espaço Reservado para Texto 24">
            <a:extLst>
              <a:ext uri="{FF2B5EF4-FFF2-40B4-BE49-F238E27FC236}">
                <a16:creationId xmlns:a16="http://schemas.microsoft.com/office/drawing/2014/main" id="{F24D4ED9-50BC-4B4E-950C-0680483C685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17357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Lei de Licitações</a:t>
            </a:r>
          </a:p>
          <a:p>
            <a:pPr rtl="0"/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DDA0C858-3571-4BC1-8998-A965A8F9067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 rtlCol="0"/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Lei 14.133 de 1º de abril de 2021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FBA85C11-233D-4211-ADF2-CE189B1C17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2021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D472037F-B3D8-4514-86B5-2E53A0B6719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7" name="Espaço Reservado para Texto 26">
            <a:extLst>
              <a:ext uri="{FF2B5EF4-FFF2-40B4-BE49-F238E27FC236}">
                <a16:creationId xmlns:a16="http://schemas.microsoft.com/office/drawing/2014/main" id="{C1F38EEB-F5CB-4D43-BA30-67F805C3BB9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134533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Marco Legal das Startups</a:t>
            </a:r>
          </a:p>
        </p:txBody>
      </p:sp>
      <p:sp>
        <p:nvSpPr>
          <p:cNvPr id="26" name="Espaço Reservado para Texto 25">
            <a:extLst>
              <a:ext uri="{FF2B5EF4-FFF2-40B4-BE49-F238E27FC236}">
                <a16:creationId xmlns:a16="http://schemas.microsoft.com/office/drawing/2014/main" id="{23EBB68D-A226-474A-A745-453739C9042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 rtlCol="0"/>
          <a:lstStyle/>
          <a:p>
            <a:pPr rtl="0"/>
            <a:r>
              <a:rPr lang="pt-BR" dirty="0">
                <a:solidFill>
                  <a:schemeClr val="tx2"/>
                </a:solidFill>
              </a:rPr>
              <a:t>Lei Complementar 182 de 1º de junho de 2021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73131F0B-853E-4CEA-B0DD-3D93E96B20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pt-BR" dirty="0"/>
              <a:t>2021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0C867E67-56DE-4CCB-AA36-E930801E0D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pt-BR" dirty="0"/>
              <a:t>Mês</a:t>
            </a:r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4D1AE391-EF52-4CA1-952E-6B1AEA5EAC5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51709" y="4080628"/>
            <a:ext cx="1944000" cy="684000"/>
          </a:xfrm>
        </p:spPr>
        <p:txBody>
          <a:bodyPr rtlCol="0"/>
          <a:lstStyle/>
          <a:p>
            <a:pPr rtl="0"/>
            <a:r>
              <a:rPr lang="pt-BR" sz="2000" dirty="0">
                <a:solidFill>
                  <a:schemeClr val="tx1"/>
                </a:solidFill>
              </a:rPr>
              <a:t>MLCTI do Paraná</a:t>
            </a:r>
          </a:p>
        </p:txBody>
      </p:sp>
      <p:sp>
        <p:nvSpPr>
          <p:cNvPr id="20" name="Espaço Reservado para Texto 19">
            <a:extLst>
              <a:ext uri="{FF2B5EF4-FFF2-40B4-BE49-F238E27FC236}">
                <a16:creationId xmlns:a16="http://schemas.microsoft.com/office/drawing/2014/main" id="{C4F62B3F-B9CA-4924-B160-3520765D90C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>
            <a:normAutofit fontScale="92500" lnSpcReduction="20000"/>
          </a:bodyPr>
          <a:lstStyle/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solidFill>
                  <a:schemeClr val="tx2"/>
                </a:solidFill>
              </a:rPr>
              <a:t>Lei Estadual 20.541/2021</a:t>
            </a:r>
          </a:p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solidFill>
                  <a:schemeClr val="tx2"/>
                </a:solidFill>
              </a:rPr>
              <a:t>Lei Estadual </a:t>
            </a:r>
          </a:p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solidFill>
                  <a:schemeClr val="tx2"/>
                </a:solidFill>
              </a:rPr>
              <a:t>20.537/2021</a:t>
            </a:r>
          </a:p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solidFill>
                  <a:schemeClr val="tx2"/>
                </a:solidFill>
              </a:rPr>
              <a:t>Decreto 8796/2021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5F6326-8CA0-4BFE-9770-27D678EE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3126AB7E-8EA6-475E-815F-06588D756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0</a:t>
            </a:r>
            <a:fld id="{AF24F759-2890-4717-B1AF-E04CADEEA4E9}" type="slidenum">
              <a:rPr lang="pt-BR" smtClean="0"/>
              <a:t>15</a:t>
            </a:fld>
            <a:endParaRPr lang="pt-BR" dirty="0"/>
          </a:p>
        </p:txBody>
      </p:sp>
      <p:sp>
        <p:nvSpPr>
          <p:cNvPr id="30" name="Espaço Reservado para Data 3">
            <a:extLst>
              <a:ext uri="{FF2B5EF4-FFF2-40B4-BE49-F238E27FC236}">
                <a16:creationId xmlns:a16="http://schemas.microsoft.com/office/drawing/2014/main" id="{028E8055-5762-4514-88F3-A3637502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3231" y="5942541"/>
            <a:ext cx="2743200" cy="153135"/>
          </a:xfrm>
        </p:spPr>
        <p:txBody>
          <a:bodyPr rtlCol="0"/>
          <a:lstStyle/>
          <a:p>
            <a:pPr rtl="0"/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2B0A42A6-47FA-1F3B-B382-C6BFAF3C912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31" name="Espaço Reservado para Texto 30">
            <a:extLst>
              <a:ext uri="{FF2B5EF4-FFF2-40B4-BE49-F238E27FC236}">
                <a16:creationId xmlns:a16="http://schemas.microsoft.com/office/drawing/2014/main" id="{B30D4157-307F-22E0-1CEF-BB562F2401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3264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</p:spPr>
        <p:txBody>
          <a:bodyPr/>
          <a:lstStyle/>
          <a:p>
            <a:r>
              <a:rPr lang="pt-BR" dirty="0"/>
              <a:t>LEI 13.243/2016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4745728"/>
          </a:xfrm>
        </p:spPr>
        <p:txBody>
          <a:bodyPr rtlCol="0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Alterou uma série de Leis: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pt-BR" sz="180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16</a:t>
            </a:fld>
            <a:endParaRPr lang="pt-BR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F7FC272-570B-6183-B750-B74F598EFA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938638"/>
              </p:ext>
            </p:extLst>
          </p:nvPr>
        </p:nvGraphicFramePr>
        <p:xfrm>
          <a:off x="1245703" y="2060040"/>
          <a:ext cx="9939132" cy="4296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9566">
                  <a:extLst>
                    <a:ext uri="{9D8B030D-6E8A-4147-A177-3AD203B41FA5}">
                      <a16:colId xmlns:a16="http://schemas.microsoft.com/office/drawing/2014/main" val="1230400906"/>
                    </a:ext>
                  </a:extLst>
                </a:gridCol>
                <a:gridCol w="4969566">
                  <a:extLst>
                    <a:ext uri="{9D8B030D-6E8A-4147-A177-3AD203B41FA5}">
                      <a16:colId xmlns:a16="http://schemas.microsoft.com/office/drawing/2014/main" val="2452628153"/>
                    </a:ext>
                  </a:extLst>
                </a:gridCol>
              </a:tblGrid>
              <a:tr h="302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</a:rPr>
                        <a:t>Lei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Descrição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6335232"/>
                  </a:ext>
                </a:extLst>
              </a:tr>
              <a:tr h="302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10.973, de 2 de dezembro de 2004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de Inovação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6273307"/>
                  </a:ext>
                </a:extLst>
              </a:tr>
              <a:tr h="302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6.815, de 19 de agosto de 1980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Estatuto do Estrangeiro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1069060"/>
                  </a:ext>
                </a:extLst>
              </a:tr>
              <a:tr h="302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8.666, de 21 de junho de 1993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de Licitações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5986952"/>
                  </a:ext>
                </a:extLst>
              </a:tr>
              <a:tr h="302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12.462, de 4 de agosto de 2011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Regime Diferenciado de Contratações Públicas - RD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4629150"/>
                  </a:ext>
                </a:extLst>
              </a:tr>
              <a:tr h="620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8.745, de 9 de dezembro de 1993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Relativa à contratação por tempo determinado para atender a necessidade temporária de excepcional interesse público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753359"/>
                  </a:ext>
                </a:extLst>
              </a:tr>
              <a:tr h="620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</a:rPr>
                        <a:t>Lei nº8.958, de 20 de dezembro de 1994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Relativa às relações entre as instituições federais de ensino superior e de pesquisa científica e tecnológica e as fundações de apoio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0360730"/>
                  </a:ext>
                </a:extLst>
              </a:tr>
              <a:tr h="620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8.010, de 29 de março de 1990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Relativa às importações de bens destinados à pesquisa científica e tecnológica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2898421"/>
                  </a:ext>
                </a:extLst>
              </a:tr>
              <a:tr h="302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8.032, de 12 de abril de 1990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Isenção ou redução de impostos de importação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0260959"/>
                  </a:ext>
                </a:extLst>
              </a:tr>
              <a:tr h="620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</a:rPr>
                        <a:t>Lei nº 12.772, de 28 de dezembro de 2012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</a:rPr>
                        <a:t>Relativa ao Plano de Carreiras e Cargos de Magistério Federal; e Carreira do Magistério Superior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8923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635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65125"/>
            <a:ext cx="10771632" cy="1325563"/>
          </a:xfrm>
        </p:spPr>
        <p:txBody>
          <a:bodyPr anchor="ctr">
            <a:normAutofit/>
          </a:bodyPr>
          <a:lstStyle/>
          <a:p>
            <a:r>
              <a:rPr lang="pt-BR" dirty="0"/>
              <a:t>Principais alterações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 rtlCol="0">
            <a:normAutofit/>
          </a:bodyPr>
          <a:lstStyle/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 do termo “inovação” ao nome das 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ICTs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(art. 2º, inciso IV) 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introdução do conceito de extensão tecnológica (art. 2º, inciso XII)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permissão para que pesquisadores e docentes de 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ICTs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públicas, em regime de dedicação exclusiva, exerçam atividade de pesquisa também no setor privado, com remuneração (art. 14-A)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concessão de licença não remunerada, a pesquisador público, para constituição de empresa cujo objeto de exploração esteja relacionado com a inovação 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art. 15)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Aumento númer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de horas que docentes com dedicação exclusiva podem dedicar às atividades relacionadas à CT&amp;I.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incorporação na Lei do conceito de “capital intelectual” (2º, XIV)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obrigatoriedade da instituição de uma política de inovação nas 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ICTs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públicas (15-A)</a:t>
            </a:r>
          </a:p>
          <a:p>
            <a:pPr marL="0" indent="0">
              <a:spcAft>
                <a:spcPts val="800"/>
              </a:spcAft>
              <a:buNone/>
            </a:pPr>
            <a:endParaRPr lang="pt-BR" dirty="0">
              <a:effectLst/>
            </a:endParaRPr>
          </a:p>
          <a:p>
            <a:pPr rtl="0"/>
            <a:endParaRPr lang="pt-BR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6CB220F0-EABE-C497-E60C-1A2EDCE9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endParaRPr lang="pt-BR" noProof="0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4D7C3B5-4D4B-947D-1E07-E53CEB49A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pt-BR" noProof="0" dirty="0" err="1"/>
              <a:t>mlcti</a:t>
            </a:r>
            <a:endParaRPr lang="pt-BR" noProof="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pt-BR" smtClean="0"/>
              <a:pPr rtl="0">
                <a:spcAft>
                  <a:spcPts val="600"/>
                </a:spcAft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963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65125"/>
            <a:ext cx="10771632" cy="1325563"/>
          </a:xfrm>
        </p:spPr>
        <p:txBody>
          <a:bodyPr anchor="ctr">
            <a:normAutofit/>
          </a:bodyPr>
          <a:lstStyle/>
          <a:p>
            <a:r>
              <a:rPr lang="pt-BR" dirty="0"/>
              <a:t>Principais alterações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 rtlCol="0">
            <a:normAutofit/>
          </a:bodyPr>
          <a:lstStyle/>
          <a:p>
            <a:pPr>
              <a:spcAft>
                <a:spcPts val="800"/>
              </a:spcAft>
              <a:buFontTx/>
              <a:buChar char="-"/>
            </a:pPr>
            <a:r>
              <a:rPr lang="pt-BR" dirty="0">
                <a:effectLst/>
              </a:rPr>
              <a:t>Ampliação das atribuições dos </a:t>
            </a:r>
            <a:r>
              <a:rPr lang="pt-BR" dirty="0" err="1">
                <a:effectLst/>
              </a:rPr>
              <a:t>NITs</a:t>
            </a:r>
            <a:r>
              <a:rPr lang="pt-BR" dirty="0">
                <a:effectLst/>
              </a:rPr>
              <a:t>;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permissão para que os Núcleos de Inovação Tecnológica (NIT) possam atuar como Fundações de Apoio;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estímulo à internacionalização das </a:t>
            </a:r>
            <a:r>
              <a:rPr lang="pt-B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ICTs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permitindo que atuem no exterior (art. 3º - C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dispensa de abertura de processo licitatório para celebração de contratos de transferência de licenciamentos, que poderão ser firmados diretamente (art. 6º, § 2º)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tratamento prioritário e simplificação dos procedimentos para importação e de desembaraço aduaneiro de bens, insumos, reagentes, peças e componentes a serem utilizados em pesquisa científica e tecnológica ou em projetos de inovação </a:t>
            </a:r>
            <a:endParaRPr lang="pt-B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simplificação e uniformização dos procedimentos de prestação de contas dos recursos repassados (art. 27-A)</a:t>
            </a:r>
            <a:endParaRPr lang="pt-BR" dirty="0">
              <a:effectLst/>
            </a:endParaRPr>
          </a:p>
          <a:p>
            <a:pPr rtl="0"/>
            <a:endParaRPr lang="pt-BR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6CB220F0-EABE-C497-E60C-1A2EDCE9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endParaRPr lang="pt-BR" noProof="0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4D7C3B5-4D4B-947D-1E07-E53CEB49A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pt-BR" noProof="0" dirty="0" err="1"/>
              <a:t>mlcti</a:t>
            </a:r>
            <a:endParaRPr lang="pt-BR" noProof="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pt-BR" smtClean="0"/>
              <a:pPr rtl="0">
                <a:spcAft>
                  <a:spcPts val="600"/>
                </a:spcAft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849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</p:spPr>
        <p:txBody>
          <a:bodyPr/>
          <a:lstStyle/>
          <a:p>
            <a:r>
              <a:rPr lang="pt-BR" dirty="0"/>
              <a:t>DECRETO 9.283/2018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Conceitua os termos necessários para aplicação e compreensão do MLCTI, exemplo: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ecossistemas de inovação - espaços que agregam infraestrutura e arranjos institucionais e culturais, que atraem empreendedores e recursos financeiros, constituem lugares que potencializam o desenvolvimento da sociedade do conhecimento e compreendem, entre outros, parques científicos e tecnológicos, cidades inteligentes, distritos de inovação e polos tecnológicos.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risco tecnológico (artigo 2º, inciso III): “possibilidade de insucesso no desenvolvimento de solução, decorrente de processo em que o resultado é incerto em função do conhecimento técnico-científico insuficiente à época em que se decide pela realização da ação”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Define procedimentos para realização de alianças estratégicas, projetos de cooperação, participação minoritária no capital e dos fundos de investimento.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pt-BR" sz="180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718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</p:spPr>
        <p:txBody>
          <a:bodyPr/>
          <a:lstStyle/>
          <a:p>
            <a:r>
              <a:rPr lang="pt-BR" dirty="0"/>
              <a:t>LEI ESTADUAL 20.541/2021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Lei Estadual inclui o terceiro setor no Sistema Paranaense de Inovação;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Define ambientes promotores de inovação, ecossistemas de inovação, mecanismos de geração de empreendimentos, risco tecnológico;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Inclui as startups mesmo antes do Marco Legal das Startups;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Autoriza a criação de </a:t>
            </a:r>
            <a:r>
              <a:rPr lang="pt-BR" sz="1800" dirty="0" err="1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Sandbox</a:t>
            </a: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Regulatório;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Atualiza o Sistema Paranaense de Inovação;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Define e facilita as parcerias entre as </a:t>
            </a:r>
            <a:r>
              <a:rPr lang="pt-BR" sz="1800" dirty="0" err="1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ICTs</a:t>
            </a: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públicas e os setores privados da sociedade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Regula a transferência de tecnologia e licenciamento;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Prevê que a remuneração de entidade privada pela transferência de tecnologia não constitui impeditivo para a sua classificação como entidade sem fins lucrativos;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Autoriza e fundamenta políticas públicas de incentivo à inovação em empresas e no terceiro setor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pt-BR" sz="180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811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E76EC5-4E2F-8039-90D4-1AC46A10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</p:spPr>
        <p:txBody>
          <a:bodyPr/>
          <a:lstStyle/>
          <a:p>
            <a:r>
              <a:rPr lang="pt-BR" dirty="0"/>
              <a:t>LEI ESTADUAL 20.541/2021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Autoriza a constituição de parcerias estratégicas, implantação de redes cooperativas, adoção de mecanismos para atração, criação e consolidação de centros de pesquisa, a utilização do mercado de capitais, a cooperação internacional e internacionalização das empresas, a indução da inovação por meio de compras públicas, cláusulas de investimento em P&amp;D nos contratos públicos.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4558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Regulamenta a Inovação Colaborativa no serviço público – prevendo concursos de projetos e chamamento público.</a:t>
            </a:r>
          </a:p>
          <a:p>
            <a:pPr marL="0" indent="0" rtl="0">
              <a:buNone/>
            </a:pPr>
            <a:endParaRPr lang="pt-BR" sz="1800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968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r" rtl="0"/>
            <a:r>
              <a:rPr lang="pt-BR" sz="6000" dirty="0">
                <a:solidFill>
                  <a:schemeClr val="bg1"/>
                </a:solidFill>
              </a:rPr>
              <a:t>Conceitos Legais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6342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3600" dirty="0"/>
              <a:t>LEI 10.973/2004 – ART. 2º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criação</a:t>
            </a:r>
            <a:endParaRPr lang="pt-BR" sz="18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CFC111-5F9E-87F1-6066-F37B356CA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incubadora de empresas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87A2CDA-B839-78DA-93A9-F629DF4E0F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organização ou estrutura que objetiva estimular ou prestar apoio logístico, gerencial e tecnológico ao empreendedorismo inovador e intensivo em conhecimento, com o objetivo de facilitar a criação e o desenvolvimento de empresas que tenham como diferencial a realização de atividades voltadas à inovação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A1260281-0FF8-CFD1-3818-B2796D7E7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inovação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52A5CA1-33E8-7A2E-B50F-FC713F95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introdução de novidade ou aperfeiçoamento no ambiente produtivo e social que resulte em novos produtos, serviços ou processos ou que compreenda a agregação de novas funcionalidades ou características a produto, serviço ou processo já existente que possa resultar em melhorias e em efetivo ganho de qualidade ou desempenho</a:t>
            </a:r>
            <a:endParaRPr lang="pt-BR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 flipH="1" flipV="1">
            <a:off x="11562110" y="-70197"/>
            <a:ext cx="104300" cy="517744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23</a:t>
            </a:fld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081D9074-A64D-D02E-023B-D2DB90C01F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invenção, modelo de utilidade, desenho industrial, programa de computador, topografia de circuito integrado, nova cultivar ou cultivar essencialmente derivada e qualquer outro desenvolvimento tecnológico que acarrete ou possa acarretar o surgimento de novo produto, processo ou aperfeiçoamento incremental, obtida por um ou mais criadores;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7767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3600" dirty="0"/>
              <a:t>LEI 10.973/2004 – ART. 2º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Instituição Científica, Tecnológica e de Inovação (ICT)</a:t>
            </a:r>
            <a:endParaRPr lang="pt-BR" sz="18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CFC111-5F9E-87F1-6066-F37B356CA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Núcleo de Inovação Tecnológica (NIT)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87A2CDA-B839-78DA-93A9-F629DF4E0F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estrutura instituída por uma ou mais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ICTs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com ou sem personalidade jurídica própria, que tenha por finalidade a gestão de política institucional de inovação e por competências mínimas as atribuições previstas nesta Lei;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A1260281-0FF8-CFD1-3818-B2796D7E7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undação de apoio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52A5CA1-33E8-7A2E-B50F-FC713F95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fundação criada com a finalidade de dar apoio a projetos de pesquisa, ensino e extensão, projetos de desenvolvimento institucional, científico, tecnológico e projetos de estímulo à inovação de interesse das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ICTs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;</a:t>
            </a:r>
            <a:endParaRPr lang="pt-BR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 flipH="1" flipV="1">
            <a:off x="11562110" y="-70197"/>
            <a:ext cx="104300" cy="517744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24</a:t>
            </a:fld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081D9074-A64D-D02E-023B-D2DB90C01F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órgão ou entidade da administração pública direta ou indireta ou pessoa jurídica de direito privado sem fins lucrativos legalmente constituída sob as leis brasileiras, com sede e foro no País, que inclua em sua missão institucional ou em seu objetivo social ou estatutário a pesquisa básica ou aplicada de caráter científico ou tecnológico ou o desenvolvimento de novos produtos, serviços ou processos;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4988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3600" dirty="0"/>
              <a:t>LEI 10.973/2004 – ART. 2º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Pesquisador público</a:t>
            </a:r>
            <a:endParaRPr lang="pt-BR" sz="18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CFC111-5F9E-87F1-6066-F37B356CA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nventor independente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87A2CDA-B839-78DA-93A9-F629DF4E0F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pessoa física, não ocupante de cargo efetivo, cargo militar ou emprego público, que seja inventor, obtentor ou autor de criação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A1260281-0FF8-CFD1-3818-B2796D7E7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arque tecnológico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52A5CA1-33E8-7A2E-B50F-FC713F95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complexo planejado de desenvolvimento empresarial e tecnológico, promotor da cultura de inovação, da competitividade industrial, da capacitação empresarial e da promoção de sinergias em atividades de pesquisa científica, de desenvolvimento tecnológico e de inovação, entre empresas e uma ou mais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ICTs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com ou sem vínculo entre si</a:t>
            </a:r>
            <a:endParaRPr lang="pt-BR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 flipH="1" flipV="1">
            <a:off x="11562110" y="-70197"/>
            <a:ext cx="104300" cy="517744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25</a:t>
            </a:fld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081D9074-A64D-D02E-023B-D2DB90C01F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pesquisador público: ocupante de cargo público efetivo, civil ou militar, ou detentor de função ou emprego público que realize, como atribuição funcional, atividade de pesquisa, desenvolvimento e inovação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1922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3600" dirty="0"/>
              <a:t>LEI 10.973/2004 – ART. 2º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Polo tecnológico</a:t>
            </a:r>
            <a:endParaRPr lang="pt-BR" sz="18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CFC111-5F9E-87F1-6066-F37B356CA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xtensão tecnológica</a:t>
            </a:r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87A2CDA-B839-78DA-93A9-F629DF4E0F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atividade que auxilia no desenvolvimento, no aperfeiçoamento e na difusão de soluções tecnológicas e na sua disponibilização à sociedade e ao mercado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A1260281-0FF8-CFD1-3818-B2796D7E7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ônus tecnológico</a:t>
            </a:r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52A5CA1-33E8-7A2E-B50F-FC713F95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subvenção a microempresas e a empresas de pequeno e médio porte, com base em dotações orçamentárias de órgãos e entidades da administração pública, destinada ao pagamento de compartilhamento e uso de infraestrutura de pesquisa e desenvolvimento tecnológicos, de contratação de serviços tecnológicos especializados, ou transferência de tecnologia, quando esta for meramente complementar àqueles serviços, nos termos de regulamento;</a:t>
            </a:r>
            <a:endParaRPr lang="pt-BR" sz="1800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 flipH="1" flipV="1">
            <a:off x="11562110" y="-70197"/>
            <a:ext cx="104300" cy="517744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26</a:t>
            </a:fld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081D9074-A64D-D02E-023B-D2DB90C01F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ambiente industrial e tecnológico caracterizado pela presença dominante de micro, pequenas e médias empresas com áreas correlatas de atuação em determinado espaço geográfico, com vínculos operacionais com ICT, recursos humanos, laboratórios e equipamentos organizados e com predisposição ao intercâmbio entre os entes envolvidos para consolidação, </a:t>
            </a:r>
            <a:r>
              <a:rPr lang="pt-BR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marketing 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 comercialização de novas tecnologias;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4995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3600" dirty="0"/>
              <a:t>LEI 10.973/2004 – ART. 2º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apital intelectual</a:t>
            </a:r>
            <a:endParaRPr lang="pt-BR" sz="18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CFC111-5F9E-87F1-6066-F37B356CA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87A2CDA-B839-78DA-93A9-F629DF4E0F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A1260281-0FF8-CFD1-3818-B2796D7E7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54808" y="1769269"/>
            <a:ext cx="2834640" cy="823912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852A5CA1-33E8-7A2E-B50F-FC713F9516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 flipH="1" flipV="1">
            <a:off x="11562110" y="-70197"/>
            <a:ext cx="104300" cy="517744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27</a:t>
            </a:fld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081D9074-A64D-D02E-023B-D2DB90C01F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conhecimento acumulado pelo pessoal da organização, passível de aplicação em projetos de pesquisa, desenvolvimento e inovação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7226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IMPORTANTE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basta constar do texto da Lei que parcerias púbico-privadas promoverão ambientes propícios à inovação. É necessário o comprometimento dos atores envolvidos para que sejam criados os arranjos jurídico-institucionais necessários para instrumentalizar as parcerias almejadas. 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7"/>
            <a:ext cx="4434835" cy="762265"/>
          </a:xfrm>
        </p:spPr>
        <p:txBody>
          <a:bodyPr rtlCol="0">
            <a:normAutofit/>
          </a:bodyPr>
          <a:lstStyle/>
          <a:p>
            <a:pPr rtl="0"/>
            <a:endParaRPr lang="pt-BR" sz="1800" dirty="0"/>
          </a:p>
        </p:txBody>
      </p:sp>
      <p:pic>
        <p:nvPicPr>
          <p:cNvPr id="8" name="Espaço Reservado para Imagem 7" descr="montanhas no pôr do sol">
            <a:extLst>
              <a:ext uri="{FF2B5EF4-FFF2-40B4-BE49-F238E27FC236}">
                <a16:creationId xmlns:a16="http://schemas.microsoft.com/office/drawing/2014/main" id="{8DD372BB-220C-48D2-B19A-562BE88C2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/>
      </p:pic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MLCTI</a:t>
            </a:r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28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AD38DD-3BF7-3C5D-C2E9-718A94E956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3464" y="1920518"/>
            <a:ext cx="5221224" cy="325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31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necessária uma correta compreensão do MLCTI em face do Direito Administrativo, de forma que seja possível a internalização das mudanças trazidas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tentativas de modernização do aparato jurídico, desfazendo entraves para a difusão de uma cultura em prol das atividades de inovação, as quais, pela sua natureza, envolvem riscos, incertezas e prazos mais longos para a maturação de projetos e investimentos. 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7"/>
            <a:ext cx="4434835" cy="762265"/>
          </a:xfrm>
        </p:spPr>
        <p:txBody>
          <a:bodyPr rtlCol="0">
            <a:normAutofit/>
          </a:bodyPr>
          <a:lstStyle/>
          <a:p>
            <a:pPr rtl="0"/>
            <a:endParaRPr lang="pt-BR" sz="1800" dirty="0"/>
          </a:p>
        </p:txBody>
      </p:sp>
      <p:pic>
        <p:nvPicPr>
          <p:cNvPr id="8" name="Espaço Reservado para Imagem 7" descr="montanhas no pôr do sol">
            <a:extLst>
              <a:ext uri="{FF2B5EF4-FFF2-40B4-BE49-F238E27FC236}">
                <a16:creationId xmlns:a16="http://schemas.microsoft.com/office/drawing/2014/main" id="{8DD372BB-220C-48D2-B19A-562BE88C2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/>
      </p:pic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MLCTI</a:t>
            </a:r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29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AD38DD-3BF7-3C5D-C2E9-718A94E956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3464" y="1920518"/>
            <a:ext cx="5221224" cy="325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75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Data 21">
            <a:extLst>
              <a:ext uri="{FF2B5EF4-FFF2-40B4-BE49-F238E27FC236}">
                <a16:creationId xmlns:a16="http://schemas.microsoft.com/office/drawing/2014/main" id="{692474E6-3035-46B8-9C05-9B4204E8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/>
              <a:t>3/9/20XX</a:t>
            </a:r>
          </a:p>
        </p:txBody>
      </p:sp>
      <p:sp>
        <p:nvSpPr>
          <p:cNvPr id="24" name="Espaço Reservado para o Número do Slide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pt-BR" smtClean="0"/>
              <a:pPr rtl="0"/>
              <a:t>30</a:t>
            </a:fld>
            <a:endParaRPr lang="pt-BR"/>
          </a:p>
        </p:txBody>
      </p:sp>
      <p:sp>
        <p:nvSpPr>
          <p:cNvPr id="23" name="Espaço Reservado para Rodapé 22">
            <a:extLst>
              <a:ext uri="{FF2B5EF4-FFF2-40B4-BE49-F238E27FC236}">
                <a16:creationId xmlns:a16="http://schemas.microsoft.com/office/drawing/2014/main" id="{DE8D546E-0F46-4CC0-B2B1-8B2430D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/>
              <a:t>Título da Apresentação</a:t>
            </a:r>
          </a:p>
        </p:txBody>
      </p:sp>
      <p:pic>
        <p:nvPicPr>
          <p:cNvPr id="9" name="Espaço Reservado para Imagem 8" descr="montanhas no pôr do sol">
            <a:extLst>
              <a:ext uri="{FF2B5EF4-FFF2-40B4-BE49-F238E27FC236}">
                <a16:creationId xmlns:a16="http://schemas.microsoft.com/office/drawing/2014/main" id="{C82DA925-978C-48A9-98AD-0653B7A3D2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41" b="41"/>
          <a:stretch/>
        </p:blipFill>
        <p:spPr/>
      </p:pic>
      <p:pic>
        <p:nvPicPr>
          <p:cNvPr id="11" name="Espaço Reservado para Imagem 10" descr="montanhas no pôr do sol">
            <a:extLst>
              <a:ext uri="{FF2B5EF4-FFF2-40B4-BE49-F238E27FC236}">
                <a16:creationId xmlns:a16="http://schemas.microsoft.com/office/drawing/2014/main" id="{E63B7C3F-04A4-43F6-881D-FA11061CBA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347" b="347"/>
          <a:stretch/>
        </p:blipFill>
        <p:spPr/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err="1"/>
              <a:t>ObrigadA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fontScale="47500" lnSpcReduction="20000"/>
          </a:bodyPr>
          <a:lstStyle/>
          <a:p>
            <a:pPr rtl="0"/>
            <a:r>
              <a:rPr lang="pt-BR" dirty="0"/>
              <a:t>Erika Juliana Dmitruk</a:t>
            </a:r>
          </a:p>
          <a:p>
            <a:pPr rtl="0"/>
            <a:r>
              <a:rPr lang="pt-BR" dirty="0">
                <a:hlinkClick r:id="rId5"/>
              </a:rPr>
              <a:t>erika.dmitruk@uel.br</a:t>
            </a:r>
            <a:endParaRPr lang="pt-BR" dirty="0"/>
          </a:p>
          <a:p>
            <a:pPr rtl="0"/>
            <a:r>
              <a:rPr lang="pt-BR" b="1" i="0" dirty="0">
                <a:solidFill>
                  <a:srgbClr val="000033"/>
                </a:solidFill>
                <a:effectLst/>
                <a:latin typeface="Verdana" panose="020B0604030504040204" pitchFamily="34" charset="0"/>
              </a:rPr>
              <a:t>erika.dmitruk@seti.pr.gov.br</a:t>
            </a:r>
            <a:endParaRPr lang="pt-BR" dirty="0"/>
          </a:p>
          <a:p>
            <a:pPr rtl="0"/>
            <a:endParaRPr lang="pt-BR" dirty="0"/>
          </a:p>
          <a:p>
            <a:pPr rtl="0"/>
            <a:r>
              <a:rPr lang="pt-BR" dirty="0"/>
              <a:t>https://www.linkedin.com/in/erika-juliana-dmitruk-464395214/</a:t>
            </a:r>
          </a:p>
        </p:txBody>
      </p:sp>
      <p:pic>
        <p:nvPicPr>
          <p:cNvPr id="15" name="Espaço Reservado para Imagem 14" descr="montanhas sob o céu na alvorada">
            <a:extLst>
              <a:ext uri="{FF2B5EF4-FFF2-40B4-BE49-F238E27FC236}">
                <a16:creationId xmlns:a16="http://schemas.microsoft.com/office/drawing/2014/main" id="{3D15FDC1-74B5-4FD8-BD17-0E2502C411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/>
          <a:srcRect l="16" r="16"/>
          <a:stretch/>
        </p:blipFill>
        <p:spPr/>
      </p:pic>
      <p:pic>
        <p:nvPicPr>
          <p:cNvPr id="13" name="Espaço Reservado para Imagem 12" descr="montanhas no céu noturno imediatamente antes da alvorada">
            <a:extLst>
              <a:ext uri="{FF2B5EF4-FFF2-40B4-BE49-F238E27FC236}">
                <a16:creationId xmlns:a16="http://schemas.microsoft.com/office/drawing/2014/main" id="{E02C4914-F076-4415-9C5D-A9BDB6CC6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7"/>
          <a:srcRect t="108" b="108"/>
          <a:stretch/>
        </p:blipFill>
        <p:spPr/>
      </p:pic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005_TF89338750_Win32" id="{1CB48142-8517-4003-B668-CE7E661AA971}" vid="{B3AC07E0-17CA-4DA2-9021-6D13D4C7D87B}"/>
    </a:ext>
  </a:extLst>
</a:theme>
</file>

<file path=ppt/theme/theme2.xml><?xml version="1.0" encoding="utf-8"?>
<a:theme xmlns:a="http://schemas.openxmlformats.org/drawingml/2006/main" name="Tema do Office">
  <a:themeElements>
    <a:clrScheme name="Custom 3">
      <a:dk1>
        <a:srgbClr val="313650"/>
      </a:dk1>
      <a:lt1>
        <a:srgbClr val="29ABE2"/>
      </a:lt1>
      <a:dk2>
        <a:srgbClr val="4C1959"/>
      </a:dk2>
      <a:lt2>
        <a:srgbClr val="1B1464"/>
      </a:lt2>
      <a:accent1>
        <a:srgbClr val="8E64AE"/>
      </a:accent1>
      <a:accent2>
        <a:srgbClr val="000000"/>
      </a:accent2>
      <a:accent3>
        <a:srgbClr val="9E005D"/>
      </a:accent3>
      <a:accent4>
        <a:srgbClr val="FFFFFF"/>
      </a:accent4>
      <a:accent5>
        <a:srgbClr val="6DC4EB"/>
      </a:accent5>
      <a:accent6>
        <a:srgbClr val="662D91"/>
      </a:accent6>
      <a:hlink>
        <a:srgbClr val="4C1959"/>
      </a:hlink>
      <a:folHlink>
        <a:srgbClr val="4C1959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7F6CA1"/>
        </a:solidFill>
        <a:ln w="72390">
          <a:solidFill>
            <a:schemeClr val="accent4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20092704_TF16411243.potx" id="{B23552C5-F9E2-4EED-B12F-F5A59928326D}" vid="{073CF75A-8ECD-48C5-A1D8-6639C3058A2E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{C002A8CF-9D0C-4395-9DAF-923ED0F6EBFA}tf89338750_win32</Template>
  <TotalTime>258</TotalTime>
  <Words>2494</Words>
  <Application>Microsoft Office PowerPoint</Application>
  <PresentationFormat>Widescreen</PresentationFormat>
  <Paragraphs>264</Paragraphs>
  <Slides>30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Univers</vt:lpstr>
      <vt:lpstr>Verdana</vt:lpstr>
      <vt:lpstr>GradientUnivers</vt:lpstr>
      <vt:lpstr>Tema do Office</vt:lpstr>
      <vt:lpstr>MCLTI – Marco legal de ct&amp;i</vt:lpstr>
      <vt:lpstr>Marco legal  ct&amp;I</vt:lpstr>
      <vt:lpstr>Introdução</vt:lpstr>
      <vt:lpstr>Tríplice hélice</vt:lpstr>
      <vt:lpstr>A tese da Hélice Tríplice é que a universidade está deixando de ter um papel social secundário, ainda que importante, de prover ensino superior e pesquisa, e está assumindo um papel primordial equivalente ao da indústria e do governo, como geradora de novas indústrias e empresas.</vt:lpstr>
      <vt:lpstr>As interações universidade-indústria-governo, que formam uma “hélice tríplice” de inovação e empreendedorismo, são a chave para o crescimento econômico e o desenvolvimento social baseados no conhecimento. </vt:lpstr>
      <vt:lpstr>Uma universidade empreendedora, comprometida com o desenvolvimento de sua região, na qual um número significativo de professores encoraja seus graduados a aproveitar e levar adiante a tecnologia desenvolvida em seus laboratórios bem financiados, e podem, eles próprios, assumir papeis duais em firmas de alta tecnologia, é o núcleo de uma dinâmica à la Hélice Tríplice. </vt:lpstr>
      <vt:lpstr>Princípios de criação</vt:lpstr>
      <vt:lpstr>Constitucionaliza ção da CT&amp;I</vt:lpstr>
      <vt:lpstr>EC 85/2015</vt:lpstr>
      <vt:lpstr>EC 85/2015</vt:lpstr>
      <vt:lpstr>Evolução Legislativa</vt:lpstr>
      <vt:lpstr>Evolução Legislativa CT&amp;I</vt:lpstr>
      <vt:lpstr>Evolução Legislativa CT&amp;I</vt:lpstr>
      <vt:lpstr>Evolução Legislativa CT&amp;I</vt:lpstr>
      <vt:lpstr>LEI 13.243/2016</vt:lpstr>
      <vt:lpstr>Principais alterações</vt:lpstr>
      <vt:lpstr>Principais alterações</vt:lpstr>
      <vt:lpstr>DECRETO 9.283/2018</vt:lpstr>
      <vt:lpstr>LEI ESTADUAL 20.541/2021</vt:lpstr>
      <vt:lpstr>LEI ESTADUAL 20.541/2021</vt:lpstr>
      <vt:lpstr>Conceitos Legais</vt:lpstr>
      <vt:lpstr>LEI 10.973/2004 – ART. 2º</vt:lpstr>
      <vt:lpstr>LEI 10.973/2004 – ART. 2º</vt:lpstr>
      <vt:lpstr>LEI 10.973/2004 – ART. 2º</vt:lpstr>
      <vt:lpstr>LEI 10.973/2004 – ART. 2º</vt:lpstr>
      <vt:lpstr>LEI 10.973/2004 – ART. 2º</vt:lpstr>
      <vt:lpstr>IMPORTANTE não basta constar do texto da Lei que parcerias púbico-privadas promoverão ambientes propícios à inovação. É necessário o comprometimento dos atores envolvidos para que sejam criados os arranjos jurídico-institucionais necessários para instrumentalizar as parcerias almejadas.  </vt:lpstr>
      <vt:lpstr>É necessária uma correta compreensão do MLCTI em face do Direito Administrativo, de forma que seja possível a internalização das mudanças trazidas e tentativas de modernização do aparato jurídico, desfazendo entraves para a difusão de uma cultura em prol das atividades de inovação, as quais, pela sua natureza, envolvem riscos, incertezas e prazos mais longos para a maturação de projetos e investimentos.   </vt:lpstr>
      <vt:lpstr>ObrigadA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Galáxia</dc:title>
  <dc:creator>Erika Juliana Dmitruk</dc:creator>
  <cp:lastModifiedBy>Erika Juliana Dmitruk</cp:lastModifiedBy>
  <cp:revision>5</cp:revision>
  <dcterms:created xsi:type="dcterms:W3CDTF">2022-06-10T20:27:23Z</dcterms:created>
  <dcterms:modified xsi:type="dcterms:W3CDTF">2022-07-05T14:33:29Z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