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Ex1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theme/themeOverride2.xml" ContentType="application/vnd.openxmlformats-officedocument.themeOverrid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3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4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5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6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7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1.xml" ContentType="application/vnd.openxmlformats-officedocument.presentationml.notesSlide+xml"/>
  <Override PartName="/ppt/charts/chart30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1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</p:sldMasterIdLst>
  <p:notesMasterIdLst>
    <p:notesMasterId r:id="rId49"/>
  </p:notesMasterIdLst>
  <p:handoutMasterIdLst>
    <p:handoutMasterId r:id="rId50"/>
  </p:handoutMasterIdLst>
  <p:sldIdLst>
    <p:sldId id="319" r:id="rId3"/>
    <p:sldId id="315" r:id="rId4"/>
    <p:sldId id="314" r:id="rId5"/>
    <p:sldId id="317" r:id="rId6"/>
    <p:sldId id="311" r:id="rId7"/>
    <p:sldId id="318" r:id="rId8"/>
    <p:sldId id="312" r:id="rId9"/>
    <p:sldId id="320" r:id="rId10"/>
    <p:sldId id="399" r:id="rId11"/>
    <p:sldId id="321" r:id="rId12"/>
    <p:sldId id="4773" r:id="rId13"/>
    <p:sldId id="325" r:id="rId14"/>
    <p:sldId id="326" r:id="rId15"/>
    <p:sldId id="327" r:id="rId16"/>
    <p:sldId id="328" r:id="rId17"/>
    <p:sldId id="329" r:id="rId18"/>
    <p:sldId id="330" r:id="rId19"/>
    <p:sldId id="333" r:id="rId20"/>
    <p:sldId id="4777" r:id="rId21"/>
    <p:sldId id="336" r:id="rId22"/>
    <p:sldId id="335" r:id="rId23"/>
    <p:sldId id="338" r:id="rId24"/>
    <p:sldId id="339" r:id="rId25"/>
    <p:sldId id="341" r:id="rId26"/>
    <p:sldId id="343" r:id="rId27"/>
    <p:sldId id="345" r:id="rId28"/>
    <p:sldId id="346" r:id="rId29"/>
    <p:sldId id="350" r:id="rId30"/>
    <p:sldId id="348" r:id="rId31"/>
    <p:sldId id="4771" r:id="rId32"/>
    <p:sldId id="376" r:id="rId33"/>
    <p:sldId id="448" r:id="rId34"/>
    <p:sldId id="810" r:id="rId35"/>
    <p:sldId id="813" r:id="rId36"/>
    <p:sldId id="4759" r:id="rId37"/>
    <p:sldId id="4772" r:id="rId38"/>
    <p:sldId id="738" r:id="rId39"/>
    <p:sldId id="359" r:id="rId40"/>
    <p:sldId id="358" r:id="rId41"/>
    <p:sldId id="282" r:id="rId42"/>
    <p:sldId id="362" r:id="rId43"/>
    <p:sldId id="363" r:id="rId44"/>
    <p:sldId id="364" r:id="rId45"/>
    <p:sldId id="365" r:id="rId46"/>
    <p:sldId id="4778" r:id="rId47"/>
    <p:sldId id="262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72B8"/>
    <a:srgbClr val="C6E3D7"/>
    <a:srgbClr val="819D9F"/>
    <a:srgbClr val="B57A3C"/>
    <a:srgbClr val="FBC178"/>
    <a:srgbClr val="FFE7CD"/>
    <a:srgbClr val="FFFFDD"/>
    <a:srgbClr val="F3FFFF"/>
    <a:srgbClr val="DFFFF9"/>
    <a:srgbClr val="BBD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7" autoAdjust="0"/>
    <p:restoredTop sz="94660"/>
  </p:normalViewPr>
  <p:slideViewPr>
    <p:cSldViewPr snapToGrid="0">
      <p:cViewPr varScale="1">
        <p:scale>
          <a:sx n="67" d="100"/>
          <a:sy n="67" d="100"/>
        </p:scale>
        <p:origin x="5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946"/>
    </p:cViewPr>
  </p:sorter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2\Planilhas%20Base\2022_Planilha_Geral.xls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uliano\Dropbox%20(Abeeolica)\Apresenta&#231;&#245;es\2022\Planilhas%20Base\2022_Planilha_Geral.xlsm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juliano\Dropbox%20(Abeeolica)\Apresenta&#231;&#245;es\2022\Planilhas%20Base\2022_Planilha_Geral.xlsm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uliano\Dropbox%20(Abeeolica)\Apresenta&#231;&#245;es\2022\Planilhas%20Base\2022_Planilha_Geral.xlsm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no\Dropbox%20(Abeeolica)\Apresenta&#231;&#245;es\2022\Planilhas%20Base\2022_Planilha_Geral.xlsm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gabriele\Dropbox%20(Abeeolica)\Apresenta&#231;&#245;es\2022\Boletim%20Anual%202021\Dados%202021_v1.xlsx" TargetMode="External"/><Relationship Id="rId1" Type="http://schemas.openxmlformats.org/officeDocument/2006/relationships/themeOverride" Target="../theme/themeOverride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liano\Dropbox%20(Abeeolica)\Apresenta&#231;&#245;es\2022\Planilhas%20Base\2022_Planilha_Geral.xlsm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rolina\Dropbox%20(Abeeolica)\Apresenta&#231;&#245;es\2021\Planilhas%20Base\2021_Planilha_Geral.xlsm" TargetMode="Externa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2_Planilha_Geral.xlsm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abriele\Dropbox%20(Abeeolica)\Apresenta&#231;&#245;es\2021\Planilhas%20Base\2021_Planilha_Geral.xlsm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C:\Users\gabriele\Dropbox%20(Abeeolica)\Apresenta&#231;&#245;es\2021\Planilhas%20Base\2021_Planilha_Geral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461059190031152E-2"/>
          <c:y val="5.0925925925925923E-2"/>
          <c:w val="0.92274143302180689"/>
          <c:h val="0.84167468649752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272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'Trajetória Mundial - FC'!$B$3:$B$9</c:f>
              <c:strCache>
                <c:ptCount val="7"/>
                <c:pt idx="0">
                  <c:v>Brasil</c:v>
                </c:pt>
                <c:pt idx="1">
                  <c:v>Estados Unidos </c:v>
                </c:pt>
                <c:pt idx="2">
                  <c:v>Canadá</c:v>
                </c:pt>
                <c:pt idx="3">
                  <c:v>Espanha </c:v>
                </c:pt>
                <c:pt idx="4">
                  <c:v>Reino Unido</c:v>
                </c:pt>
                <c:pt idx="5">
                  <c:v>Dinamarca</c:v>
                </c:pt>
                <c:pt idx="6">
                  <c:v>Turquia</c:v>
                </c:pt>
              </c:strCache>
            </c:strRef>
          </c:cat>
          <c:val>
            <c:numRef>
              <c:f>'Trajetória Mundial - FC'!$C$3:$C$9</c:f>
              <c:numCache>
                <c:formatCode>0%</c:formatCode>
                <c:ptCount val="7"/>
                <c:pt idx="0">
                  <c:v>0.52</c:v>
                </c:pt>
                <c:pt idx="1">
                  <c:v>0.45</c:v>
                </c:pt>
                <c:pt idx="2">
                  <c:v>0.45</c:v>
                </c:pt>
                <c:pt idx="3">
                  <c:v>0.43</c:v>
                </c:pt>
                <c:pt idx="4">
                  <c:v>0.41</c:v>
                </c:pt>
                <c:pt idx="5">
                  <c:v>0.39</c:v>
                </c:pt>
                <c:pt idx="6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4E-4179-B67F-D6C56DAE7F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39857264"/>
        <c:axId val="1591598512"/>
      </c:barChart>
      <c:lineChart>
        <c:grouping val="standard"/>
        <c:varyColors val="0"/>
        <c:ser>
          <c:idx val="1"/>
          <c:order val="1"/>
          <c:spPr>
            <a:ln w="28575" cap="sq" cmpd="sng">
              <a:solidFill>
                <a:schemeClr val="accent4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4E-4179-B67F-D6C56DAE7FC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4E-4179-B67F-D6C56DAE7FCD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4E-4179-B67F-D6C56DAE7FCD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F4E-4179-B67F-D6C56DAE7FCD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4E-4179-B67F-D6C56DAE7FCD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4E-4179-B67F-D6C56DAE7FCD}"/>
                </c:ext>
              </c:extLst>
            </c:dLbl>
            <c:dLbl>
              <c:idx val="6"/>
              <c:layout>
                <c:manualLayout>
                  <c:x val="6.2267932535794775E-2"/>
                  <c:y val="-6.8496519729586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4E-4179-B67F-D6C56DAE7F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'Trajetória Mundial - FC'!$B$3:$B$9</c:f>
              <c:strCache>
                <c:ptCount val="7"/>
                <c:pt idx="0">
                  <c:v>Brasil</c:v>
                </c:pt>
                <c:pt idx="1">
                  <c:v>Estados Unidos </c:v>
                </c:pt>
                <c:pt idx="2">
                  <c:v>Canadá</c:v>
                </c:pt>
                <c:pt idx="3">
                  <c:v>Espanha </c:v>
                </c:pt>
                <c:pt idx="4">
                  <c:v>Reino Unido</c:v>
                </c:pt>
                <c:pt idx="5">
                  <c:v>Dinamarca</c:v>
                </c:pt>
                <c:pt idx="6">
                  <c:v>Turquia</c:v>
                </c:pt>
              </c:strCache>
            </c:strRef>
          </c:cat>
          <c:val>
            <c:numRef>
              <c:f>'Trajetória Mundial - FC'!$D$3:$D$9</c:f>
              <c:numCache>
                <c:formatCode>0%</c:formatCode>
                <c:ptCount val="7"/>
                <c:pt idx="0">
                  <c:v>0.39</c:v>
                </c:pt>
                <c:pt idx="1">
                  <c:v>0.39</c:v>
                </c:pt>
                <c:pt idx="2">
                  <c:v>0.39</c:v>
                </c:pt>
                <c:pt idx="3">
                  <c:v>0.39</c:v>
                </c:pt>
                <c:pt idx="4">
                  <c:v>0.39</c:v>
                </c:pt>
                <c:pt idx="5">
                  <c:v>0.39</c:v>
                </c:pt>
                <c:pt idx="6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F4E-4179-B67F-D6C56DAE7FC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539857264"/>
        <c:axId val="1591598512"/>
      </c:lineChart>
      <c:catAx>
        <c:axId val="153985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91598512"/>
        <c:crosses val="autoZero"/>
        <c:auto val="1"/>
        <c:lblAlgn val="ctr"/>
        <c:lblOffset val="100"/>
        <c:noMultiLvlLbl val="0"/>
      </c:catAx>
      <c:valAx>
        <c:axId val="15915985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53985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49646564863046"/>
          <c:y val="0.1290359402393475"/>
          <c:w val="0.77124625122725909"/>
          <c:h val="0.69636028894441182"/>
        </c:manualLayout>
      </c:layout>
      <c:pie3DChart>
        <c:varyColors val="1"/>
        <c:ser>
          <c:idx val="0"/>
          <c:order val="0"/>
          <c:explosion val="30"/>
          <c:dPt>
            <c:idx val="0"/>
            <c:bubble3D val="0"/>
            <c:spPr>
              <a:solidFill>
                <a:srgbClr val="84D3F3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6A5D-4B8D-924C-BE29B8DA2A29}"/>
              </c:ext>
            </c:extLst>
          </c:dPt>
          <c:dPt>
            <c:idx val="1"/>
            <c:bubble3D val="0"/>
            <c:spPr>
              <a:solidFill>
                <a:srgbClr val="B5F9E5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A5D-4B8D-924C-BE29B8DA2A29}"/>
              </c:ext>
            </c:extLst>
          </c:dPt>
          <c:dPt>
            <c:idx val="2"/>
            <c:bubble3D val="0"/>
            <c:spPr>
              <a:solidFill>
                <a:srgbClr val="B5D9DD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6A5D-4B8D-924C-BE29B8DA2A29}"/>
              </c:ext>
            </c:extLst>
          </c:dPt>
          <c:dPt>
            <c:idx val="3"/>
            <c:bubble3D val="0"/>
            <c:spPr>
              <a:solidFill>
                <a:srgbClr val="DBFFF5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6A5D-4B8D-924C-BE29B8DA2A29}"/>
              </c:ext>
            </c:extLst>
          </c:dPt>
          <c:dPt>
            <c:idx val="4"/>
            <c:bubble3D val="0"/>
            <c:spPr>
              <a:solidFill>
                <a:srgbClr val="EFFFFF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6A5D-4B8D-924C-BE29B8DA2A29}"/>
              </c:ext>
            </c:extLst>
          </c:dPt>
          <c:dPt>
            <c:idx val="5"/>
            <c:bubble3D val="0"/>
            <c:spPr>
              <a:solidFill>
                <a:srgbClr val="FFFBD7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6A5D-4B8D-924C-BE29B8DA2A29}"/>
              </c:ext>
            </c:extLst>
          </c:dPt>
          <c:dPt>
            <c:idx val="6"/>
            <c:bubble3D val="0"/>
            <c:spPr>
              <a:solidFill>
                <a:srgbClr val="FDE3C7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6A5D-4B8D-924C-BE29B8DA2A29}"/>
              </c:ext>
            </c:extLst>
          </c:dPt>
          <c:dPt>
            <c:idx val="7"/>
            <c:bubble3D val="0"/>
            <c:spPr>
              <a:solidFill>
                <a:srgbClr val="F7BB72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6A5D-4B8D-924C-BE29B8DA2A29}"/>
              </c:ext>
            </c:extLst>
          </c:dPt>
          <c:dPt>
            <c:idx val="8"/>
            <c:bubble3D val="0"/>
            <c:spPr>
              <a:solidFill>
                <a:srgbClr val="AF7436"/>
              </a:solidFill>
              <a:ln w="9525" cap="flat" cmpd="sng" algn="ctr">
                <a:noFill/>
                <a:prstDash val="solid"/>
                <a:round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6A5D-4B8D-924C-BE29B8DA2A29}"/>
              </c:ext>
            </c:extLst>
          </c:dPt>
          <c:dPt>
            <c:idx val="9"/>
            <c:bubble3D val="0"/>
            <c:spPr>
              <a:solidFill>
                <a:schemeClr val="accent4">
                  <a:tint val="43000"/>
                </a:schemeClr>
              </a:solidFill>
              <a:ln w="9525" cap="flat" cmpd="sng" algn="ctr">
                <a:solidFill>
                  <a:schemeClr val="accent4">
                    <a:shade val="50000"/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  <a:sp3d contourW="9525">
                <a:contourClr>
                  <a:schemeClr val="accent4">
                    <a:shade val="50000"/>
                    <a:shade val="95000"/>
                    <a:satMod val="105000"/>
                  </a:scheme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6A5D-4B8D-924C-BE29B8DA2A29}"/>
              </c:ext>
            </c:extLst>
          </c:dPt>
          <c:dLbls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A5D-4B8D-924C-BE29B8DA2A29}"/>
                </c:ext>
              </c:extLst>
            </c:dLbl>
            <c:dLbl>
              <c:idx val="4"/>
              <c:layout>
                <c:manualLayout>
                  <c:x val="3.710957874199697E-3"/>
                  <c:y val="-1.974349008938981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A5D-4B8D-924C-BE29B8DA2A29}"/>
                </c:ext>
              </c:extLst>
            </c:dLbl>
            <c:dLbl>
              <c:idx val="6"/>
              <c:layout>
                <c:manualLayout>
                  <c:x val="-8.5353893540508451E-3"/>
                  <c:y val="-2.514573094067894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A5D-4B8D-924C-BE29B8DA2A29}"/>
                </c:ext>
              </c:extLst>
            </c:dLbl>
            <c:dLbl>
              <c:idx val="7"/>
              <c:layout>
                <c:manualLayout>
                  <c:x val="4.0811930592498839E-4"/>
                  <c:y val="-2.836085653883503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A5D-4B8D-924C-BE29B8DA2A29}"/>
                </c:ext>
              </c:extLst>
            </c:dLbl>
            <c:dLbl>
              <c:idx val="8"/>
              <c:layout>
                <c:manualLayout>
                  <c:x val="5.5013272698465024E-2"/>
                  <c:y val="-2.280071603233845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A5D-4B8D-924C-BE29B8DA2A2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dk1">
                      <a:shade val="95000"/>
                      <a:satMod val="105000"/>
                    </a:schemeClr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'Matriz Elétrica Brasil'!$C$17:$C$25</c:f>
              <c:strCache>
                <c:ptCount val="9"/>
                <c:pt idx="0">
                  <c:v>Hidrelétrica</c:v>
                </c:pt>
                <c:pt idx="1">
                  <c:v>Eólica</c:v>
                </c:pt>
                <c:pt idx="2">
                  <c:v>Biomassa</c:v>
                </c:pt>
                <c:pt idx="3">
                  <c:v>PCH e CGH</c:v>
                </c:pt>
                <c:pt idx="4">
                  <c:v>Fotovoltaica</c:v>
                </c:pt>
                <c:pt idx="5">
                  <c:v>Gás natural</c:v>
                </c:pt>
                <c:pt idx="6">
                  <c:v>Petróleo</c:v>
                </c:pt>
                <c:pt idx="7">
                  <c:v>Carvão mineral</c:v>
                </c:pt>
                <c:pt idx="8">
                  <c:v>Nuclear</c:v>
                </c:pt>
              </c:strCache>
            </c:strRef>
          </c:cat>
          <c:val>
            <c:numRef>
              <c:f>'Matriz Elétrica Brasil'!$G$17:$G$25</c:f>
              <c:numCache>
                <c:formatCode>0.0</c:formatCode>
                <c:ptCount val="9"/>
                <c:pt idx="0">
                  <c:v>103.085022</c:v>
                </c:pt>
                <c:pt idx="1">
                  <c:v>22.08726386</c:v>
                </c:pt>
                <c:pt idx="2">
                  <c:v>16.19698545</c:v>
                </c:pt>
                <c:pt idx="3">
                  <c:v>6.4083373898999989</c:v>
                </c:pt>
                <c:pt idx="4">
                  <c:v>5.2779787800000006</c:v>
                </c:pt>
                <c:pt idx="5">
                  <c:v>16.496126390000001</c:v>
                </c:pt>
                <c:pt idx="6">
                  <c:v>8.8499422699999997</c:v>
                </c:pt>
                <c:pt idx="7">
                  <c:v>3.58283</c:v>
                </c:pt>
                <c:pt idx="8">
                  <c:v>1.99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A5D-4B8D-924C-BE29B8DA2A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4019775357426207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72488734206626"/>
          <c:y val="0.10707941749407282"/>
          <c:w val="0.51516956112070245"/>
          <c:h val="0.79877452413836536"/>
        </c:manualLayout>
      </c:layout>
      <c:pie3DChart>
        <c:varyColors val="1"/>
        <c:ser>
          <c:idx val="0"/>
          <c:order val="0"/>
          <c:spPr>
            <a:ln w="9525"/>
            <a:scene3d>
              <a:camera prst="orthographicFront"/>
              <a:lightRig rig="threePt" dir="t"/>
            </a:scene3d>
            <a:sp3d>
              <a:contourClr>
                <a:srgbClr val="000000"/>
              </a:contourClr>
            </a:sp3d>
          </c:spPr>
          <c:explosion val="15"/>
          <c:dPt>
            <c:idx val="0"/>
            <c:bubble3D val="0"/>
            <c:spPr>
              <a:solidFill>
                <a:srgbClr val="89D9F7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065-4F6E-BE2F-98611E774C3B}"/>
              </c:ext>
            </c:extLst>
          </c:dPt>
          <c:dPt>
            <c:idx val="1"/>
            <c:bubble3D val="0"/>
            <c:spPr>
              <a:solidFill>
                <a:srgbClr val="BBFDE9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065-4F6E-BE2F-98611E774C3B}"/>
              </c:ext>
            </c:extLst>
          </c:dPt>
          <c:dPt>
            <c:idx val="2"/>
            <c:bubble3D val="0"/>
            <c:spPr>
              <a:solidFill>
                <a:srgbClr val="BBDFE1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065-4F6E-BE2F-98611E774C3B}"/>
              </c:ext>
            </c:extLst>
          </c:dPt>
          <c:dPt>
            <c:idx val="3"/>
            <c:bubble3D val="0"/>
            <c:spPr>
              <a:solidFill>
                <a:srgbClr val="DFFFF9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065-4F6E-BE2F-98611E774C3B}"/>
              </c:ext>
            </c:extLst>
          </c:dPt>
          <c:dPt>
            <c:idx val="4"/>
            <c:bubble3D val="0"/>
            <c:spPr>
              <a:solidFill>
                <a:srgbClr val="F3FFFF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065-4F6E-BE2F-98611E774C3B}"/>
              </c:ext>
            </c:extLst>
          </c:dPt>
          <c:dPt>
            <c:idx val="5"/>
            <c:bubble3D val="0"/>
            <c:spPr>
              <a:solidFill>
                <a:srgbClr val="FFFFDD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065-4F6E-BE2F-98611E774C3B}"/>
              </c:ext>
            </c:extLst>
          </c:dPt>
          <c:dPt>
            <c:idx val="6"/>
            <c:bubble3D val="0"/>
            <c:spPr>
              <a:solidFill>
                <a:srgbClr val="FFE7CD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065-4F6E-BE2F-98611E774C3B}"/>
              </c:ext>
            </c:extLst>
          </c:dPt>
          <c:dPt>
            <c:idx val="7"/>
            <c:bubble3D val="0"/>
            <c:spPr>
              <a:solidFill>
                <a:srgbClr val="FBC178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065-4F6E-BE2F-98611E774C3B}"/>
              </c:ext>
            </c:extLst>
          </c:dPt>
          <c:dPt>
            <c:idx val="8"/>
            <c:bubble3D val="0"/>
            <c:spPr>
              <a:solidFill>
                <a:srgbClr val="B57A3C"/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065-4F6E-BE2F-98611E774C3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952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065-4F6E-BE2F-98611E774C3B}"/>
              </c:ext>
            </c:extLst>
          </c:dPt>
          <c:dLbls>
            <c:dLbl>
              <c:idx val="0"/>
              <c:layout>
                <c:manualLayout>
                  <c:x val="5.2213623406365102E-2"/>
                  <c:y val="-6.374453956928476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65-4F6E-BE2F-98611E774C3B}"/>
                </c:ext>
              </c:extLst>
            </c:dLbl>
            <c:dLbl>
              <c:idx val="1"/>
              <c:layout>
                <c:manualLayout>
                  <c:x val="-8.2552413920395251E-2"/>
                  <c:y val="-5.487108659759493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65-4F6E-BE2F-98611E774C3B}"/>
                </c:ext>
              </c:extLst>
            </c:dLbl>
            <c:dLbl>
              <c:idx val="2"/>
              <c:layout>
                <c:manualLayout>
                  <c:x val="-7.5657858508720907E-2"/>
                  <c:y val="1.172875774357682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065-4F6E-BE2F-98611E774C3B}"/>
                </c:ext>
              </c:extLst>
            </c:dLbl>
            <c:dLbl>
              <c:idx val="3"/>
              <c:layout>
                <c:manualLayout>
                  <c:x val="-6.6215769549788889E-2"/>
                  <c:y val="7.07140961215758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065-4F6E-BE2F-98611E774C3B}"/>
                </c:ext>
              </c:extLst>
            </c:dLbl>
            <c:dLbl>
              <c:idx val="4"/>
              <c:layout>
                <c:manualLayout>
                  <c:x val="-4.0857732876929544E-2"/>
                  <c:y val="-4.536510093080380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065-4F6E-BE2F-98611E774C3B}"/>
                </c:ext>
              </c:extLst>
            </c:dLbl>
            <c:dLbl>
              <c:idx val="8"/>
              <c:layout>
                <c:manualLayout>
                  <c:x val="8.9659142160970304E-2"/>
                  <c:y val="-1.68026956869907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2065-4F6E-BE2F-98611E774C3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'Matriz de Geração'!$B$30:$B$38</c:f>
              <c:strCache>
                <c:ptCount val="9"/>
                <c:pt idx="0">
                  <c:v>Hydro</c:v>
                </c:pt>
                <c:pt idx="1">
                  <c:v>Wind</c:v>
                </c:pt>
                <c:pt idx="2">
                  <c:v>Biomass</c:v>
                </c:pt>
                <c:pt idx="3">
                  <c:v>Small Hydro</c:v>
                </c:pt>
                <c:pt idx="4">
                  <c:v>Solar PV</c:v>
                </c:pt>
                <c:pt idx="5">
                  <c:v>Natural Gas</c:v>
                </c:pt>
                <c:pt idx="6">
                  <c:v>Oil</c:v>
                </c:pt>
                <c:pt idx="7">
                  <c:v>Coal</c:v>
                </c:pt>
                <c:pt idx="8">
                  <c:v>Nuclear</c:v>
                </c:pt>
              </c:strCache>
            </c:strRef>
          </c:cat>
          <c:val>
            <c:numRef>
              <c:f>'Matriz de Geração'!$P$30:$P$38</c:f>
              <c:numCache>
                <c:formatCode>0.0%</c:formatCode>
                <c:ptCount val="9"/>
                <c:pt idx="0">
                  <c:v>0.69270477222625182</c:v>
                </c:pt>
                <c:pt idx="1">
                  <c:v>0.11987527990714869</c:v>
                </c:pt>
                <c:pt idx="2">
                  <c:v>5.9483811557120118E-2</c:v>
                </c:pt>
                <c:pt idx="3">
                  <c:v>4.6918738219630891E-2</c:v>
                </c:pt>
                <c:pt idx="4">
                  <c:v>1.7444087023743709E-2</c:v>
                </c:pt>
                <c:pt idx="5">
                  <c:v>2.1001528767229199E-2</c:v>
                </c:pt>
                <c:pt idx="6">
                  <c:v>1.5213981726908976E-3</c:v>
                </c:pt>
                <c:pt idx="7">
                  <c:v>8.9836078755068036E-3</c:v>
                </c:pt>
                <c:pt idx="8">
                  <c:v>2.7177436971129981E-2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2065-4F6E-BE2F-98611E774C3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1302437282809548"/>
          <c:w val="1"/>
          <c:h val="0.1862704733027652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16357209023255E-2"/>
          <c:y val="7.7867119811473109E-3"/>
          <c:w val="0.93178695272672218"/>
          <c:h val="0.99083634887719352"/>
        </c:manualLayout>
      </c:layout>
      <c:barChart>
        <c:barDir val="bar"/>
        <c:grouping val="stacked"/>
        <c:varyColors val="0"/>
        <c:ser>
          <c:idx val="3"/>
          <c:order val="0"/>
          <c:tx>
            <c:strRef>
              <c:f>Parques!$E$3</c:f>
              <c:strCache>
                <c:ptCount val="1"/>
                <c:pt idx="0">
                  <c:v>Instalada</c:v>
                </c:pt>
              </c:strCache>
            </c:strRef>
          </c:tx>
          <c:spPr>
            <a:solidFill>
              <a:srgbClr val="42BEDF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1.250954574026046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86D-4217-9964-CDA04E9D972B}"/>
                </c:ext>
              </c:extLst>
            </c:dLbl>
            <c:dLbl>
              <c:idx val="9"/>
              <c:layout>
                <c:manualLayout>
                  <c:x val="1.072246777736610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86D-4217-9964-CDA04E9D972B}"/>
                </c:ext>
              </c:extLst>
            </c:dLbl>
            <c:dLbl>
              <c:idx val="10"/>
              <c:layout>
                <c:manualLayout>
                  <c:x val="2.1444935554732217E-2"/>
                  <c:y val="9.5798423382712118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86D-4217-9964-CDA04E9D97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Parques!$A$4:$A$15</c:f>
              <c:strCache>
                <c:ptCount val="12"/>
                <c:pt idx="0">
                  <c:v>MA</c:v>
                </c:pt>
                <c:pt idx="1">
                  <c:v>PI</c:v>
                </c:pt>
                <c:pt idx="2">
                  <c:v>CE</c:v>
                </c:pt>
                <c:pt idx="3">
                  <c:v>RN</c:v>
                </c:pt>
                <c:pt idx="4">
                  <c:v>PB</c:v>
                </c:pt>
                <c:pt idx="5">
                  <c:v>PE</c:v>
                </c:pt>
                <c:pt idx="6">
                  <c:v>SE</c:v>
                </c:pt>
                <c:pt idx="7">
                  <c:v>BA</c:v>
                </c:pt>
                <c:pt idx="8">
                  <c:v>RJ</c:v>
                </c:pt>
                <c:pt idx="9">
                  <c:v>PR</c:v>
                </c:pt>
                <c:pt idx="10">
                  <c:v>SC</c:v>
                </c:pt>
                <c:pt idx="11">
                  <c:v>RS</c:v>
                </c:pt>
              </c:strCache>
            </c:strRef>
          </c:cat>
          <c:val>
            <c:numRef>
              <c:f>Parques!$E$4:$E$15</c:f>
              <c:numCache>
                <c:formatCode>0</c:formatCode>
                <c:ptCount val="12"/>
                <c:pt idx="0">
                  <c:v>426.00000000000006</c:v>
                </c:pt>
                <c:pt idx="1">
                  <c:v>3208.55</c:v>
                </c:pt>
                <c:pt idx="2">
                  <c:v>2568.3399999999992</c:v>
                </c:pt>
                <c:pt idx="3">
                  <c:v>6844.6349999999993</c:v>
                </c:pt>
                <c:pt idx="4">
                  <c:v>628.43999999999983</c:v>
                </c:pt>
                <c:pt idx="5">
                  <c:v>989.76499999999976</c:v>
                </c:pt>
                <c:pt idx="6">
                  <c:v>34.5</c:v>
                </c:pt>
                <c:pt idx="7">
                  <c:v>6507.9899999999989</c:v>
                </c:pt>
                <c:pt idx="8">
                  <c:v>28.05</c:v>
                </c:pt>
                <c:pt idx="9">
                  <c:v>2.5</c:v>
                </c:pt>
                <c:pt idx="10">
                  <c:v>242.69900000000001</c:v>
                </c:pt>
                <c:pt idx="11">
                  <c:v>1835.89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D-4217-9964-CDA04E9D972B}"/>
            </c:ext>
          </c:extLst>
        </c:ser>
        <c:ser>
          <c:idx val="5"/>
          <c:order val="1"/>
          <c:tx>
            <c:strRef>
              <c:f>Parques!$G$3</c:f>
              <c:strCache>
                <c:ptCount val="1"/>
                <c:pt idx="0">
                  <c:v>Contratada</c:v>
                </c:pt>
              </c:strCache>
            </c:strRef>
          </c:tx>
          <c:spPr>
            <a:solidFill>
              <a:srgbClr val="92C02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6D-4217-9964-CDA04E9D972B}"/>
                </c:ext>
              </c:extLst>
            </c:dLbl>
            <c:dLbl>
              <c:idx val="4"/>
              <c:layout>
                <c:manualLayout>
                  <c:x val="1.378852314060059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6D-4217-9964-CDA04E9D972B}"/>
                </c:ext>
              </c:extLst>
            </c:dLbl>
            <c:dLbl>
              <c:idx val="5"/>
              <c:layout>
                <c:manualLayout>
                  <c:x val="1.1818734120514793E-2"/>
                  <c:y val="3.2174700903980397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6D-4217-9964-CDA04E9D972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86D-4217-9964-CDA04E9D972B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6D-4217-9964-CDA04E9D972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86D-4217-9964-CDA04E9D972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6D-4217-9964-CDA04E9D972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86D-4217-9964-CDA04E9D97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Parques!$A$4:$A$15</c:f>
              <c:strCache>
                <c:ptCount val="12"/>
                <c:pt idx="0">
                  <c:v>MA</c:v>
                </c:pt>
                <c:pt idx="1">
                  <c:v>PI</c:v>
                </c:pt>
                <c:pt idx="2">
                  <c:v>CE</c:v>
                </c:pt>
                <c:pt idx="3">
                  <c:v>RN</c:v>
                </c:pt>
                <c:pt idx="4">
                  <c:v>PB</c:v>
                </c:pt>
                <c:pt idx="5">
                  <c:v>PE</c:v>
                </c:pt>
                <c:pt idx="6">
                  <c:v>SE</c:v>
                </c:pt>
                <c:pt idx="7">
                  <c:v>BA</c:v>
                </c:pt>
                <c:pt idx="8">
                  <c:v>RJ</c:v>
                </c:pt>
                <c:pt idx="9">
                  <c:v>PR</c:v>
                </c:pt>
                <c:pt idx="10">
                  <c:v>SC</c:v>
                </c:pt>
                <c:pt idx="11">
                  <c:v>RS</c:v>
                </c:pt>
              </c:strCache>
            </c:strRef>
          </c:cat>
          <c:val>
            <c:numRef>
              <c:f>Parques!$G$4:$G$15</c:f>
              <c:numCache>
                <c:formatCode>0</c:formatCode>
                <c:ptCount val="12"/>
                <c:pt idx="0">
                  <c:v>0</c:v>
                </c:pt>
                <c:pt idx="1">
                  <c:v>1210.5</c:v>
                </c:pt>
                <c:pt idx="2">
                  <c:v>597.5</c:v>
                </c:pt>
                <c:pt idx="3">
                  <c:v>4650.8599999999997</c:v>
                </c:pt>
                <c:pt idx="4">
                  <c:v>1237.1500000000001</c:v>
                </c:pt>
                <c:pt idx="5">
                  <c:v>231.4</c:v>
                </c:pt>
                <c:pt idx="6">
                  <c:v>0</c:v>
                </c:pt>
                <c:pt idx="7">
                  <c:v>6159.2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86D-4217-9964-CDA04E9D972B}"/>
            </c:ext>
          </c:extLst>
        </c:ser>
        <c:ser>
          <c:idx val="0"/>
          <c:order val="2"/>
          <c:tx>
            <c:strRef>
              <c:f>Parques!$I$3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1049388909107723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6D-4217-9964-CDA04E9D972B}"/>
                </c:ext>
              </c:extLst>
            </c:dLbl>
            <c:dLbl>
              <c:idx val="3"/>
              <c:layout>
                <c:manualLayout>
                  <c:x val="-0.13628411331312576"/>
                  <c:y val="-1.490481593220883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86D-4217-9964-CDA04E9D972B}"/>
                </c:ext>
              </c:extLst>
            </c:dLbl>
            <c:dLbl>
              <c:idx val="4"/>
              <c:layout>
                <c:manualLayout>
                  <c:x val="3.5456202361544384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86D-4217-9964-CDA04E9D972B}"/>
                </c:ext>
              </c:extLst>
            </c:dLbl>
            <c:dLbl>
              <c:idx val="5"/>
              <c:layout>
                <c:manualLayout>
                  <c:x val="4.530514746197338E-2"/>
                  <c:y val="3.2174700903980397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86D-4217-9964-CDA04E9D972B}"/>
                </c:ext>
              </c:extLst>
            </c:dLbl>
            <c:dLbl>
              <c:idx val="6"/>
              <c:layout>
                <c:manualLayout>
                  <c:x val="4.5370021179924988E-2"/>
                  <c:y val="4.041085429182438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86D-4217-9964-CDA04E9D972B}"/>
                </c:ext>
              </c:extLst>
            </c:dLbl>
            <c:dLbl>
              <c:idx val="7"/>
              <c:layout>
                <c:manualLayout>
                  <c:x val="-0.15364367607284135"/>
                  <c:y val="2.613331632668805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86D-4217-9964-CDA04E9D972B}"/>
                </c:ext>
              </c:extLst>
            </c:dLbl>
            <c:dLbl>
              <c:idx val="8"/>
              <c:layout>
                <c:manualLayout>
                  <c:x val="4.5370021179924988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86D-4217-9964-CDA04E9D972B}"/>
                </c:ext>
              </c:extLst>
            </c:dLbl>
            <c:dLbl>
              <c:idx val="9"/>
              <c:layout>
                <c:manualLayout>
                  <c:x val="4.1365569421801765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86D-4217-9964-CDA04E9D972B}"/>
                </c:ext>
              </c:extLst>
            </c:dLbl>
            <c:dLbl>
              <c:idx val="10"/>
              <c:layout>
                <c:manualLayout>
                  <c:x val="6.303324864274555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86D-4217-9964-CDA04E9D972B}"/>
                </c:ext>
              </c:extLst>
            </c:dLbl>
            <c:dLbl>
              <c:idx val="11"/>
              <c:layout>
                <c:manualLayout>
                  <c:x val="5.515409256240237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86D-4217-9964-CDA04E9D972B}"/>
                </c:ext>
              </c:extLst>
            </c:dLbl>
            <c:spPr>
              <a:noFill/>
              <a:ln w="19050">
                <a:solidFill>
                  <a:schemeClr val="accent2">
                    <a:lumMod val="50000"/>
                  </a:schemeClr>
                </a:solidFill>
                <a:prstDash val="sysDot"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Parques!$A$4:$A$15</c:f>
              <c:strCache>
                <c:ptCount val="12"/>
                <c:pt idx="0">
                  <c:v>MA</c:v>
                </c:pt>
                <c:pt idx="1">
                  <c:v>PI</c:v>
                </c:pt>
                <c:pt idx="2">
                  <c:v>CE</c:v>
                </c:pt>
                <c:pt idx="3">
                  <c:v>RN</c:v>
                </c:pt>
                <c:pt idx="4">
                  <c:v>PB</c:v>
                </c:pt>
                <c:pt idx="5">
                  <c:v>PE</c:v>
                </c:pt>
                <c:pt idx="6">
                  <c:v>SE</c:v>
                </c:pt>
                <c:pt idx="7">
                  <c:v>BA</c:v>
                </c:pt>
                <c:pt idx="8">
                  <c:v>RJ</c:v>
                </c:pt>
                <c:pt idx="9">
                  <c:v>PR</c:v>
                </c:pt>
                <c:pt idx="10">
                  <c:v>SC</c:v>
                </c:pt>
                <c:pt idx="11">
                  <c:v>RS</c:v>
                </c:pt>
              </c:strCache>
            </c:strRef>
          </c:cat>
          <c:val>
            <c:numRef>
              <c:f>Parques!$I$4:$I$15</c:f>
              <c:numCache>
                <c:formatCode>0</c:formatCode>
                <c:ptCount val="12"/>
                <c:pt idx="0">
                  <c:v>426.00000000000006</c:v>
                </c:pt>
                <c:pt idx="1">
                  <c:v>4419.05</c:v>
                </c:pt>
                <c:pt idx="2">
                  <c:v>3165.8399999999992</c:v>
                </c:pt>
                <c:pt idx="3">
                  <c:v>11495.494999999999</c:v>
                </c:pt>
                <c:pt idx="4">
                  <c:v>1865.59</c:v>
                </c:pt>
                <c:pt idx="5">
                  <c:v>1221.1649999999997</c:v>
                </c:pt>
                <c:pt idx="6">
                  <c:v>34.5</c:v>
                </c:pt>
                <c:pt idx="7">
                  <c:v>12667.189999999999</c:v>
                </c:pt>
                <c:pt idx="8">
                  <c:v>28.05</c:v>
                </c:pt>
                <c:pt idx="9">
                  <c:v>2.5</c:v>
                </c:pt>
                <c:pt idx="10">
                  <c:v>242.69900000000001</c:v>
                </c:pt>
                <c:pt idx="11">
                  <c:v>1835.89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86D-4217-9964-CDA04E9D972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0"/>
        <c:overlap val="100"/>
        <c:axId val="307377976"/>
        <c:axId val="307369120"/>
      </c:barChart>
      <c:catAx>
        <c:axId val="3073779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307369120"/>
        <c:crosses val="autoZero"/>
        <c:auto val="1"/>
        <c:lblAlgn val="ctr"/>
        <c:lblOffset val="100"/>
        <c:noMultiLvlLbl val="0"/>
      </c:catAx>
      <c:valAx>
        <c:axId val="307369120"/>
        <c:scaling>
          <c:orientation val="minMax"/>
        </c:scaling>
        <c:delete val="1"/>
        <c:axPos val="t"/>
        <c:numFmt formatCode="0" sourceLinked="1"/>
        <c:majorTickMark val="none"/>
        <c:minorTickMark val="none"/>
        <c:tickLblPos val="nextTo"/>
        <c:crossAx val="307377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246464125831483E-3"/>
          <c:y val="6.3620518394962217E-2"/>
          <c:w val="0.92733703312080396"/>
          <c:h val="0.775061489202698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'Capacidade Nova e Acumulada BR'!$B$4</c:f>
              <c:strCache>
                <c:ptCount val="1"/>
                <c:pt idx="0">
                  <c:v>Nova
(MW)</c:v>
                </c:pt>
              </c:strCache>
            </c:strRef>
          </c:tx>
          <c:spPr>
            <a:solidFill>
              <a:srgbClr val="42BEDF"/>
            </a:solidFill>
          </c:spPr>
          <c:invertIfNegative val="0"/>
          <c:dLbls>
            <c:delete val="1"/>
          </c:dLbls>
          <c:cat>
            <c:numRef>
              <c:f>'Capacidade Nova e Acumulada BR'!$A$5:$A$26</c:f>
              <c:numCache>
                <c:formatCode>0</c:formatCode>
                <c:ptCount val="2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</c:numCache>
            </c:numRef>
          </c:cat>
          <c:val>
            <c:numRef>
              <c:f>'Capacidade Nova e Acumulada BR'!$B$5:$B$26</c:f>
              <c:numCache>
                <c:formatCode>#,##0</c:formatCode>
                <c:ptCount val="22"/>
                <c:pt idx="0">
                  <c:v>22.1</c:v>
                </c:pt>
                <c:pt idx="1">
                  <c:v>208.3</c:v>
                </c:pt>
                <c:pt idx="2">
                  <c:v>10.199999999999999</c:v>
                </c:pt>
                <c:pt idx="3">
                  <c:v>100.60000000000001</c:v>
                </c:pt>
                <c:pt idx="4">
                  <c:v>260.03000000000003</c:v>
                </c:pt>
                <c:pt idx="5">
                  <c:v>326.79999999999995</c:v>
                </c:pt>
                <c:pt idx="6">
                  <c:v>596.34999999999991</c:v>
                </c:pt>
                <c:pt idx="7">
                  <c:v>993.8900000000001</c:v>
                </c:pt>
                <c:pt idx="8">
                  <c:v>1375.2359999999996</c:v>
                </c:pt>
                <c:pt idx="9">
                  <c:v>2075.3789999999999</c:v>
                </c:pt>
                <c:pt idx="10">
                  <c:v>2753.7939999999999</c:v>
                </c:pt>
                <c:pt idx="11">
                  <c:v>2013.97</c:v>
                </c:pt>
                <c:pt idx="12">
                  <c:v>2027.0000000000009</c:v>
                </c:pt>
                <c:pt idx="13">
                  <c:v>1940.6499999999994</c:v>
                </c:pt>
                <c:pt idx="14">
                  <c:v>744.94500000000005</c:v>
                </c:pt>
                <c:pt idx="15">
                  <c:v>2297.2850000000003</c:v>
                </c:pt>
                <c:pt idx="16">
                  <c:v>3820.2249999999999</c:v>
                </c:pt>
                <c:pt idx="17">
                  <c:v>5215.32</c:v>
                </c:pt>
                <c:pt idx="18">
                  <c:v>5272.5</c:v>
                </c:pt>
                <c:pt idx="19">
                  <c:v>4777.8</c:v>
                </c:pt>
                <c:pt idx="20">
                  <c:v>452.1</c:v>
                </c:pt>
                <c:pt idx="21">
                  <c:v>115.4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A5-4084-ACD5-B7B7CD190D8F}"/>
            </c:ext>
          </c:extLst>
        </c:ser>
        <c:ser>
          <c:idx val="2"/>
          <c:order val="1"/>
          <c:tx>
            <c:strRef>
              <c:f>'Capacidade Nova e Acumulada BR'!$C$4</c:f>
              <c:strCache>
                <c:ptCount val="1"/>
                <c:pt idx="0">
                  <c:v>Acumulada
(MW)</c:v>
                </c:pt>
              </c:strCache>
            </c:strRef>
          </c:tx>
          <c:spPr>
            <a:solidFill>
              <a:srgbClr val="23388E"/>
            </a:solidFill>
          </c:spPr>
          <c:invertIfNegative val="0"/>
          <c:dLbls>
            <c:dLbl>
              <c:idx val="15"/>
              <c:layout>
                <c:manualLayout>
                  <c:x val="-2.8786390701134477E-3"/>
                  <c:y val="5.4522911643689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2A5-4084-ACD5-B7B7CD190D8F}"/>
                </c:ext>
              </c:extLst>
            </c:dLbl>
            <c:dLbl>
              <c:idx val="19"/>
              <c:layout>
                <c:manualLayout>
                  <c:x val="-1.5717817891629234E-2"/>
                  <c:y val="5.29930650020446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2A5-4084-ACD5-B7B7CD190D8F}"/>
                </c:ext>
              </c:extLst>
            </c:dLbl>
            <c:dLbl>
              <c:idx val="21"/>
              <c:layout>
                <c:manualLayout>
                  <c:x val="-1.517706375203307E-3"/>
                  <c:y val="-2.8075890679998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A5-4084-ACD5-B7B7CD190D8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latin typeface="+mn-lt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'Capacidade Nova e Acumulada BR'!$A$5:$A$26</c:f>
              <c:numCache>
                <c:formatCode>0</c:formatCode>
                <c:ptCount val="2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</c:numCache>
            </c:numRef>
          </c:cat>
          <c:val>
            <c:numRef>
              <c:f>'Capacidade Nova e Acumulada BR'!$C$5:$C$26</c:f>
              <c:numCache>
                <c:formatCode>#,##0</c:formatCode>
                <c:ptCount val="22"/>
                <c:pt idx="0">
                  <c:v>22.1</c:v>
                </c:pt>
                <c:pt idx="1">
                  <c:v>230.4</c:v>
                </c:pt>
                <c:pt idx="2">
                  <c:v>240.6</c:v>
                </c:pt>
                <c:pt idx="3">
                  <c:v>341.2</c:v>
                </c:pt>
                <c:pt idx="4">
                  <c:v>601.23</c:v>
                </c:pt>
                <c:pt idx="5">
                  <c:v>928.03</c:v>
                </c:pt>
                <c:pt idx="6">
                  <c:v>1524.3799999999999</c:v>
                </c:pt>
                <c:pt idx="7">
                  <c:v>2518.27</c:v>
                </c:pt>
                <c:pt idx="8">
                  <c:v>3893.5059999999994</c:v>
                </c:pt>
                <c:pt idx="9">
                  <c:v>5968.8849999999993</c:v>
                </c:pt>
                <c:pt idx="10">
                  <c:v>8722.6790000000001</c:v>
                </c:pt>
                <c:pt idx="11">
                  <c:v>10736.648999999999</c:v>
                </c:pt>
                <c:pt idx="12">
                  <c:v>12763.649000000001</c:v>
                </c:pt>
                <c:pt idx="13">
                  <c:v>14704.299000000001</c:v>
                </c:pt>
                <c:pt idx="14">
                  <c:v>15449.244000000001</c:v>
                </c:pt>
                <c:pt idx="15">
                  <c:v>17746.529000000002</c:v>
                </c:pt>
                <c:pt idx="16">
                  <c:v>21566.754000000001</c:v>
                </c:pt>
                <c:pt idx="17">
                  <c:v>26782.074000000001</c:v>
                </c:pt>
                <c:pt idx="18">
                  <c:v>32054.574000000001</c:v>
                </c:pt>
                <c:pt idx="19">
                  <c:v>36832.374000000003</c:v>
                </c:pt>
                <c:pt idx="20" formatCode="0">
                  <c:v>37284.474000000002</c:v>
                </c:pt>
                <c:pt idx="21" formatCode="0">
                  <c:v>37399.874000000003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A5-4084-ACD5-B7B7CD190D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0"/>
        <c:axId val="78411264"/>
        <c:axId val="95618176"/>
      </c:barChart>
      <c:lineChart>
        <c:grouping val="standard"/>
        <c:varyColors val="0"/>
        <c:ser>
          <c:idx val="3"/>
          <c:order val="2"/>
          <c:tx>
            <c:strRef>
              <c:f>'Capacidade Nova e Acumulada BR'!$C$4</c:f>
              <c:strCache>
                <c:ptCount val="1"/>
                <c:pt idx="0">
                  <c:v>Acumulada
(MW)</c:v>
                </c:pt>
              </c:strCache>
            </c:strRef>
          </c:tx>
          <c:spPr>
            <a:ln w="38100">
              <a:solidFill>
                <a:srgbClr val="92C020"/>
              </a:solidFill>
              <a:prstDash val="sysDash"/>
            </a:ln>
          </c:spPr>
          <c:marker>
            <c:symbol val="none"/>
          </c:marker>
          <c:dLbls>
            <c:delete val="1"/>
          </c:dLbls>
          <c:cat>
            <c:numRef>
              <c:f>'Capacidade Nova e Acumulada BR'!$A$5:$A$26</c:f>
              <c:numCache>
                <c:formatCode>0</c:formatCode>
                <c:ptCount val="2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  <c:pt idx="21">
                  <c:v>2026</c:v>
                </c:pt>
              </c:numCache>
            </c:numRef>
          </c:cat>
          <c:val>
            <c:numRef>
              <c:f>'Capacidade Nova e Acumulada BR'!$C$5:$C$26</c:f>
              <c:numCache>
                <c:formatCode>#,##0</c:formatCode>
                <c:ptCount val="22"/>
                <c:pt idx="0">
                  <c:v>22.1</c:v>
                </c:pt>
                <c:pt idx="1">
                  <c:v>230.4</c:v>
                </c:pt>
                <c:pt idx="2">
                  <c:v>240.6</c:v>
                </c:pt>
                <c:pt idx="3">
                  <c:v>341.2</c:v>
                </c:pt>
                <c:pt idx="4">
                  <c:v>601.23</c:v>
                </c:pt>
                <c:pt idx="5">
                  <c:v>928.03</c:v>
                </c:pt>
                <c:pt idx="6">
                  <c:v>1524.3799999999999</c:v>
                </c:pt>
                <c:pt idx="7">
                  <c:v>2518.27</c:v>
                </c:pt>
                <c:pt idx="8">
                  <c:v>3893.5059999999994</c:v>
                </c:pt>
                <c:pt idx="9">
                  <c:v>5968.8849999999993</c:v>
                </c:pt>
                <c:pt idx="10">
                  <c:v>8722.6790000000001</c:v>
                </c:pt>
                <c:pt idx="11">
                  <c:v>10736.648999999999</c:v>
                </c:pt>
                <c:pt idx="12">
                  <c:v>12763.649000000001</c:v>
                </c:pt>
                <c:pt idx="13">
                  <c:v>14704.299000000001</c:v>
                </c:pt>
                <c:pt idx="14">
                  <c:v>15449.244000000001</c:v>
                </c:pt>
                <c:pt idx="15">
                  <c:v>17746.529000000002</c:v>
                </c:pt>
                <c:pt idx="16">
                  <c:v>21566.754000000001</c:v>
                </c:pt>
                <c:pt idx="17">
                  <c:v>26782.074000000001</c:v>
                </c:pt>
                <c:pt idx="18">
                  <c:v>32054.574000000001</c:v>
                </c:pt>
                <c:pt idx="19">
                  <c:v>36832.374000000003</c:v>
                </c:pt>
                <c:pt idx="20" formatCode="0">
                  <c:v>37284.474000000002</c:v>
                </c:pt>
                <c:pt idx="21" formatCode="0">
                  <c:v>37399.874000000003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2A5-4084-ACD5-B7B7CD190D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8411264"/>
        <c:axId val="95618176"/>
      </c:lineChart>
      <c:catAx>
        <c:axId val="7841126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95618176"/>
        <c:crosses val="autoZero"/>
        <c:auto val="1"/>
        <c:lblAlgn val="ctr"/>
        <c:lblOffset val="100"/>
        <c:noMultiLvlLbl val="0"/>
      </c:catAx>
      <c:valAx>
        <c:axId val="95618176"/>
        <c:scaling>
          <c:orientation val="minMax"/>
          <c:max val="4000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78411264"/>
        <c:crosses val="autoZero"/>
        <c:crossBetween val="between"/>
      </c:valAx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25849656234748275"/>
          <c:y val="9.3541177241260362E-2"/>
          <c:w val="0.50048734933134742"/>
          <c:h val="0.11013652860385879"/>
        </c:manualLayout>
      </c:layout>
      <c:overlay val="0"/>
      <c:txPr>
        <a:bodyPr/>
        <a:lstStyle/>
        <a:p>
          <a:pPr>
            <a:defRPr>
              <a:latin typeface="+mn-lt"/>
            </a:defRPr>
          </a:pPr>
          <a:endParaRPr lang="pt-B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Century Gothic" panose="020B0502020202020204" pitchFamily="34" charset="0"/>
        </a:defRPr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'8 Investimentos'!$C$6</c:f>
              <c:strCache>
                <c:ptCount val="1"/>
                <c:pt idx="0">
                  <c:v>Eólica</c:v>
                </c:pt>
              </c:strCache>
            </c:strRef>
          </c:tx>
          <c:spPr>
            <a:solidFill>
              <a:srgbClr val="42BEDF"/>
            </a:solidFill>
            <a:ln>
              <a:noFill/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1E2D50"/>
                    </a:solidFill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'8 Investimentos'!$E$4:$O$4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</c:numCache>
            </c:numRef>
          </c:cat>
          <c:val>
            <c:numRef>
              <c:f>'8 Investimentos'!$E$6:$O$6</c:f>
              <c:numCache>
                <c:formatCode>#,##0</c:formatCode>
                <c:ptCount val="11"/>
                <c:pt idx="0">
                  <c:v>4866.6686299999983</c:v>
                </c:pt>
                <c:pt idx="1">
                  <c:v>3526.002059999998</c:v>
                </c:pt>
                <c:pt idx="2">
                  <c:v>2403.0291299999994</c:v>
                </c:pt>
                <c:pt idx="3">
                  <c:v>3288.3735899999988</c:v>
                </c:pt>
                <c:pt idx="4">
                  <c:v>5138.6534200000015</c:v>
                </c:pt>
                <c:pt idx="5">
                  <c:v>4009.1654271459988</c:v>
                </c:pt>
                <c:pt idx="6">
                  <c:v>3266.6960636779991</c:v>
                </c:pt>
                <c:pt idx="7">
                  <c:v>1388.0250635275477</c:v>
                </c:pt>
                <c:pt idx="8">
                  <c:v>3866.0525995547951</c:v>
                </c:pt>
                <c:pt idx="9">
                  <c:v>3933.2212599999993</c:v>
                </c:pt>
                <c:pt idx="10">
                  <c:v>5155.8546239999978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5E-4ACA-84F5-8EE031E6F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707392"/>
        <c:axId val="146469952"/>
      </c:barChart>
      <c:lineChart>
        <c:grouping val="standard"/>
        <c:varyColors val="0"/>
        <c:ser>
          <c:idx val="1"/>
          <c:order val="1"/>
          <c:tx>
            <c:strRef>
              <c:f>'8 Investimentos'!$C$15</c:f>
              <c:strCache>
                <c:ptCount val="1"/>
                <c:pt idx="0">
                  <c:v>Representatividade (%)</c:v>
                </c:pt>
              </c:strCache>
            </c:strRef>
          </c:tx>
          <c:spPr>
            <a:ln>
              <a:solidFill>
                <a:srgbClr val="92C020"/>
              </a:solidFill>
            </a:ln>
          </c:spPr>
          <c:marker>
            <c:spPr>
              <a:solidFill>
                <a:srgbClr val="92C020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rgbClr val="1E2D50"/>
                    </a:solidFill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'8 Investimentos'!$E$4:$N$4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'8 Investimentos'!$E$15:$O$15</c:f>
              <c:numCache>
                <c:formatCode>0%</c:formatCode>
                <c:ptCount val="11"/>
                <c:pt idx="0">
                  <c:v>0.50612657559104124</c:v>
                </c:pt>
                <c:pt idx="1">
                  <c:v>0.47512082216409157</c:v>
                </c:pt>
                <c:pt idx="2">
                  <c:v>0.70922019291550598</c:v>
                </c:pt>
                <c:pt idx="3">
                  <c:v>0.61050072569242186</c:v>
                </c:pt>
                <c:pt idx="4">
                  <c:v>0.76837661432867543</c:v>
                </c:pt>
                <c:pt idx="5">
                  <c:v>0.78335270165054693</c:v>
                </c:pt>
                <c:pt idx="6">
                  <c:v>0.54078922966541842</c:v>
                </c:pt>
                <c:pt idx="7">
                  <c:v>0.35332800720927543</c:v>
                </c:pt>
                <c:pt idx="8">
                  <c:v>0.54368616166259021</c:v>
                </c:pt>
                <c:pt idx="9">
                  <c:v>0.43019908059892731</c:v>
                </c:pt>
                <c:pt idx="10">
                  <c:v>0.44287609681640383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5E-4ACA-84F5-8EE031E6F9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708416"/>
        <c:axId val="146470528"/>
      </c:lineChart>
      <c:catAx>
        <c:axId val="14770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>
            <a:solidFill>
              <a:srgbClr val="1E2D50"/>
            </a:solidFill>
          </a:ln>
        </c:spPr>
        <c:txPr>
          <a:bodyPr/>
          <a:lstStyle/>
          <a:p>
            <a:pPr>
              <a:defRPr sz="1200" b="0">
                <a:solidFill>
                  <a:srgbClr val="1E2D50"/>
                </a:solidFill>
                <a:latin typeface="+mn-lt"/>
              </a:defRPr>
            </a:pPr>
            <a:endParaRPr lang="pt-BR"/>
          </a:p>
        </c:txPr>
        <c:crossAx val="146469952"/>
        <c:crosses val="autoZero"/>
        <c:auto val="1"/>
        <c:lblAlgn val="ctr"/>
        <c:lblOffset val="100"/>
        <c:noMultiLvlLbl val="0"/>
      </c:catAx>
      <c:valAx>
        <c:axId val="146469952"/>
        <c:scaling>
          <c:orientation val="minMax"/>
          <c:max val="9000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</c:spPr>
        <c:crossAx val="147707392"/>
        <c:crosses val="autoZero"/>
        <c:crossBetween val="between"/>
      </c:valAx>
      <c:valAx>
        <c:axId val="146470528"/>
        <c:scaling>
          <c:orientation val="minMax"/>
          <c:max val="0.9"/>
          <c:min val="-0.5"/>
        </c:scaling>
        <c:delete val="0"/>
        <c:axPos val="r"/>
        <c:numFmt formatCode="0%" sourceLinked="1"/>
        <c:majorTickMark val="none"/>
        <c:minorTickMark val="none"/>
        <c:tickLblPos val="none"/>
        <c:spPr>
          <a:noFill/>
          <a:ln>
            <a:noFill/>
          </a:ln>
        </c:spPr>
        <c:crossAx val="147708416"/>
        <c:crosses val="max"/>
        <c:crossBetween val="between"/>
      </c:valAx>
      <c:catAx>
        <c:axId val="147708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6470528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>
          <a:latin typeface="Arial Rounded MT Bold (Títulos)"/>
        </a:defRPr>
      </a:pPr>
      <a:endParaRPr lang="pt-BR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39234435326205E-2"/>
          <c:y val="5.4980313020945172E-2"/>
          <c:w val="0.92532363621577629"/>
          <c:h val="0.7413979468335579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3272B8"/>
            </a:solidFill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pt-B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'Preço dos leilões e média'!$A$4:$A$29</c:f>
              <c:strCache>
                <c:ptCount val="26"/>
                <c:pt idx="0">
                  <c:v>LER 2009</c:v>
                </c:pt>
                <c:pt idx="1">
                  <c:v>LER 2010</c:v>
                </c:pt>
                <c:pt idx="2">
                  <c:v>LFA 2010</c:v>
                </c:pt>
                <c:pt idx="3">
                  <c:v>LER 2011</c:v>
                </c:pt>
                <c:pt idx="4">
                  <c:v>A-3 2011</c:v>
                </c:pt>
                <c:pt idx="5">
                  <c:v>A-5 2011</c:v>
                </c:pt>
                <c:pt idx="6">
                  <c:v>A-5 2012</c:v>
                </c:pt>
                <c:pt idx="7">
                  <c:v>LER 2013</c:v>
                </c:pt>
                <c:pt idx="8">
                  <c:v>A-3 2013</c:v>
                </c:pt>
                <c:pt idx="9">
                  <c:v>A-5 2013 (Dez)</c:v>
                </c:pt>
                <c:pt idx="10">
                  <c:v>A-3 2014</c:v>
                </c:pt>
                <c:pt idx="11">
                  <c:v>LER 2014</c:v>
                </c:pt>
                <c:pt idx="12">
                  <c:v>A-5 2014</c:v>
                </c:pt>
                <c:pt idx="13">
                  <c:v>LFA 2015</c:v>
                </c:pt>
                <c:pt idx="14">
                  <c:v>A-3 2015</c:v>
                </c:pt>
                <c:pt idx="15">
                  <c:v>2º LER 2015 (Nov)</c:v>
                </c:pt>
                <c:pt idx="16">
                  <c:v>A-4 2017</c:v>
                </c:pt>
                <c:pt idx="17">
                  <c:v>A-6 2017</c:v>
                </c:pt>
                <c:pt idx="18">
                  <c:v>A-4 2018</c:v>
                </c:pt>
                <c:pt idx="19">
                  <c:v>A-6 2018</c:v>
                </c:pt>
                <c:pt idx="20">
                  <c:v>A-4 2019</c:v>
                </c:pt>
                <c:pt idx="21">
                  <c:v>A-6 2019</c:v>
                </c:pt>
                <c:pt idx="22">
                  <c:v>A-3 2021</c:v>
                </c:pt>
                <c:pt idx="23">
                  <c:v>A-4 2021</c:v>
                </c:pt>
                <c:pt idx="24">
                  <c:v>A-5 2021</c:v>
                </c:pt>
                <c:pt idx="25">
                  <c:v>A-4 2022</c:v>
                </c:pt>
              </c:strCache>
            </c:strRef>
          </c:cat>
          <c:val>
            <c:numRef>
              <c:f>'Preço dos leilões e média'!$I$4:$I$29</c:f>
              <c:numCache>
                <c:formatCode>_-[$R$-416]\ * #,##0.00_-;\-[$R$-416]\ * #,##0.00_-;_-[$R$-416]\ * "-"??_-;_-@_-</c:formatCode>
                <c:ptCount val="26"/>
                <c:pt idx="0">
                  <c:v>317.33390336192645</c:v>
                </c:pt>
                <c:pt idx="1">
                  <c:v>254.4950223035442</c:v>
                </c:pt>
                <c:pt idx="2">
                  <c:v>278.16270674794424</c:v>
                </c:pt>
                <c:pt idx="3">
                  <c:v>192.5620896686824</c:v>
                </c:pt>
                <c:pt idx="4">
                  <c:v>192.63947045617229</c:v>
                </c:pt>
                <c:pt idx="5">
                  <c:v>199.37946804051256</c:v>
                </c:pt>
                <c:pt idx="6">
                  <c:v>161.28483168577523</c:v>
                </c:pt>
                <c:pt idx="7">
                  <c:v>191.47617333072725</c:v>
                </c:pt>
                <c:pt idx="8">
                  <c:v>212.47772395381239</c:v>
                </c:pt>
                <c:pt idx="9">
                  <c:v>201.40380896100748</c:v>
                </c:pt>
                <c:pt idx="10">
                  <c:v>211.97390546571179</c:v>
                </c:pt>
                <c:pt idx="11">
                  <c:v>229.27116186457471</c:v>
                </c:pt>
                <c:pt idx="12">
                  <c:v>217.94765066666102</c:v>
                </c:pt>
                <c:pt idx="13">
                  <c:v>269.88453547642109</c:v>
                </c:pt>
                <c:pt idx="14">
                  <c:v>269.03567654853794</c:v>
                </c:pt>
                <c:pt idx="15">
                  <c:v>295.13811363994142</c:v>
                </c:pt>
                <c:pt idx="16">
                  <c:v>141.8151534448269</c:v>
                </c:pt>
                <c:pt idx="17">
                  <c:v>129.49824474748917</c:v>
                </c:pt>
                <c:pt idx="18">
                  <c:v>87.953947746228692</c:v>
                </c:pt>
                <c:pt idx="19">
                  <c:v>115.47974212196219</c:v>
                </c:pt>
                <c:pt idx="20">
                  <c:v>99.03603683417019</c:v>
                </c:pt>
                <c:pt idx="21">
                  <c:v>121.8009086864477</c:v>
                </c:pt>
                <c:pt idx="22">
                  <c:v>164.66056147565007</c:v>
                </c:pt>
                <c:pt idx="23">
                  <c:v>167.01000548109073</c:v>
                </c:pt>
                <c:pt idx="24">
                  <c:v>174.16241735856948</c:v>
                </c:pt>
                <c:pt idx="25">
                  <c:v>180.52899424999998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8-41F6-8061-848D22625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axId val="104821248"/>
        <c:axId val="102352000"/>
      </c:barChart>
      <c:lineChart>
        <c:grouping val="standard"/>
        <c:varyColors val="0"/>
        <c:ser>
          <c:idx val="1"/>
          <c:order val="1"/>
          <c:spPr>
            <a:ln w="38100">
              <a:solidFill>
                <a:srgbClr val="1E2D50"/>
              </a:solidFill>
              <a:prstDash val="sysDash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BF8-41F6-8061-848D2262575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BF8-41F6-8061-848D2262575F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BF8-41F6-8061-848D2262575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BF8-41F6-8061-848D2262575F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BF8-41F6-8061-848D2262575F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BF8-41F6-8061-848D2262575F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BF8-41F6-8061-848D2262575F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BF8-41F6-8061-848D2262575F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BF8-41F6-8061-848D2262575F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BF8-41F6-8061-848D2262575F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BF8-41F6-8061-848D2262575F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BF8-41F6-8061-848D2262575F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BF8-41F6-8061-848D2262575F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BF8-41F6-8061-848D2262575F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BF8-41F6-8061-848D2262575F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BF8-41F6-8061-848D2262575F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BF8-41F6-8061-848D2262575F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BF8-41F6-8061-848D2262575F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BF8-41F6-8061-848D2262575F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BF8-41F6-8061-848D2262575F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BF8-41F6-8061-848D2262575F}"/>
                </c:ext>
              </c:extLst>
            </c:dLbl>
            <c:dLbl>
              <c:idx val="2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8BF8-41F6-8061-848D2262575F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BF8-41F6-8061-848D2262575F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8BF8-41F6-8061-848D2262575F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8BF8-41F6-8061-848D226257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'Preço dos leilões e média'!$A$4:$A$29</c:f>
              <c:strCache>
                <c:ptCount val="26"/>
                <c:pt idx="0">
                  <c:v>LER 2009</c:v>
                </c:pt>
                <c:pt idx="1">
                  <c:v>LER 2010</c:v>
                </c:pt>
                <c:pt idx="2">
                  <c:v>LFA 2010</c:v>
                </c:pt>
                <c:pt idx="3">
                  <c:v>LER 2011</c:v>
                </c:pt>
                <c:pt idx="4">
                  <c:v>A-3 2011</c:v>
                </c:pt>
                <c:pt idx="5">
                  <c:v>A-5 2011</c:v>
                </c:pt>
                <c:pt idx="6">
                  <c:v>A-5 2012</c:v>
                </c:pt>
                <c:pt idx="7">
                  <c:v>LER 2013</c:v>
                </c:pt>
                <c:pt idx="8">
                  <c:v>A-3 2013</c:v>
                </c:pt>
                <c:pt idx="9">
                  <c:v>A-5 2013 (Dez)</c:v>
                </c:pt>
                <c:pt idx="10">
                  <c:v>A-3 2014</c:v>
                </c:pt>
                <c:pt idx="11">
                  <c:v>LER 2014</c:v>
                </c:pt>
                <c:pt idx="12">
                  <c:v>A-5 2014</c:v>
                </c:pt>
                <c:pt idx="13">
                  <c:v>LFA 2015</c:v>
                </c:pt>
                <c:pt idx="14">
                  <c:v>A-3 2015</c:v>
                </c:pt>
                <c:pt idx="15">
                  <c:v>2º LER 2015 (Nov)</c:v>
                </c:pt>
                <c:pt idx="16">
                  <c:v>A-4 2017</c:v>
                </c:pt>
                <c:pt idx="17">
                  <c:v>A-6 2017</c:v>
                </c:pt>
                <c:pt idx="18">
                  <c:v>A-4 2018</c:v>
                </c:pt>
                <c:pt idx="19">
                  <c:v>A-6 2018</c:v>
                </c:pt>
                <c:pt idx="20">
                  <c:v>A-4 2019</c:v>
                </c:pt>
                <c:pt idx="21">
                  <c:v>A-6 2019</c:v>
                </c:pt>
                <c:pt idx="22">
                  <c:v>A-3 2021</c:v>
                </c:pt>
                <c:pt idx="23">
                  <c:v>A-4 2021</c:v>
                </c:pt>
                <c:pt idx="24">
                  <c:v>A-5 2021</c:v>
                </c:pt>
                <c:pt idx="25">
                  <c:v>A-4 2022</c:v>
                </c:pt>
              </c:strCache>
            </c:strRef>
          </c:cat>
          <c:val>
            <c:numRef>
              <c:f>'Preço dos leilões e média'!$M$4:$M$29</c:f>
              <c:numCache>
                <c:formatCode>_-[$R$-416]\ * #,##0.0_-;\-[$R$-416]\ * #,##0.0_-;_-[$R$-416]\ * "-"??_-;_-@_-</c:formatCode>
                <c:ptCount val="26"/>
                <c:pt idx="0">
                  <c:v>195.24662516609183</c:v>
                </c:pt>
                <c:pt idx="1">
                  <c:v>195.24662516609183</c:v>
                </c:pt>
                <c:pt idx="2">
                  <c:v>195.24662516609183</c:v>
                </c:pt>
                <c:pt idx="3">
                  <c:v>195.24662516609183</c:v>
                </c:pt>
                <c:pt idx="4">
                  <c:v>195.24662516609183</c:v>
                </c:pt>
                <c:pt idx="5">
                  <c:v>195.24662516609183</c:v>
                </c:pt>
                <c:pt idx="6">
                  <c:v>195.24662516609183</c:v>
                </c:pt>
                <c:pt idx="7">
                  <c:v>195.24662516609183</c:v>
                </c:pt>
                <c:pt idx="8">
                  <c:v>195.24662516609183</c:v>
                </c:pt>
                <c:pt idx="9">
                  <c:v>195.24662516609183</c:v>
                </c:pt>
                <c:pt idx="10">
                  <c:v>195.24662516609183</c:v>
                </c:pt>
                <c:pt idx="11">
                  <c:v>195.24662516609183</c:v>
                </c:pt>
                <c:pt idx="12">
                  <c:v>195.24662516609183</c:v>
                </c:pt>
                <c:pt idx="13">
                  <c:v>195.24662516609183</c:v>
                </c:pt>
                <c:pt idx="14">
                  <c:v>195.24662516609183</c:v>
                </c:pt>
                <c:pt idx="15">
                  <c:v>195.24662516609183</c:v>
                </c:pt>
                <c:pt idx="16">
                  <c:v>195.24662516609183</c:v>
                </c:pt>
                <c:pt idx="17">
                  <c:v>195.24662516609183</c:v>
                </c:pt>
                <c:pt idx="18">
                  <c:v>195.24662516609183</c:v>
                </c:pt>
                <c:pt idx="19">
                  <c:v>195.24662516609183</c:v>
                </c:pt>
                <c:pt idx="20">
                  <c:v>195.24662516609183</c:v>
                </c:pt>
                <c:pt idx="21">
                  <c:v>195.24662516609183</c:v>
                </c:pt>
                <c:pt idx="22">
                  <c:v>195.24662516609183</c:v>
                </c:pt>
                <c:pt idx="23">
                  <c:v>195.24662516609183</c:v>
                </c:pt>
                <c:pt idx="24">
                  <c:v>195.24662516609183</c:v>
                </c:pt>
                <c:pt idx="25">
                  <c:v>195.24662516609183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8BF8-41F6-8061-848D226257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821248"/>
        <c:axId val="102352000"/>
      </c:lineChart>
      <c:catAx>
        <c:axId val="104821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2700">
            <a:solidFill>
              <a:srgbClr val="1E2D50"/>
            </a:solidFill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102352000"/>
        <c:crosses val="autoZero"/>
        <c:auto val="1"/>
        <c:lblAlgn val="ctr"/>
        <c:lblOffset val="100"/>
        <c:noMultiLvlLbl val="0"/>
      </c:catAx>
      <c:valAx>
        <c:axId val="102352000"/>
        <c:scaling>
          <c:orientation val="minMax"/>
        </c:scaling>
        <c:delete val="1"/>
        <c:axPos val="l"/>
        <c:numFmt formatCode="_-[$R$-416]\ * #,##0.00_-;\-[$R$-416]\ * #,##0.00_-;_-[$R$-416]\ * &quot;-&quot;??_-;_-@_-" sourceLinked="1"/>
        <c:majorTickMark val="out"/>
        <c:minorTickMark val="none"/>
        <c:tickLblPos val="nextTo"/>
        <c:crossAx val="10482124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>
          <a:solidFill>
            <a:srgbClr val="1E2D50"/>
          </a:solidFill>
        </a:defRPr>
      </a:pPr>
      <a:endParaRPr lang="pt-BR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9"/>
    </mc:Choice>
    <mc:Fallback>
      <c:style val="19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0"/>
          <c:tx>
            <c:v>2019</c:v>
          </c:tx>
          <c:spPr>
            <a:ln>
              <a:solidFill>
                <a:srgbClr val="002060"/>
              </a:solidFill>
              <a:prstDash val="sysDash"/>
            </a:ln>
          </c:spPr>
          <c:marker>
            <c:symbol val="none"/>
          </c:marker>
          <c:dLbls>
            <c:dLbl>
              <c:idx val="6"/>
              <c:layout>
                <c:manualLayout>
                  <c:x val="-3.0948385384411282E-2"/>
                  <c:y val="3.77869871529216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44-424B-98DF-775EF948E02C}"/>
                </c:ext>
              </c:extLst>
            </c:dLbl>
            <c:dLbl>
              <c:idx val="7"/>
              <c:layout>
                <c:manualLayout>
                  <c:x val="-2.9150632575422455E-2"/>
                  <c:y val="4.25716761481368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44-424B-98DF-775EF948E02C}"/>
                </c:ext>
              </c:extLst>
            </c:dLbl>
            <c:dLbl>
              <c:idx val="8"/>
              <c:layout>
                <c:manualLayout>
                  <c:x val="-2.9150632575422455E-2"/>
                  <c:y val="6.17104321289982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844-424B-98DF-775EF948E02C}"/>
                </c:ext>
              </c:extLst>
            </c:dLbl>
            <c:dLbl>
              <c:idx val="9"/>
              <c:layout>
                <c:manualLayout>
                  <c:x val="-3.2746138193399985E-2"/>
                  <c:y val="4.7356365143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44-424B-98DF-775EF948E02C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FC!$J$80:$J$91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FC!$H$80:$H$91</c:f>
              <c:numCache>
                <c:formatCode>0%</c:formatCode>
                <c:ptCount val="12"/>
                <c:pt idx="0">
                  <c:v>0.40645019925902121</c:v>
                </c:pt>
                <c:pt idx="1">
                  <c:v>0.23519432639170937</c:v>
                </c:pt>
                <c:pt idx="2">
                  <c:v>0.24230653601198537</c:v>
                </c:pt>
                <c:pt idx="3">
                  <c:v>0.24995054287871457</c:v>
                </c:pt>
                <c:pt idx="4">
                  <c:v>0.35931480596894083</c:v>
                </c:pt>
                <c:pt idx="5">
                  <c:v>0.49391076114154608</c:v>
                </c:pt>
                <c:pt idx="6">
                  <c:v>0.47377828482463263</c:v>
                </c:pt>
                <c:pt idx="7">
                  <c:v>0.59128082630700041</c:v>
                </c:pt>
                <c:pt idx="8">
                  <c:v>0.56638091966616244</c:v>
                </c:pt>
                <c:pt idx="9">
                  <c:v>0.5524168482430295</c:v>
                </c:pt>
                <c:pt idx="10">
                  <c:v>0.48697639926721792</c:v>
                </c:pt>
                <c:pt idx="11">
                  <c:v>0.46467577199649562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844-424B-98DF-775EF948E02C}"/>
            </c:ext>
          </c:extLst>
        </c:ser>
        <c:ser>
          <c:idx val="0"/>
          <c:order val="1"/>
          <c:tx>
            <c:v>2020</c:v>
          </c:tx>
          <c:spPr>
            <a:ln>
              <a:solidFill>
                <a:srgbClr val="92D050"/>
              </a:solidFill>
            </a:ln>
          </c:spPr>
          <c:marker>
            <c:symbol val="none"/>
          </c:marker>
          <c:dLbls>
            <c:dLbl>
              <c:idx val="6"/>
              <c:layout>
                <c:manualLayout>
                  <c:x val="-3.8139396620366271E-2"/>
                  <c:y val="-5.69257431337829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844-424B-98DF-775EF948E02C}"/>
                </c:ext>
              </c:extLst>
            </c:dLbl>
            <c:dLbl>
              <c:idx val="7"/>
              <c:layout>
                <c:manualLayout>
                  <c:x val="-3.6341643811377514E-2"/>
                  <c:y val="-5.21410541385676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844-424B-98DF-775EF948E02C}"/>
                </c:ext>
              </c:extLst>
            </c:dLbl>
            <c:dLbl>
              <c:idx val="8"/>
              <c:layout>
                <c:manualLayout>
                  <c:x val="-3.8139396620366271E-2"/>
                  <c:y val="-4.7356365143352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844-424B-98DF-775EF948E02C}"/>
                </c:ext>
              </c:extLst>
            </c:dLbl>
            <c:dLbl>
              <c:idx val="9"/>
              <c:layout>
                <c:manualLayout>
                  <c:x val="-3.8139396620366403E-2"/>
                  <c:y val="-5.69257431337829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844-424B-98DF-775EF948E02C}"/>
                </c:ext>
              </c:extLst>
            </c:dLbl>
            <c:spPr>
              <a:noFill/>
              <a:ln>
                <a:noFill/>
              </a:ln>
              <a:effectLst/>
            </c:sp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FC!$J$80:$J$91</c:f>
              <c:strCache>
                <c:ptCount val="12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set</c:v>
                </c:pt>
                <c:pt idx="9">
                  <c:v>out</c:v>
                </c:pt>
                <c:pt idx="10">
                  <c:v>nov</c:v>
                </c:pt>
                <c:pt idx="11">
                  <c:v>dez</c:v>
                </c:pt>
              </c:strCache>
            </c:strRef>
          </c:cat>
          <c:val>
            <c:numRef>
              <c:f>FC!$H$92:$H$103</c:f>
              <c:numCache>
                <c:formatCode>0%</c:formatCode>
                <c:ptCount val="12"/>
                <c:pt idx="0">
                  <c:v>0.25004627100219118</c:v>
                </c:pt>
                <c:pt idx="1">
                  <c:v>0.2664102723196155</c:v>
                </c:pt>
                <c:pt idx="2">
                  <c:v>0.20067256822652485</c:v>
                </c:pt>
                <c:pt idx="3">
                  <c:v>0.28208133829340915</c:v>
                </c:pt>
                <c:pt idx="4">
                  <c:v>0.3350789257803905</c:v>
                </c:pt>
                <c:pt idx="5">
                  <c:v>0.44412833200113239</c:v>
                </c:pt>
                <c:pt idx="6">
                  <c:v>0.50387356193206034</c:v>
                </c:pt>
                <c:pt idx="7">
                  <c:v>0.58446086689600829</c:v>
                </c:pt>
                <c:pt idx="8">
                  <c:v>0.59099116852646827</c:v>
                </c:pt>
                <c:pt idx="9">
                  <c:v>0.4874657844487138</c:v>
                </c:pt>
                <c:pt idx="10">
                  <c:v>0.45492061770028464</c:v>
                </c:pt>
                <c:pt idx="11">
                  <c:v>0.47246763773570494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844-424B-98DF-775EF948E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455552"/>
        <c:axId val="101906624"/>
      </c:lineChart>
      <c:catAx>
        <c:axId val="18455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1906624"/>
        <c:crosses val="autoZero"/>
        <c:auto val="1"/>
        <c:lblAlgn val="ctr"/>
        <c:lblOffset val="100"/>
        <c:noMultiLvlLbl val="0"/>
      </c:catAx>
      <c:valAx>
        <c:axId val="10190662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8455552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>
          <a:latin typeface="Arial Rounded MT Bold (Títulos)"/>
        </a:defRPr>
      </a:pPr>
      <a:endParaRPr lang="pt-BR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794443433348195E-2"/>
          <c:y val="8.0958606448594345E-2"/>
          <c:w val="0.87449182545449899"/>
          <c:h val="0.78901714496515674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66076084699749"/>
          <c:w val="1"/>
          <c:h val="0.143339178596640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2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60"/>
      <c:rotY val="0"/>
      <c:depthPercent val="20"/>
      <c:rAngAx val="0"/>
      <c:perspective val="0"/>
    </c:view3D>
    <c:floor>
      <c:thickness val="0"/>
      <c:spPr>
        <a:solidFill>
          <a:schemeClr val="accent4">
            <a:tint val="20000"/>
          </a:schemeClr>
        </a:solidFill>
        <a:ln w="9525" cap="flat" cmpd="sng" algn="ctr">
          <a:solidFill>
            <a:schemeClr val="dk1">
              <a:tint val="75000"/>
              <a:shade val="95000"/>
              <a:satMod val="105000"/>
            </a:schemeClr>
          </a:solidFill>
          <a:prstDash val="solid"/>
          <a:round/>
        </a:ln>
        <a:effectLst/>
        <a:sp3d contourW="9525">
          <a:contourClr>
            <a:schemeClr val="dk1">
              <a:tint val="75000"/>
              <a:shade val="95000"/>
              <a:satMod val="105000"/>
            </a:schemeClr>
          </a:contourClr>
        </a:sp3d>
      </c:spPr>
    </c:floor>
    <c:side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4">
            <a:tint val="2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2993948128313774E-2"/>
          <c:y val="0.10795490699008786"/>
          <c:w val="0.86840357003040936"/>
          <c:h val="0.78642034441858455"/>
        </c:manualLayout>
      </c:layout>
      <c:pie3D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5646434520132886"/>
          <c:w val="1"/>
          <c:h val="0.127072571136320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400" b="0" i="0" u="none" strike="noStrike" kern="1200" baseline="0">
              <a:solidFill>
                <a:schemeClr val="dk1"/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  <a:round/>
    </a:ln>
    <a:effectLst/>
  </c:spPr>
  <c:txPr>
    <a:bodyPr/>
    <a:lstStyle/>
    <a:p>
      <a:pPr>
        <a:defRPr sz="1400">
          <a:latin typeface="Century Gothic" panose="020B0502020202020204" pitchFamily="34" charset="0"/>
        </a:defRPr>
      </a:pPr>
      <a:endParaRPr lang="pt-BR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Parques!$A$4:$A$15</cx:f>
        <cx:nf>Parques!$A$3</cx:nf>
        <cx:lvl ptCount="12" name="Estado">
          <cx:pt idx="0">MA</cx:pt>
          <cx:pt idx="1">PI</cx:pt>
          <cx:pt idx="2">CE</cx:pt>
          <cx:pt idx="3">RN</cx:pt>
          <cx:pt idx="4">PB</cx:pt>
          <cx:pt idx="5">PE</cx:pt>
          <cx:pt idx="6">SE</cx:pt>
          <cx:pt idx="7">BA</cx:pt>
          <cx:pt idx="8">RJ</cx:pt>
          <cx:pt idx="9">PR</cx:pt>
          <cx:pt idx="10">SC</cx:pt>
          <cx:pt idx="11">RS</cx:pt>
        </cx:lvl>
      </cx:strDim>
      <cx:numDim type="colorVal">
        <cx:f>Parques!$E$4:$E$15</cx:f>
        <cx:nf>Parques!$E$3</cx:nf>
        <cx:lvl ptCount="12" formatCode="_-* #.##0_-;\-* #.##0_-;_-* &quot;-&quot;??_-;_-@_-" name="Instalada">
          <cx:pt idx="0">426.00000000000006</cx:pt>
          <cx:pt idx="1">2323.1500000000005</cx:pt>
          <cx:pt idx="2">2179.3399999999988</cx:pt>
          <cx:pt idx="3">5200.3899999999994</cx:pt>
          <cx:pt idx="4">157.19999999999999</cx:pt>
          <cx:pt idx="5">798.3649999999999</cx:pt>
          <cx:pt idx="6">34.5</cx:pt>
          <cx:pt idx="7">4933.6449999999977</cx:pt>
          <cx:pt idx="8">28.050000000000001</cx:pt>
          <cx:pt idx="9">2.5</cx:pt>
          <cx:pt idx="10">238.499</cx:pt>
          <cx:pt idx="11">1835.8900000000001</cx:pt>
        </cx:lvl>
      </cx:numDim>
    </cx:data>
  </cx:chartData>
  <cx:chart>
    <cx:plotArea>
      <cx:plotAreaRegion>
        <cx:series layoutId="regionMap" uniqueId="{1DC2079B-2F08-4C3B-A49F-BA7F3B09BB55}">
          <cx:dataId val="0"/>
          <cx:layoutPr>
            <cx:geography cultureLanguage="pt-BR" cultureRegion="BR" attribution="Da plataforma Bing">
              <cx:geoCache provider="{E9337A44-BEBE-4D9F-B70C-5C5E7DAFC167}">
                <cx:binary>7HvZbuU40uarJPJ65OIiimSjq4GhpLPZx7tzuxGctlO7SFE732Yw1/9T9ItNnJNLO11ZOV09NcAU
MDfHEoOkSAYZ8cUX9N8f5r89VE/39tVcV033t4f519dZ35u//fJL95A91ffdSZ0/WN3pT/3Jg65/
0Z8+5Q9Pvzza+ylv0l8Iwv4vD9m97Z/m1//4O/SWPukz/XDf57q5Gp7scv3UDVXf/UT2Q9Gr+8c6
b6K8623+0ONfX1+q16+emj7vl9vFPP36+jv561e/vOzlN198VcGg+uER2nr8BFPkCylIQBChQsrX
ryrdpF/l1D8RAadIMo4oJuzrp8/va2h+eW/v//lfH++/lv5oQMfh3D8+2qeug7kc/z5v+d3wP8/u
QQ9Nf1iwFNbu19fK3nd59fpV3unwsyTUh8Gr6+Nsf/l+rf/x9xcFMP8XJc/U8XKx/nei32hj/99/
Nvk/qA1ywrDvSykR4YQR0Mj32vD9E4pQwAVhFHMqvn76szb2oI0m++f/1F+L/311PGv6Qh+H+f2V
9HG5/dns/6A+2AlGDHPJRRAIgomEFX9+OnxyIhCWvmA+pwGliH79+Jfzkd8P//yvr2X/vjouv7R7
oYvD3P5Kugjjn039D+qCnnBBKZaSIYwoD16eDSpOmBASYYYl54wedPXZTH7WRQi2/Z//42vZv6+L
r+1e6OIwt7+SLm7+TF1gdCLhZEjJkWCM4+9PBeUnIAOfAlryAx9OyNdV/6yJmyeb5ubpa+G/r4pv
DV/o4jC3v5Iurs9/Nvc/eC4YmCAmAX4QH8GuD5D/QhvshICufMQ59oXvv7RR17l+tQbH8fj06lG/
OtcAYH42uh+78x928kJLh1n/lbSkwPP9aTgLkxPJiUSIShQcYNRzN3IwXaA/CnYrCDB+4UTUfZbf
/2woP1bJl2YvlHCY1F9JCZdwtP80JYgTMFc4kFwSzBkR8uVR8cGs+QGFSpIIjg8u5rkLuXyyzX39
cXj4DxDW87YvdHKY419JJ9e7r8vyI9P9B80XgYOBhECw/xkGxPsyAPHpCZYQgcjDL4dI5IUzOVge
MF27++Ypt/+BXl62f6Gbw1z/Srq5hJjoTzsvhJ34EB1yiXwJ+Bf8/fd2y5cnRPgMYwZmKwAv8/K8
HAKS/wRzHeLKY8MX2jjM7q+kjZvwz9QGPwENCB/hwMew7L/RBngREBDESAAnCcDZ149/gV33TX//
Krzv723e/AcO5eZF+xe6Ocz1r6Sb65uvy/MnWDGKTsCzMwgQEfLxC/fOMCCwQEJ0CB4H+eSlYr4H
TzcDUB2/f4R/7Ox/0MUL9Rym+/+yen5nbM8X4rsqf5TogpAF0JVA4ECCABDYy9PD6AkCsfA5DrgM
5EuY/JWE+v0B/VgzX9t9N/j/25zW7/Nd38jACOxAfGQRn1FeP5ceJwis5oumP9msX0Tbx19fw+5n
4Lq/sZOHTr6IfxgVPmvzdN/1QFXS4ASCFyDHKBEBhh/obnr6LBIngB4Y4DrhB0f1vX7VQCSTQTN5
wghlDJA3ZXAIKQMn1unhKMP4hEGIGiDECSWwL74xt5e6WlLdfFuQL++vmqG+1HnTd7++hgj49Svz
ud5htAFD7Bj2EnCWggb4AFXMw/010MNQHf+3Zhg8v7BFp4IFbQs3JKpsxuD0+ESCYlobS4aQBtk9
ITaa5slE8+LyndfZvS/N1UxvqKUfKK4ylS9VpUzQsKjMh/XIeKO0QG9Hv3ibZvph7HEaDi6l637o
QpRkXZySyVe69ENphp3zFrur8uaqEWIJx6COWhrwKMjMWk/5qvC8B7J0wem4coyibWPsLknQZV2U
YhPMY7buhuxdt/gR8Xy798rpou+SedWj85q1wxbwWhGxBqmua0flcOlUwuc7BCObiYuSUoaex98l
Vl5kyRgZ3Zyikr5ve7N387vFpNtGTvdyzq9m7EWWdfd9T/p4KfrdIttEzZz4K06ibFrMdSK6856N
0z5wZVw0qFZtt7R7J8o5qsuBhXm9eGqpWX/K69mLqC/OGheI66xv1rRDw6rKpvS0nmUQLhW1kdNs
jnsnivUwtHk4zX63bS5S0vVh0mVFKBbaKdwbxQv51NKOKo1Yp6YWydAGmqqC6i5CGfHjrp7f2tK7
mCW+sXOnFc7QGlVecdNXSZj00oUWd/m285dhJ0d0SnWSqL5m7qGq6nDEaFSlT+geLbQPA9/1SnPt
1p0L58p5oRtFH1paW+XqUSgyLxteiGZNXMLCadGw+BND66FPrzwydVHWoyLEQ9WpxKAxFJ53V7b2
nZC22niETCs6YB4G2dCfByZX0mZiV3q8jjsP0S3WWEfcTbeo1eKTLc+GkmjYdxZmi2q6YYadaTsO
75NyY105hKJM5PXSe0Wcoeys83B1nsyLDuuWJHEx126F+3ZlS7bFDkcomfLIS2Fxl0Ww0yUbI9xe
oaapPxiaqjoo2cafdTx3MFUvKXE0j6Pdsvm0EPy+0PZSLw3aZEmw0lNqLmi3hBTcMgzOrrKmu7fc
14qO9JTncxfxAvexx5JLJKdLw8klOOj+LCsKthpoi0N/4reTx+r9iCxTS0HbFU6KLGrY2EW4nrot
E9qLdSpENE83fcrFZZNou1m8KlBSkv4ceXhHEIzdJQnbJowWUZP0IvKCQC2666JEjx+CSeSq1xbO
ES/nkNiuWok6iQZWsjVa8o8JXfa2FZlCJOWbMSlHNaPgYhBtVDqjiqzJNlIHXSwCf1J+t3ziXjuH
wtkzT9JRechrw0VkS2hdsNcFaGsmdsWHslWjWGHX820rnLduMZzayQ+9ts2UqRq7obn+5HRvw9Sb
vHjyTTSxUkSkslxNJmujJfPlOl2EqvM5DxMiWTzM3QPRHo18f2gir/HTjU9nvUHFpZeKMiRBO4U+
s3EqEqRkQUWIgmHaDU3wVlZi3kp7rb1sV02J0olHQtNZEs9Nk21TctonPFNzb7Ooco0+9UZ5qlMa
J1WXrVIzF+uubVTulfWqHKK8NqDnROwCWO3QGNOqxsGW5bSO27y4E4HbDkt1Bju4DkW9oKiUPr9w
VId+RavT0bRXeb7Les+LUaOTcEzMeZXLbuuWKKfUxaU1OJ5xfUrnQlE2tZdGukQliwXl1ONejjD9
gl3oKqErTsdtak153kSiLpEqqwCpWmSXBU/otpqrFcuCajs6ZlXHujvJZhP5ARE7mSoqVmmZlKtG
T1ihcgx5Ps4qdRONsLFhQguV6oyEvK65Kvw84mxX2hmHHlvyU49ytEFjHXouP9eJTiM+LPzWGPS2
mFD2YLH3aIKc3vSeiAyq8mguJqsMmfVupnW5KtvuI0HDh7bNn7rMW5MabZMhyTZ5Q7dFQctwKnGj
pibFKzu7XLVjla/oCIeZFMG2hn0C9vIKaMoxttZFpHOZKuvusnGVH2cz86K0Ypmi2LufW8JVPmmz
HgP6JpjKKfRSpmYDHtFfli6a+9yLnE8Kpe3irYOJnxbLglczs1bR1q3bIGtUywe5mWxdbSAkuksQ
H3dD3W+5WPLN0HiJGot+hE/nQTibgkaTGPZz2+dg2xd3OfK8VLAxsfJyf1x1DtSQjVMfzt1iFUqr
UOSZXU22aVdgZOGMKz/tXRwsWb7jeXAKQOWi9xsSD2nWqmwocBgUaRbP9fjWIzlf0YLdDH5p1jM2
15iRZpO6c5bD6Je16fMhlMswgQ3W+XZ27axMVo2qciOOu8mY2C9MtBRyw1ueXARM16pzS7vV/Kym
o6eKpjSxW7xyk0APIe36LvbIBzzAARdsup5tfZvnVNm2d/tS67csL/NwwW5YY3xfurQIl6VpFREo
LqT0QyKrx7GburV1Nl/rmciIJM12HOy7svAzMAXpuZdjsMp+vkrHvlXGm31lp6VXo1834URdtjaj
f+ohvuqz7n2X9fNqDniulmxlnfiA5fBhEeO6Jn0fgTE7repT6ar2Iy7meFq8SE6dPEVyvHCFe+Am
AHeE11iCgxF2esNN8mDZjNXIR6sqsezTjM6haaZLR8peeV6z9nycxg1Ba5vDrkbKK3SrgmG8MKnJ
102PhzVtWj/KsqJf9bVwWz4S2M05o1tWNQ8DnTbIy825yIIHN4xwFlHQqaKFNlbwS9b1bTx25fU8
JuOqnZZkpVty5WVVOLClP8fjXIQso1vd9UWoeZecLW25NgwsJ0XleVp7ZShLz0Ydq+tYeFrNtXEr
wTQPR96s02JVITDWSca9cJHDsoGNNqrMtGCE5ft+HvuV5M6LeI2uOlPvsZvAWDacKz7PWz+d0hUZ
3IcKdXQnWEF3Op8BIvbZduJDsKkIrA8tALeBnXZRoX0wjUY+BZ7IVyMfWvC61oXl1JybpLPRSFFU
97qNksIPwN9irRyZ9Flv2ywsyNrBgVVLSooVM+MUk6IH+yxGFzoPe2Hm60RlrJp3KEknVc5unWNj
NlVq0gubTyvkiV4NvaQxagG6EFbsUuMuG1F8rIvmrqO93FQJejIFATiECFZVUaimF6mCDsftKPtC
jaR4O5TN2SD6ZV133XnZwMyksxFrUzgbI3Jg/kt7pfMiUEgSP2RDl6vCVXvI7+I4KLpl5S83MgXv
kTOrT+k4FCuhZB1Drp7ExZR7cdFXt3aRxWYBl6mM28imm7dWl1Shuah2gwD7zIIhzjtR7RdZ3iCA
EFfSejuwlsm269dT1oUNy7M497hVSxPqxu4zxNI9mlSly+xtJm8rLENTmHrbC5puxbbJy21hEhfD
jQGkrMsSNZAURtYGWqEWdStihncIoM2OA74NWDGuCMlz5Zh+kqVr1s4OF9mYVCpNO6ayJs/WshpM
bFzrIrYMYZknXewvTtxODIfz1LpNTsgWLWBIEuyvl6XAkZNLGi4DT1Vns0DpYMqUNwlFc+RFJZuH
Fe9XbZLyuJPoMefTPl/5PLRJfekqV0R9YbfOQ41qqjz0ZJmr3Cfpzggj1Gzz981u7vKbvJhcOHl0
UNJXA+D3sGetf84aFu8KVEUVzuQKSGW3y+EkynkDi/Rp5D18tQvANNQ6brLRrjpdpuck6HfZNGjl
a/wRvGYWGjGqdl7CriePheQ3xMRVAHZwsCaPvXnOdi4DJU1sC4A02SbjfNMWq5ku5crUaRemGEy+
71RGqh2tum6jdcKjOhnUgvs5LHgzRC0K3knnLl0HHgplNlMSNgqhBTg6QRkcm3SIrI+q0ATLylZ0
L2ZenA5JelMYsKlnlUlXTTYDjhjShwwf4IE/MiWbad+7pQK/VWerlqVNlJhqDh2D7qSXrvSYbX1k
G0WLAkKeZAAYMft97E+PleBzLBw3UULzfSrMFcK0v0JZEFc6GFRR62aVmXSNWqlVNfELnBYJ7ImL
gqZUCYlJRG23YYnpFJiKREqIcCzZjKUE+Jwul2bUyurh0yjdZjD+x8TSeOrb616QCOubtofQI+nB
mJaJv6MwjxgC+ntn3XkGAYqCraDakiI1d/hD2phK4S69dVVVxLl8HyT1VhctOy99gLVZlu2RzmHD
Jc16hO+S2o/roVv3orGx7IMn0UAUzcxK1vJdI7oLg/VKuDm77MRqliaNBz9dIlTMH4YCfChGRSTM
29qHQK/vuYxkA0698wEjgGG+aTvPxpSVyverd5wMn0TfZdHUUoCg48UCG0PNRWScluoZCfIDVgED
a/uCVAhQALRhcKAoKFxx+J5UqGsrxxprCAC9iSvdLesSnBZAm00/em8K1r/pi0lNnX4LJ+WdkflZ
2qXnQ1qeeTiHUDlI9gZC5Dl98/w21ZeRfeY/HrRZbJ5mXy6vfXv9x/n92D+1x+tV/yo83H3719v6
SR/4ne6nlfY3q9uXFQ4c1rduYBxfOK0Db/Tdy29IrN+hqT5fv/sd4b/HYUlgnZ5p7zcU1udLer1+
tXp6fLL333jcAzv0ue0XKsvncI8LLhUJuFYHuUa4zPWNyvKByuKCgwRseQCcDHzxK5WFGeSJifQl
ZPKBtAp8IJq/UVnBCVDL0AjYLsQxJDf/CJdFAujq+bbzETBYcO2PCEp8DFkHSJU+57LyqnUeJ2Ub
jgKiYZpQ1RqgalLPfhgzCWTIjGmEAOoVC5AypH0c9JyrwHZlPF1lARYRsz2YkWq5b7h/ljQmCyl+
i2k9RINsZjVL/7ZOcRnnVQ+cWFtEy+z5EMvWke5ZnBZBGkMOF1zpsISoNU3YB8Nu9oMyzvi0TYxX
hU5nMSKNU/mwrOauA6IL+umcPpdDlSjggb2wnFHkmrKIS7Pc0nGBkKqD8GQaH7xg0PGSkQ8jgyi7
KlwQAbTMSpgQrmYIXlIwu4C/wLXl27EdEGAl8dS4Pmzqya2AmsCbipp9mvr3dZmTmBeMhdgTO5pN
VRw4d3ZInEHUJsZwrKe3GWCuLmjoxVhxIMSo2M1LQyM+eh+noitVCi4Qax9iJ56lilcL2VFGqpWd
6veo77a9rSCcgeLVYM5niQC1Tt20bbwDhkzxe5h0vq44fsucAx+bM+/MOXYrsjnbisHfBK319ta4
D3PTy5ATm4ZlNd8J3Tw4zvjaAlwHIGwNjJZt+nQBNqNdysgSkoYMG0BzeeKpsmOnWV52EEZiF7aI
FaqVgsVO2g9BV+frViRv3HzWPVUsncJxya5QupxnsOUUQN5aTa5KFbNlF1KSvjHa8JDrnKla5wRi
fyw17c4g1uf9BhjhcIBYOJXcB6cnTYQLfMkmCKk7QuOe4yFK/OFc4hKvh4Yuu6EtSChTdIAn1VUm
i8up7SGExvbcK09FwES4JEMajRCBZAEDeqlJ76gblq3X5lXMK7zK83zLfcrfJgS8mzErxDQLm2RO
w35yQwwg9cJL97QBzqq0BBBYPsetmzcT8FWhIz0KucBKirreJAF/QtXiVFXXJXhH+ga4yFtvsstW
l+6i9IhVtckjmU5ns2/JWnMw18xjJmaF0CHEQFUMHMTaY8EU17VzyhXAgAQGYwi93LkH14Y5Q8B0
pnir6yQ0iCgic7PzDz+VLwtVZ4AM0LSEQepWwBYkUSqqS88BdGvBz0VmaMJW0DLmQXtXe3ZSxtQo
Ms1deTihYsofFsoBavIpiwsGzNlSxMAuZyoN3MPxTJbZBRp4ABum6dSg0bu6S8/GHOJUQt/pZUP0
dOCKSgJEbX0NZHISFqKMSNpHcIOahYC5yhC23j7xjBcFi79JeQEoDJd9KJthc7QzcHnm1Mv6FOKk
OghbP42P48vJfLV4QNP+fw/3Odf5XTLqa7bxmHH5qX/7msv6nAP7Wv9resaHC5o+GHZ6yLMxuBH7
zadxegLnn9HPuRnBwdd8cWlwNw0uCMIFW8gOwZ0cIp55NAo3PiGlQhGBlCnc+yTkj3i0z9mXZ9kZ
esjJ8IBC/hweEbi17z2aPwg9VWTslROzAF9kvQ3cJEVA8Oj8fY+DMB149hFwYB3ZOSVn/dImF2Ne
MnUUJGNwDVhb3JqUUlVbM0fDiAzQuQ29c4VudrkEywlJEXrnT169O0rxGJDPUvAZJgRk/qUyIHOj
TM4+SaPndV2z8YqSfrwS2cRUgNN+ow9lR4ERWafq2W+3w0CSLJwHnIJ1c4+sycLFm6dG2SXgu2eP
uE4PpbYTuzprJNlAqAC8l6+HuMFdlsRgLVQvi6cxd8UHV/RXRdMDxyUUHzrgs705uy7myntPkStC
lBf6hrncj4fWW/Y+mfttXXbexrCsOg+cBGp6qpObBQFxX+qs/KAJ8IvzpZeL4AHl7jKV3eeHrICS
EUSlsfwo0pNelF+NkOPofTwqyGN1FxT43gtDm6u+G8ddfiiapmlmSlDzuexY41j3KP1W91g+j3xa
P4NyPwDiwSF792L/wB6Ee0okEJj6LxGRq7iYma97VUKqpNxnSbmT89KeHn9SYJJPmaWtUcd3gfhz
yYuyf7UbLJjFrv0octPekUxryA2Z5UwzPdxVpSEKsL89dQse7ubM1KEbSLM7SscO+SGeTQVUNUiz
jJ6m6bCfIPmHBPYuvSFFd4sYzvBg5su87eEtW86XZSw/y1IeXOb1RC+ONVNjbsqBtBelGAEUaXrp
HLnzejgSw5IhVfRlf0l4o88Ww7sIPHT2seuZmjAAj8zMduV43W6BSBdnP194Rr9feOC/IS0v4cIe
hgPsQyb3+4NbBcvYZSXErZT3xRbiu2zPe4j/jj91he3aNsyEgkcAsswTRPCdMjw1t/U0NqtUzPTU
VsF8BkkrA0yLClAl9l7WDQ5i/pnvj++i7VQe2P5MwtnfcMBkNh4qee7khNfkcIprjXkkZ6xjl5JB
NQG4aGe89GZsaXbD29BWi4jSFgCuA1+9L3BVLmrOCl8tQGXHIwZqzbcdCXXQp3txmALkN5vTdhRx
Ydvg1GvSMirctHzoG3czLXS4OZYDE/ju52tKCGNg2p/vZ58fbtXRQBL4fxIBO/ogf5atTlmHNS2A
QuGqT+5H3Q4fBat56PrAPxfLaE8bjvzYQ3Z628/sfKJt9Vhb/b6dgunON5m/ciNPd7hnQPJLVgH/
CzUoDdPCuIe8ScbQ+IO7CJoF7UhG9Mos9fimQMGNTYPqcQrGm7TS85uCAPNggpHsZNLPF55DkD9y
3fxApujYZy+BjQdbMlw2i/a2mvQPQzNNkJFo5QVJUw+AO1luBpx34ax7/NbNDbDlGpUfXd2cT6LJ
U0WGSulp1LnKMCSphDWfZi+/GoARvp9oAQG2tcC+5XIJB1GlN1ngNzEJuu4CUtpmHQRVfYZs5W9d
m3bbTNbobJhEAolHT1wIWwfgWEipPKn9VT3g8TahrIOkD2zN42vOc3OBZ7HnMptuj0UcchSe8O01
hTzhrT3geL9u2elROGiexZqO/qpcIKRoNYIoCjeXMAPIwckmCftlTk3cgFWsRTGc47ptLo9VUC7A
VB+qCLxkz6oslVdfJkOh1Yin+RSzOBBFeWeRIHcTpDa+vQgv5jUt7trJ0IPk+NJVCbk5JIHKbO8n
NSTE4MEGh8xYT88gVbwUytKz/ljyR+toTfi19AAplzanocx7f2P4gG+baSarips6DjqObwcK5BHP
GYEzDlI/QclFWnenx7fjT9s8jZZVN/6heqPn+6ZK+v1RdOzaQkARST5A+OQcfz8VRAldorcln7xt
I4YkoiQT7wO83GZJi69bX7h9XgfAdk8Vf58AEalYNrXnC9H8CizK++7Qj4WEWwQ3wJddnab0TVn3
EIlCuSsKbzUROqzROCxvswKFY7rW8E95BURta8osPEzNugNYdXz4iYgdK/+8+W/rlD38x5/ivI6e
f+a39X47lBd1/g+bw2wFXs8szR9NIhfg71N87c9SrD3dZVvQpLy0o6nCBPKND3N5NnpJ8LhMmVO4
ROhzVd+gL1XrtvpX1XQY+LNevYKI9bGqSUxyeayals96/dEAjlWPA/ASR74fALg4tjKutKFnK3wl
uuJszhP2hkDgeabhQopyh1cx2nmTI0uihE/szVTObZy0I2RJjpVN4MFFjsCdHqVA/1yX09hdHoXV
uO6nOn/TpYXeT5Ke56xfBy0a+hBukOxsknkXJfPtLQ88HS5I2+3cVN2t1xb1OvMrDAw8SCcgfvdz
Vj/ItrO3xyKbqIr53s2xejmaTGUI9WdHGQ4EZJImuG5zlA5Jy7d0TIAZOHQmkxFdOkgJHoUVhX9U
9auy3cjyDFfL+Hasar7nJLXq+LrUXrcuglkAgQLSaUogKWY0Pj2+5gtkyHmKb3L4j9QrJ/19snjj
W1Pkdtd7kFs61hpSlsa0wuPmKE2z5AEnOcC/ZpzewHeTviv3LYN7O3mbd2sR6G7rMbj/oss2DROA
yo9Ax+cV6DovAxt2osgvCdLFjuUwS1qK+k5L/dE1c/c4tWwHOUz8DnAU8EpDP57JpGn3QYVR1Kaz
eM88bzUui32kLIUEfOAVt+Xhu0nv+lUF92F8NubnHiRqYjmU7tpxHxKSPWJvB6C8INOM8QMq6/Uh
4od1L+/G2k8+9bW7aqvC/1BjD8J4yeu7tPGmyAMEedkLna3hdlJ5xiSEFURDoik4fGWaGyCJ/hdt
37UcuQ4s+UWIoAHda3urVrekkTQvjLEgCYAWAM3X3yR6zmiOib37sPvCIApFdqtpUJWZVUoQVSDD
EefW1fmhqaHscVrjXEJQeivWYj1NwXbjjTL63zuwXWlcdWzBg/EYOFx8qScvWVRu0D+1LQnXSRi2
W8/NLxMvy0ep2+5CySkUY/loLXajR7fDu2Ms1x8T1jWc85+NbmL2Ejpu9pJOzTrhbXy1poqMr2My
lg8TqbIXL4i9BU19drRDPwwfJ5nvQ68owVMH9OSZ4nvW+PIZvH/5TFtc7YjcrCUZxbAo/QlCj3lO
VlpvRr+XawKxxK4JhnYZpWF1Sw85d9Stbip1Q/7h7CoDaZgd2omed/EiQxXVztq0AOnWRT3l55HF
z5EELKcGlHUzri7doLv7hjVilzlViKB/AOfB+qKPtyyn8UF332vtVA+tX4otazhIwXkI3PTXxjAE
nB5kVnrveW4BQg4hglOr5tK17fjUTsMhMnJ6Q+Ra7iotPCRm7fiWJP33RAXVIUsmXBBR/9pEtISp
FMsihebuU+V67pGFrLuOKm8eeg5efh5Frdte+79MQjXBTjOQOvcvB12OLx7qEIkeUDBnzUk3nOwH
gTHtLnncIDwqUrXxwslfOjUrp0+hIcm+bvpbioz4vumYnjY58oJVRsaeL5s2AETXiXg3Sf3LB5UD
WMkrerGHQZg4nnSpb3GzlHF6yKhDbm0RhJd0RgR1PIxvvpzIWoVFvLXDHmFEELvFMgLyBu1SnB6j
EQxmgUV5ZYoxBIcaC3K0M/8cWyOIaUjYwuyhz6LhkCYtP1e146zzngzPlSrMQjYZ/YYfYQlamP4c
fXlxgVa8K1yIJdae6hpCewfi9q/Du6Jy1oZ143MRSaiv+Oh/I1a9V9GfyVT9cfgAUdF1UERvO6hK
DkHbJTs5yZPOmbfNWauPhCDsHSun3o1JXD34buGv60iqG/TkHuR/rHgdQlIuAOa1X7MpOwHvA7EV
IjJuciilQpXv/CocvwUNXiu1LN/i0m+WSeZ0T4VQ5TqDdOdiKHW3YcvDbVLmnyTkYeta1+PnypFr
qoLs1ei+3ScGOqwkk9N/2a2/cMu7f1hh+bHnYdT/53nu548zfHgN7WPjxkdWOUALoUDNw2ZELJ67
j4mO3M9lBOmdIHx6ruSUrFrjNxdGSbR1CYJeWrvOMTJ+tYUSpHwsmDCrbNTOS05SAxFYC/aQQRpU
ZdHCF354VDqpjlEJpKUbyvq1BJqzIdKDnHUeFtr4C0HJeGrmIQVR7wwseUqzVN60NsdChtUrU/4C
GI88NLQmi7KIg09QFPnbNh7rNRLq4FOQSX/V1W2/s8OQI0CpgKuf7DCV6sRIPV3DXvBPtN1Yqza9
fnRCdRPzCalxnKM9P/LaUzOW3hXCuA4Xq2yPRrXppeFRvsyKSX4LKwVJq4zePzwcw9KLKMkfHlhR
hufeG5/rIGgWiXCnL6KjWAamIbzm0GYfkUAgPp0nSqdaef6o3oZBqK3DEIDhJzCv2h031mFiWOhN
PDUnfyqyqz2l22mzCUs5rO2SQN28WUw1w9L0e63Qbjwe+s57cV0QAgvrRxSpF7yowAgXsXy0ztZP
ufTFetxN8+THOT8mymQaD+1fvh/2fDJP3vSZl6r8Oo7hKiKM/NAjfar8kL1Bt9mvmtIZH9ycgsNv
/Wkrpzq6MsH5smBduJVDGTs/c7fNFz1lYrjSOD03Qxs8dSXeNzqq670d+pqrPckhIyEVoU/Wli7B
63lPYpLDqqyI2ZQpuNYxksG73SOAj37tFY24aQQhCyBy/AT6Z1GkQ3So5pEYJT8p6EBPblxARWNd
7IzdQOAJmibu1BHkrHsSre+chNu4p5RWe+6Xem9N98nZ3pGCbZVdz9j8cjC4MYHHeyeNR9sHzI+1
aYCtruQypyq5Gkeom8ecaFH3bbyTelC3qgBAb97slN10Na5eONQMr/KI7Aau9DIYovDEaMaWTeaP
APtVs8oHjYdmHk66QUraO5+QE22Fdssloow+W+Y+JENNEPVrENrCHEJTTys9tRsa1KCx6Y8MyNOD
E7XVwzhv7F7cTPkuiNrHrIkC6F264JmO4G3qOnsyELk520hXuNsk8R+gxowvHIFaBgkMPkoVyYX0
Bf66scUfS/pNMHC58udM2ZRetkkLz1/axPkje+5IsPQ6Qs7WVGfd7n6DtACEHw1op3u+fE+Ny7xe
A48VxzByTnUj2puCLPEWk+LEJ89/DYIq2Y+xJ4CH1v5roni5iloR7T2u4ye/A49SGnxVtxzDdUuN
WpV27GgarlNQVysNMHvpqBoqxDlEE3qszyoj6z8esqQekSSwyGwiZ0ou969rUPGwCpLUX7ecOxsv
c7wXO+RR8+fQzkJh4gN/zFaNCfsDT6f0qDshIVvuknU+D61NuRNW3I+xNdpNgAX6GDvbjDQQfKnB
886icLCSZ3m3rgIQSFzkB5RPlYA8ZJZvpjKNlhR5+nFyp3LDaZC5i5Tw6iGCHm6JjjDDuh4buTcu
5JiTV7aXACTDUmZy+BLFOYoK/PC7VzjFQrBePTcsgOIydcsDU0aCS+26gwSPelAjcBxI9MbPvMt3
Y+D6OzGmqQ+mESHMCsEyWTZDmp+qeUVsPRI/o+VBCVVomEFx2YRbtOYpoLFnZJ0Pj2pgdF32LfTR
rkEoTgPSnwH3zFF5HrvLRj8WgJ9vinlnI/rxrRFNsA1Nmm1ynY9vaS1/Fhhe6kCOKw493Tqv2uE8
QO5zZvNebVq16f0cK9w8BALcVwg3R4WQF8ZsGPFZrqyiRSplucZbgZ9oo/D+sLuSjNEuATpdzxPW
ZDejSPlJ1lD15051DcZxABQZNVJsSUeuA1ClT1EbcSj2PahzOtpfAkB/CEE851ucLbmriu+iSkoI
kEEeZjQoDyTuh01S++QlTKtP1mM+Fx7uT27e6mUbtPEz9LdgKyIRfQdjuJZdSj4DuyNLR1bpQ933
46HxoH8MiPvYE2RD3IFMjRRO8GQ3zpSvBUOyYEehiMuVSBwsW1EZPKkQKBbQGgn1zS3z4vi7iuWK
FXH9bXLNuIjxaz/nPQvXNJfRKSBteHA0fk6o3ccrcVDCUDSgK7rUnMs2Dk8o/4DQkY3ZkmrCTw2C
j1eAqIs8A+bZtHS4JL74njSJ/1qMMt7yykxr6zVM7jcZR+/abV0I6Q2Y0rRFlcE/xxn0q+thxDO/
joh2l3YcqPIGNC+4jG6t94g79IrMn1ElIHSTyTQHO8xksE/EwJ5aX4RX3jYXaO3p6z8OyvI8XXYV
/eMgKRP2JHkYfBxUqDZa+rrdqQYyilVaBsHRK+NVVWlnP0AzfbSmvARecJ+146xog91Q0HNYed4G
0haBHCJXN7tpCgYKKW/zI/CT7saLqb5MQAPspCw1kjJmxnWQjPm288r+3cnONn6c0O5oM9ZBulVe
YN5N+4c5Cof0P7yD2SybxFsUiPt3+AXpA8rLu2U4KHdNQSREwN/a6cQLsrSzYwRZ7sI9NcnAtyHS
tw1DCP4eNGTvU949T3Etzor7+RInbN7D3IUQAqvXKeoH9gJeaMuBfbw3Pu4fwcqXaijSXUYUcME5
bvQZymuGiDkbG2wOgSAQsBFytEOFWo/IZOIpEnV6S+Swu8egBvHriMKSDrEhYEhRn+hU0edSeXua
9+57l4Baad2Y7bx5qBX0aKwPX0uPi4MYUaFVZjncphDai2S4QsidPuRMoU5k9g8DOoIZCYtTeX+A
WJojkAGJvs84HjHP8+s9LmextI8XZOj+E+pDfj991t0JAGT3HQv/6Z62AIS9pZ2yxwTCuRjevwgX
chM98yKoxozOmheX2NMSsBXtOGJzj+5QKJc/DQPwo4GJS2pn+3nWS43ajdPaJv4+70EqBXjr2MSf
lSJ6hNR8YyEC6zE05pH7KTSEM3Qw9pNcybDzsRClSAW6yUG+XjsrzTOxJum8OAlSd8eUBVctCSjK
uy2HoJk5UBDPtrB3x0cdUg959rZH1fUNelJoTd26X9PBneRShMXGybm5OIjMZmCy38fScRYKPJtc
hrweFokhdG+np47yiwJ4ep+dpmSR1CSf+oX0o/IUzCvIH5twGs6h/uzTQt/nqrAe7g7y955I/nCg
xY+AQfuSVHw8zlTIkRs1HlFK2W8KN/9iRx/2fwyDWgnopOYjchFenKmMDi470lqRC95e9LGbNw2I
1UWLiG0fsYYRiHUS/CImHFa/xt2kDyVyR6EZRZSCjT0YZ5pqN0ctTCauoDWh5Mf6j0jNBHuglnw3
sqZ6TNKYLIUX6zcoPl5Cikx6GF/V5BY/eIcPdkalLxLYJjT+YHCcIceDiBB81dAiO/RTE72xaWnN
o9uYfV4OEPOavnl36uqbIlX6OCQRNC/z0UHRq0Uq3PSxcPpZ0lmVL35Y0XWRl/qUuE10TDyshJPw
1HPJwmbBvUj/KCWIHBI8xR69uoGYhivPQ5AmgUal4ABRHMLY0Ww1yW5DllUBAOL2OHqk2NVQvfZf
8nFVImo/TSJ2Tk2QAqAuYkjSDEL7yZugHwbseJJJ7fzanVo/3oo2fbYT/5qdTzOpuQAHGMoKha8v
9/uL5mmyjE0jf91voViEMe9u9l4cCRu2pZN6S9SF4FZtHPXeAP8DANS5NybT/uT00QtwFwHEjzab
cCrY1fHnOta6RLEeY0BZHRR2xtDvVSHmrGkEE1YZ3z+TRDMgJjiozBvIlnGn760tmSe8XJklAtD4
fl470euZegoQi91PFTZDt+uGyFnY09hNk7U/UQoGtVbnFtGidFA04AHp3nUjiq9SFGxECImCRUU1
e7j7JGPqHdAw4XofIqqhl7agzrqpRISKNEUvwYBrkqVRsUqVhooWN1N/GJtgnfQxO3N/ZGe7F/IJ
BZ92dirpOoD6DXU7v33u4/+atj5xI7OzX9GXNFLdTlHdbGLo6hf2kddeIcb7rh1DZdls0t/T9oH/
eP6tCyo2XmSRiS33SHMErlfXIDZVc+wqBf2B3f3nmKPuNF5aa15vi4GEh2LyIFnIUUYgRyDnvY+q
5oXf5majp1rfk6Io6JHItz5dt0HfnrX1CWafLNO/fO6c4sxMzn6jH7ZnSDq8w6Cmi6RQM2zaUvvr
KYfAI2+A4N+NFG/hNX7WfmnXiUqYfWuC9MGOpI9QgPJ8uk/SGjcSGOzjx4NQ6QGFBT0jKO7AA2Qn
7k9Rh0hmQxvUIyGnik9RFo1LPpPqWudfMVc+AiUiSOlVyLZ8xBoeoencPd7ShXGWYIbjgw2sSEQ2
JBuDp8Dt82vqmycb6jWJQHlbJMBZp2RjUwuIBGhB6HsLiRPAKpgLh0+fa71tpQreZeMG26SIF8ob
zYOFWVGLiucyQQBm4d0ApeUQrIKV32hXS2jyXEgtacZzd2Hh5Lyt2NHk3e6e8/K/hnaSNcG4FIOr
9l1rvlfj0P9kT0Iy+lOj3C7sg/I1RNq+0kTWl4KwEHELyfamRgjuxgNqZRoafYpluzZFUUJGmK1l
ihf6gs+wQjajDxxJxElUDC8n6sps65V3yjWmxt0kGcA+y7BWXeQfeqcFhjbTs0WTxhfpjkfL3VpG
tuq+QjZUPdn5UfEvCGzMnZ4t89ZDLuYEd+Z3LuvWJfIai4NR5GSZEuJLZ6JopSspT7nQ6QNBunVH
yjJeLlg8/S8e+ezRJhBz2HPouiAPqBn5dY75U/53j2wS68YbxHNeps0R4opgaTw3fiOhzJeT3yQn
vOJAqfvgAfsieXNB8+zAx5n11A7Jm6qmn6JMxKMEpnGlrf9svSY0pN1kIR+3dsjxEDWAAZ7iKege
xjmmYwNOlmkzrCBzyA7WrdEnx5viV78Tw75ukXMnQbgogGM3S69BIX4SZdfIIcMTG8JwxYa+R/Xe
hKoWv88f0Hf20Y6sRyiD75JMKJgNwU4khEZb4+bR0nqg3UDzhORnPpX1TvPAgWYzEjs7bGpIFyCC
yRb3T5s/g9LwnIiuf7CmnMTlJvVkvrZDLej4WLoQ3dpvN/vHaK+CUKEEVDB/A2Jib2//ng+XDClR
prxNiBwc9Q6AF8epql8nDVhqClSPr12kq3AK8kewJHRT5B07myJOdxzg/CGo2v6oiBtvC12oh9hN
o3XQK+eqmJYr0bjlS1aweNFJKt59EX0LYmK+oVjkQIqcZ4uSnHMU+uSLzmOo886SH5Mh13ik6gsT
RbNwqJkWPnLw/WjcuSC1Qi3JjKk7pXfomIHAFnHjIewAd1tM3QT+Qc/2gHbmgL8gWdmc6Lc/o+ql
HiN34fjZ9BRlfXFIYx+0oeN2DbjhZgVlWoLqdszGsqMQGZWQNfJwQtlK75xx3z3RMmmbZW6Ct4TX
ycn6InnjeAGiFQVJFPRGXUuvnA2Lu69HA/RhQKK6z8B1PqUgSBbSLd4lpeOboZ8Y0vRXCIf1Keee
WFraqsVavXIUiJK/vFTaylceJ+o0pYNYWjNw92JlII46MLcgMyXjLxKn/1oaod64G+plhvrGW4tC
9DXthHsGj1+gN4HT76MEvGctXbEpQJWjK47jLiGipK9h5P6cHKf+Phq2hjQSZAPqWpcmo+xHXE1f
odHX20TimQlQsIVayHeRKb6f7+t1x93oPa7Sc4BqrSeOiriTQg3a0tpLhMELTXJ1KevYfRxC4EZ6
PsBrkRd7kdMfSeO2L6lAFTLIgve6SKoNH6pyZ493EwCySbWbelbu3D6cFh3Wnbdp3hNRx97iIp0W
rCbk1e4Vs+3/oZ/9tD7xwFCYuAHXx7rd/+eP7OMOTRHSYW8p1xj604OIO/QxUI0rlth4wH6Gbmtk
NEE0xjjqkIv20TKyflCXhwYFor+8EW8DpMqabmun7eb3EbIW4Vb7qG5V6B63c70SuP2cdNrcMq/H
C+R69GxN8Siinf/bw9qEdO4e1v8f57Ae5V8eH+dopv6zzNXBMpqW6QyJQYVKpNT2w6a4PopK+Wdr
ytOsf0CN7faDGe38imxHJyiXWePqI3XY6wfrTAqzreNEnPwq6C7BvLFs9GxnbSmRoyAqWdjZLlJ3
m3WL+sjdkzZ4gWyRnMMYFQ2TQKQmfeDZ1vaxCVRosIbXiHbh+7H58G1N95pntbv7MH24iUyv2VS4
KCrPHCJQKGGqBwvg2j30TOYHNaC7xt/twzy0ky0mrX8HuUzSkBjtGP46xW8H6/5h//up7dE+qgZO
LPGXlerwo4BO+paOQ7HvmxoY3Dz0UaLya6hQ92OHNuiqJqc4OyVdqY5Ep0Q3EIrExc1uMlqHmx51
f8sPWxG7qMFWwtl92ObDcxRKX2rUAd+CIqWn/jxNzvmDte8dTA8oZjz+tn/Q7b/tH1S/jQ+tve+8
c69jeugLkBt4qB6ieRPyJn2Ym2+M6eSerN2a7IabUi89E4HKnX2dWgSou3HreCcC89XafO63J58l
Gy2NeQbz3SAtfs6ALj9DEf8VqS0/26nO5Ki4GWO6tUNuimonoild2iGEosG5M+rVjtCgITl7vXmQ
o1i5jKOvifSKVVbx8NTrPLgITcJFXLvZ11qFV0n67GUMWbwr0LoJ5cosfpuPpD4vUYUzDNtsVn2j
bQLZmTj4TmdFeK8iKCHmPSdIyY4L/3sxeyGmgQrS2n772sN7UhqIx4Z4izg52nSyh26oBCvUeZEb
LZIJqojA7/UO3WySi51xGYgkpt/tQKAeKFqQNvps0gndacYKLEXkyQrIddJt8aIqF+7kcNADqFTZ
gjIpF5oN1QOBupjgdXM2aScWWtN464YTfRDoBHLfBFHu7HlAAJH9za6kQ/Y55IW06GJ3M/a0PeV1
rdUiUXm2H4w8GKLbU0goOisRnao94xxpX/6jciL2hWXJ93/vQOibfRko+WMqbMBhQHI8XCvyo7Dc
BEqE0e4A9aMuM8WLqdCSaaYw2oRKlBUP6UrgS61Y3ZVHZNpHVofyB2Pjfee35d87/+GTNugugfq6
viyfla/lcyyjdSV1+mhHeQxwAolYt+c8ks9FLNxt49ByZYcZOrE8JEECaModDjTT0TIjaK9iQC+c
qrxFqX1c9rsmQt14S0m+5tEwPmPN9RZ+T9QXtMI4QZmFQva4vxZ6VD+57732AGLfiA4UAhCmbmlH
BVoxoEjJIQTyDKhfhNP8QEcmcOtt3EP0OnWPNfrNnkpKElRKYoLlyc740v+ki7TZBR0yyKQM5TtU
1ejFAwc+6Bg9lkJ+RLuPAq/ONt9UeaxRREkc9B7DHuudf+1VceM+ZoX3337ZfGwxz/6f/dhQX6gJ
k72iTX7wJbCAsenTG9EavbxcGX3vQixIXP/wY4J6jNrETyYXdNO00j+AReUP7dQBM5HV8FZ45cX6
ImQ5auWM75PO5Cor6uTBqTyxFk10HqPOPEuwrnjymTyBPTDPuneDlehZvrWzaUXYHv8RwSztLNqi
BQ9oV/QoKO7tZdbnC5FN8a12QnNy/VKhbqXejN3QvpqxLXepdgi6mA1Q7DhfufLaL60fmDX+mPxg
qqR9Tt3qhmYD3RcnGFBR1qbRuU8d9+I0nYc2TphgyfiDAy++uVB1H0dn6Ff3E+GDQqb7RygBvxZD
7q4yoPO3CiLrFWPVr72qJ9WN8cRZ2b1/zP7f+hXzmcGV4cw9D9YVAVGKVkjmaSyrL8ZX/cmOILlI
UAtogqUdAoYxT2G57OI0f7o7mLBYeV6FaGQ+uugKcSaN+GRHJQ8B9ws0e8npogkK8TlJ2mkbBKnA
u8uMn/8yOyg03FLqi60wyYfZev/N7KHz0hq1QPUG78fhEXWU2cmr0OqK8vExNjX+ijBpHx3UQB45
JOLpovBQ2UuCgq7sEWXMfyjDUIHfA73GTehtfD8Ccgepyflus7ttGc88q7dx51k7GocYR9RF+RbE
RbKpY1aBpq6ro+egPdjCjhVaPvza/WMqzwa6AgI9LprY+Wv+43i757a637i1+iZKH40sLOsKImJa
OFUpNv1M19qZsk+LES9SjD+m/zjG7trNx3QZQYC5Co15QcmuCYPVwCu2MBottAI2N4ear0UIuQVI
Zs99+McE3sbo9SK7XxNeE/86IsmxwrY88x68bALgkGYuBBNoUqJXmdF0NWncKrpwxuJJxgO6sNXt
UUJEVz9oUqHXX9Xtilz6i5y7Lhqd6OGB5fKJzaOybYdnjmYvlftsDQMPr02G96s1AbTgy6p1QqxF
8I5JFq1NORI0KMIBmcfd/eiLcikCdDqhYfyFaerc1PDNVH51bRvu3qQpSkBxqkYhHubsBkQvatF4
L4/17FKknT7XzFzspDV5pFSrBm34NvYkPm0yQIj5CR1QslLXryiH9h6Mi8R96KfqVTfOtEOrtWhl
Z1vgk6uaKr23sw4r3zntwsvg59Mn6m5o24v9r5+xVWmPDihYgrui4YtxFmMAVpCPOh/kYxKzz4Ms
i0M+pBHUKL/9mB1bx7hL31GPUhzssfawvOzYTgdrRTlovo6jJrGY8k9+2h2Y6dsviSYMffMmFAcD
j7hC2gaIa54ICYQYWAG9R9M6ySlvDQoY5wlAtqeMuwNWb1B7yq/yjdOr7kv8xkMNKgiA1SbG6wJt
O8zqDjg68YjWLEX4RUNRGmdfeT2V657H8QEwWXELHPy5RdfmXyOXoW+cl/TIvNPxMKoSCroykDtf
hrT52oqp3eYFWSd17j7bjdvTFTAp/1pZNBD1MwvQDuXJTqokb9AUrA1R9AysMIDic+tw3q/sbJfo
+Ig2Qaiom083Mqe+RpJtfAF2fIgGZ2+qiV5QU4zy8D7mm6hvQA1YY4UCK5+H6mhHHfqNXASE3+dw
Rv0E9IagerTaxinKSD5cYlV2IA/dfNVLVFiqnMtvTaieIm48yJf9Dm0Ztb9TTm2ePjxQSfqE4PVf
HqKF0DHoSiA2coe6H9BCvazNoi3LHn1YWuCaui2rTTl1E1rHVO4u6mpwHlYplUEnvzNOj24/qQN5
0McYL4X2ygfZXf2my1cOcAtODFlbzCjysXzn2n3FP6Iiu7L2cC1m7Am9ANACBJ0B4s5B2Dz7W3sa
/7J/+Jem+5LLiuLF0Yb1M49Rz81nfjvDK2LrjT3au83qScVdf1mg/82BhGg+4qLPUevoDM9yxF8Y
9RbW7LdsPGP1R8eY1EVagpB2EQJOXicQEq0zULnVEvyUwyi92RzbTvKBQQv5t0mbonNoEtdpjuKI
bNGbqT4J4QY3dN17tQC/z6cI3TyD5m4HtPmH3Zi63UbK/SKDrn4YXa9e4c4rPncTcu1ZSjSijYOO
tftC9Sg3DNn40SnRUIiZCo3d/DR6pkm2ucfJE8BzJ8nzdT+Hx+40moU2gUSbUnft4NLeTNOuWhQM
3ty54ldCHWdH90JCjFiZxbcig9AVJZhsj2sDof7k1N961OTrrk5/4F9jvfsgTV+nDI3YTNuFZ7yA
xoMrk3xLw0ze0AIxJCQ9K1p1T3hRPcTSq9/LjLTojjSFWzusXSx0LWGfEAUnRw7l87Kf1Q1QntPF
UBJ5hIRlkycmuE60+m41UEUKDA7MkziLhgdXIvTdznsPjaJme+IY9VfyL4NRgK6IDuOA5lz2p/Tz
zaiq/LsDISm6kTryCo1itMNCle+Gcmxv0NK6Cym7dxOK5Fk2uNpT2r3LyRnXlabZ0Q9F/UgbikZX
1YgumaJrl/eFNhJoUjmiVgg39CyEsiurP9dyBjJ8RB1es0ExIl05QyIqdPmC6pi66A8QR8V6qCEe
uwpRq8fSZ5+8ZKgRUZLu1tQyObOWHu3IbhwQR+tZpLeyw2ms0SfSFgGgQqVeDpDwoxVa+oqXLlqe
4L9KnKa6GE+jB7VZolzvlebm0XV1+H12bdj2nmqNDOqEDVHBD/TzYmf8EPlJV8+oZAThSBN2tuaP
TRsRAI6WEdIRSqGDsE1XJWQbG5smlazpD3WReVizkSb5wuhbUCNynzMqm1tVQY22e40828QpcQU6
Oanu6AC/RG7p88UQCxTFI7BtT9DX1Qjg592I58UOWTyy03xlwxFZqQSN9fxsP3Xh8Dqm2d2eDdMv
O0274RW9iFdEQUHrjKU4hL7OnmjQv0N9hpR1Hhlo/Q/oIoBM016i37N0nk2LhOztrHWWJN41I3X3
gRW4QdAHUdasayNDC9yLTC9oXQxK8bfdDlPcOAdyf09kfYX+MIZPK4dDGpPGLRZwNw536ONYgcQ2
euX1onytRzScK6n/szlNXT38RODynYsu/mSPRb7oVE2KLo4ufmrh+F+hVF//D1tnttu2sm3RLyJA
Ftt6JanefZv4hbDjhCz2fff1d1A5uPtg47wEsSTbsiRW1VprzjHBzVp/YGJdymXSPybqAMqVLn5K
OouyzxDZZZZivFmsKkEhbNY3dpUyPwHkNdB6+pxt56TQyIGWrFf0m03x7cXgjdnpsYFNjh6KxuQ5
gms5uqq0T22eT/SVBn0XyV4+z4Az/LbGZIXqrbljgv02IoB9dFVf3ffN1PjXJYDjeBXKdrDO9iLE
eye/rjcPTm8fpd6ix8oxeQqzs7NbtJei+bJwFQV/Z49GqcU7HepjgHcy1w+dzJIdjEnwuX9nkwp8
INRGnAVmAqojHorT1b6q3FXuBXLU8PpljdnvZsZv4F/trxy69aeU3fB65/WfSG/umcEkeP+r8SXt
CpgzZkStkwCBZLYhTtpioZnujToLvXxpg8ThriyKT3knnZvrxtiX+XKfzQwU/n+bVIMz36d4j/7u
rLY+ztdH/P0y3u7Nufe6pf6Pn5E3JYausaz317acNw+z7wFZPFz7dT0uEuZKjgEirif+ETeu15/G
qXkyNgHzuv2jNlHz9cvCyoaT11dPTS7++/a/jxizL+I4xOGfi9/pbE4k0lJekCEVD68LxHWp+Ocx
vTehXIDk6QVAG7Lweg9cjSQAkbRpjJja6bukLLNTZkQv12fEeQo5eAym+qS47Z8neL3371PVvB9p
3INUMsDd/u2WXTtirQZcutXdAjAsfTS4mfKeSzi5dxgm/tNZK3PK++v3TrV1+bv2AbQuT3VXlPPt
MKCm6USL/jYxOAlNlTZcDEkbS1nanQ5kCSmziu+v/4N0FN+7egf38v9v+1+Py+MuPlVK//zXY68/
SW7f/6+fef3p//pJm7wdfCE9UTjN57Ks7NfKksfrlN+B5LmrKZvPVDn/dbvtZBkE7STZD3YCk26z
KV3NR8LJoDxevy7HLF5O11vpKz1UlvUcxzaN1Ss9gKM0A6b6qNXtf8YX64pGZ9Tnfz/iehC6ftM/
jzCKj8IdCt5spXXDRW7XSay21/Xvq3u9cPQNDW6jpvzPS966Y0UvwD5eRSXCSudLvNJWmGdK079C
E3z489L9YTWbOCYnJ9Ebyd08W3fLpmXnYDSfDEZjkJpRujd4GYMae/j5+iU02bNXa97TMsomSOdu
3meGgtqwuC5k3TUL4YLFt9d/rndc/5foE8tUY6JDoLK61kkRnvB90oK4vt7Wb3dc/2eZ6940RHrb
pTxjpeveDrVm71tmxUC99uYd/qfqFmoW3DAvXg4VjN5Hhe4x8Cpv+lnM8QOyI+uPWNitUBf9kuCi
IC6PPj1C85LP0/i80lo+Tgx8A9VltFO225zyi9+YAkjhCy6SGfmE6ewb4fH41o1u13pBBL7duf2z
OH3ip5VpXppWoCdL1W3rePZptGi62XWePNuNTPAC2O8pDpqbopmT538eMZoOwskhRg1cF+vfe1Pk
W2MldqUsm2OMZOxnsxE152LbrsoGDSA9+uvts0hnv51T/U6bB/1JWdlTi3D4Z045+/fb6+3Lfkj+
/e3X2//59shQ//Xtur5Gu3z77XZa2oGZaet+wEN523Y2/fqkfzZ74d6C50b9ud1+/d/1NrvYEAx5
NR2ud/Qy4fBm5N5HO4rsIIpEu2gcty8YcXOQHL22S1y+vN72zz//67ZaNvQ0r5WobQXFNMnaXztP
HHEeH1TWjxcss3UUsO6Nl2jCBfDqQJddCBNoB3Pf4On7mJweFYDRjncNNe7ZzZpmX0Xx8Fol7a+u
1Ozv7aF1PI++GyU3cwSPhFGztC+phJJWrtMY/teN1jyCbrze37UND5VyKY76oGgIG9W7Kp3Ux+Db
31mWqt/j/M5VonwrbSN90LX0/XrrinP0ZPVRFl6/p3CbeLcAazyaiZkco8jNw8brFZOWdT1Dcl5+
2OkLJ9rqfcyq7kYvsyK43szFCbbEzE9xlD8z80OCPlGWBnibwGp15j3+Eyb5S1v8ShonwC2UfQjU
4btZLMupbCd1KdAbctCd5p45GP81+uy3KE2IF9tXda2NRei6eXdTbV9fb7x+mS/9A9t9OHniwD6p
kMX0gd4l2sEanMIfLSpsxMdH035Ua/tmRzy3GP4YW1h/62kg7TiqXixI0oNVerBriQ4Y8Fw2yfSW
2KMILEOPacJhYhJgf/3WFs0+BcHQ40DZ5WtQehXlJ4yAClTfQXnqMTMqCk9bsVYAwrM7+xHtyr0S
GCFXDsSut3o+BWCzs/visIBPuvTlhJUUqGyey2ivz0x4M3kcKhOJnC1nfxyHFzznaHhyGiNxLD8E
pBndQIyCLqLt8dl1/crhL1fquYjAGDhJu4tSu/YTRLDBUsriFCUC6qsu/dIaXqQaKVoqnARzvYMG
b63risEaoZ40jiDjnucqusnHDN9epXH6ms3cx74E3U5DVOFpzqVx+Sth1YgzuL8syE1YBC6aXX1K
biTItUxzZmCObXZgQHSMx3l8jzPLL4v2hxtlDNXT9keTKN2nK36uRaY/ZI0oX53R/IGkogqYnZ3s
KP3taSWSL/ES2ej9vUWvieaw6UhBbR1Ryfi69pn3ehdQa+SHNWv0MC72BUc9EkDSn8wN/NlGxJQ3
pnaJuzREe9T5WgLWpOvdx45uhiXsYVf03UvFdR7OvVnfL2X5OJb2A2TMQ2RFKduPhkFV+XUn62Cp
CqB+S1aw/vXZTZmhxKmiOaxNQiIMchMMUZw48NpBlamfpv6IS/jUSF4zXXB+dnJcyqSj+eZqFG+i
iwMHCyHMkLjzJcnV1JXRSVL3tUvr8Mgczo/5W3oRJHOrHfxmE06tYyTDxS6fota6MacXzu5/1KyB
1iWnpXBfltm9zyaKMpcxcjM3Q8BBCDxDBY1Qg1RUP4MyRscVVx9Gob3ohhW4MCDjCWS85VKl0yjp
PMcM5pJNEybtR2ro6qQ8+DeGLI9TMjf7vnZEoBh2DaZ9TAEOg3sBS5G4sFYAX9+7DlKW1YxsJpbR
Xg76GuY5v6jUByD0cqI4rE6w6Y84ne8SLm5e1IfeWtAMqGOMwNwf17QOUgOkmSvGW8YGz4ziXxca
zT5o328SWXCWtcSWGP2fno/Ae54UUD9n72ykS3ZAGlHtBf02xGGm2tHwmIMqnr/BzfU79J0gsiKH
ic5Z1GOxFxYtarcTtW/q2KiL9Z1GWLGPaObEvdEA6bldnDkLR6cw6RZygzPoICjtW2Ds35qMwTNP
oMZ1ugdpnP3WTX0jcdvhSA88Ncvl0DvZg1t5NNk7/HiAqEdT631dAXRv6/LbW7Lvam7eHMN6aaZN
K4Zg07eJAPE78rsDaqqYopLntFhBnzTv+XIcIm/xB9mfa/3SW/aNR3IAqDT9KLPplrMak0ggVsC3
4aJw2XpmPx6iyhkDhVvAi0Wxg3rtM65PAsftmJfLGai/+WdakkOkfw6O+eQIqJ9eOUi/H4ffbrE8
xZb3PQp7v0LJ9+satDlwzC+x5hD+UAZOc9SimecPkCP4K2yW6A3c0G66CwY1HKsL2ieG249iwJfo
rLTB6rUOHQEcVSd5J2iXhSEDDm47bs4l0vFW1lwKQPZ9a9kvTXuZ7HRzhEDlWomzb6KflTJ7v43r
h1SlGJ+j6uS61if7RjBmVLluu8BnjWFsNjb+s/HYq/ZHDHySOBXtGfXqU4/OtXrUeuI1CnO+XR27
pJs23hRa9DOq6mdRbZjksv1y2hKqfq4+i35XEQoSVGNf0jrRf1vDDzPIF3KMpEd73aPNa+XAWhwa
+ngIYwOHaMNn2fZk6dd990xgO6DzFGloN+T8gTgtwWq4p7a2fzt5P/rsMiqIiZTamV5CKdAsYPOb
p2KGZ9fmIt0ZzrRHAjv7eH+nMAGG6ybOt0K7fYh+OivBJHUB2c3NnLPEExgYsC2B6Eu0/XYa9BZS
Ppdzadfy8dCVXvvIcCc9NwK0M9LPzPXDjDFQ6w5uZsfrwlL1O8+AeutA/wgitHYCwVE41y2RGnMF
mbyy3iwOg9IcXN/pCuA2/bxLluzL0WQbNlAVfDt7bNkoDnbiDUG86Pfu2mbHX0p3P2kY/hoo+3eU
tpMJfbwEG7qLsiTbM4Edg9LpHlxjSpjlIeer1wsiJOpX5c0h20cVzPNbAkn/7NI4J2+Jqxcq06FN
oMrqyAcCfME5aUtxQZ2gRVERiJU0IjkAczUKGLjx+8jPesR+cq+BlQjHgTfALMeLpndEZlWy9+3C
2C30s3bxIBQZHS0Li7uqwMJCeE7a5knFWnSoY3s+Wkp7xLJHUxDDNQXQ5uOZQ2p74z4l+oUlcL+a
Hfkms2nfSkdcpnQkEwiLk7ZmTxmyhei3NnEJrDD6i4aQHj7Uj316buJcBrhfpyBahjt6ExoAYPtl
TVhXCB7RddZOHXBesLRgp9QqOLPgv+0X/abrFWb6fF+5675skY/P5hDtaYPdOBUfP8caX+20+5E0
57buzZ2gFhtNu/fzljKQv9EO5vXDscywnAe2GwZgbowTDmnCXYLXJyDjqsdYVrVBI/LvSqkYLPo6
hgsv3TJxFgAB9xO78hsW3fjIvguhCl3flP7gk69QuGIiJoSmjNC8klfRETzDL0YRcZclnys5SvSH
dUnHvaRhFses/cyzawaCw5Qc2DOycOrUH6elWPEY8tldEQq8+r6I3DjsZ/2ulbgRGYZaeyqRlJgU
iK/KmG6r0QXWH6WPouI8pU+vmdkgKO7yJx2NJ6hn47aSy+NUmu4hktpN3Df2Q9ce08V6qPDMBFZf
vtFQ3orCjAPFiC6wxeBqCmJMXLsJrGyWADBNecxEdqtrb8pRNw0vIeEJfXm28Mb6zqi/jKMm952e
vCH8N49mfRj0uN2Sab4aRL9+VfTZwYL54GX3GICiQ950exBbBw9iQFhoAz+lyk/zMUfIsH3KOJBz
PrNan0rlLsLsDHi0+WBk9scp86PRVGc0vH6+6kT/DOJXWdVHwyk/Ug9JjjuiD7JMViqD4CcVPThp
9TvPH2uOxPssdbDV2cud1rnNbjDGx0ZgGxpFTMQcSGeaZZvhlLoihCq9R7GAvxgkXuiNaHzGefKr
au12Sxkv+ygH42tHt2ZuFfiTmee72fxsIuYP1yW6WJ7227KrJBA9w4CCTpczPLeZPGu5+acsPXUu
PqAUvGZJrIeUIMhCxPwQWf3D2M1jqM3ZyRQIjtzpdvFqhzPv8rAkmRNaUbMGfYsxzuAEyhEpks/5
aKK7msw2mJExs6KiBmHD87iImeJJP9IhOXb1Ox5CoCDmhoqZvD0JYspoAYk6waRLKnNvSPZTzrre
zP1z35BgZU/a61QhWa1WJ97OCEiHJwPBhPgixmXel41BlAm4ISIMsiqjTHX5k9ZmONaa/UvGQIJA
aTNRSPSHLiNRLid24WFN9DK0q+yQLoZ1N03NIa3tbAdMeQgnmwgfBDJEtpEZF0L4/JnLdjfplvWj
seSpWQZ3v8JIJGii+k4y71Prhw9D5V9Jnry2HBfuN96qmeQo2dLxxjOgRFSuB4vRpjPBFj0u4nVY
WImwot2ZNSF7cYaR0aVNfsidQpD4MJVwD5z0Ab4gaAfmUeZwLy0HX5SqCXJh/J3kIgt7p7/3yKZr
gBLQCgV8YU0BBVIS2kOa7bTcIKhpst4Km7DA9yGdf9pZ9Jh6ughLnPklrYqdGb3nkG93TeE+GlEc
7VfB57AyOO8Vc8TVhIwP42wjuIzMR0CUiAtASUKhEmUTDsxoOWnmn44JfFxHgEuAS1/sJIYILhAU
Mu4K/oJInADrahzCZeiDiubOdtnVp2yBEDqRZjFmxjnqylsvLzcjdl/jvkC31HisyHJJS7+Ppx/x
aEs0UbDpG/lhRExxsTjB03Jpxyb1acnp6XhtWGekKdYoa2bUgRfZpZe49FZ2O1yevRnjUOn2di1s
QrKMwxJx5I/tpb70Z5AN9nGKq5spbr84i/RHo52XPZhDZuW5HM4mwVLCm+PQzqHeDCZDiN65m8Qm
XmqzsEk4k0WZYENqOFfIERKt89xkYp+oAqcqVKU9kLf12Bduimooe3ZdfCmmvTAVEBoe5462S6dV
O2Mx9Z3ZrUevbtk/1+Zsj5WOb7gMZneUt6NoXjA5IwHVv2zhcClVjH4knFq4Xh8RcFwKPoLtiLFD
LligSlFd92uconsS1cofRHsco41/kTpdHm66RaFhZO6m9ljkBQzJ9L2DTORTICS70rJoEqkuREO5
lxKjg0vZMNJoDSL1Od1MpYx24GnlwWpgrueeE3BFTBzrdN/QyGFTMfYlL3ut7MYgb4rrOKY3utOK
3bK6fBocV9zVRfpczuEKJAcQ2urQoawnf+pMgpsklrNFXLootk6zRwzIyvl7GEc+pSbZm32Gx0ZL
DIhz7ucKWYLgqdp7rpmBMOm508dYgyYzSliiDnGFzb2xNh/CGPars/xm7oq9ALbnQZUUo50Uyaka
fjdR9EvDMfUSWfFb3/DXeMTqKXP+4ZDohmGcTonnRXR5RRdR1BbQesoZQVTvBnOh1UfwHi+Rbtbw
lV5oLxW+DbnoeRp5WTBtiig/sn9roebtaMozNllYTwVvoZt1D2Loqr0lvT/ohTE3uuUbikr7IFL1
qGSx7vpU3ZemOTHhmstAZfkh7YW+r13WcJdqW45MFhk5QY7vA1fPRZDxDk2mVR4aSz0gBBhvRJ8R
BrSsoYEYMMw1/VhPqUu/l+Etl1xZo2X3LAqYdEANoTRxEenCSmnT4RLZSQCSThLaupZVBmnPi68n
PQFk65wjoEjbwNScelcJ4yWX8birLf3OMgxKBss61vMWqYlnKyzkwkIiho/GSO4bwN2+QUJP0Bnm
Z1606U1EMBjnV8afE9ET+yXltO1V1lmI6bVmKLe9D5QFEMC5tqK7NWeBXDnCk73pvrD1PdlG7O3c
aOM7/SiB+wIRaMUZDSTJNvhfw0G95b39y0L1Fnh6Tj6XrUeHqlc3KuHTGJf3tmE9FAXxpq1R6gwc
rG/W6yWc100wW6YX3PUa/k1jH9XWD0O0+tEZl0+r4JlOq+Xsi8JhnbGW0GnXdZ9WzgfOemI4u+JS
xByAuumrVVjwF+FxQI+Hu9mZn4xHfXY4BFIGCEIasgq5bz160rfhZPheaz5P2rYkxF3hD2QK+Y5p
doHbAw9SHmf3HPxgaieaH0c0oJCDFqHXFNvCeJt7bbTjVMHYXN9JzbmLKnZgO5Jj0GxQkmS8sYdm
3ju54IoDoJwOXwTolYckg7cLyBqkHIaeMgZPkTOL0OL7yhhlWKbFnWolWGzLXfxkYv/HjvDA5EQe
y7b+NSrpTwpKNaGx1VmLhHOjCeoaY40Ddp2czCOxhHacPGRu8zV5OZbszonP0dwes+S1sUczUDK7
rJ6OKqN3z0IR7uZEJXLXccM6g6qjS+RmenfQS2YEdm+ObAvIp62Mjok8R8n8NA8JFqLRg4UpqtRf
pCtPKH1O5YqDGunITdTYTyw5+dpg6lp5UealOBfmtBzFwO3NmD5l2pRfumb+BH2ozuXUGSgmipt4
jkuWSonCfG79pmaVW9kPgnbWmYh0nbOXrH74atVh7goeSZBnaziZTwXghhqigKg+1sTePZMFE2iV
G/NpU2Eqyyo0ekSmgsm1h4P1QJKNi1gyeh86OgO1pI/WUXj4NRASbys789hGxkh2CgiV4n7eFcO5
p30TZqVKd8THFcyiWqQEa1OF9FffXD1zQwRK3TEphu9MW3wOIThe50k7uJTZO1Ox+rtrMvhdxGa9
KkXUJV4FY06ME/Z6AhKtJMCqsLMtbpGKdYeFFKNTThMjjYVDtY7YjdNns3PsHaWvfgmMdXKDlLQI
no6THHXcdtLk2iLCrAZH5J5B/C/HZdZRPoFfj3Wl7V2u9Kk/aFS/ocInj+TUfjY3/0CDlibg805z
16kf1Io+XXel2jtLqsJsSo7IvrZ+by4v7fDtrUtzxkdwW5o26ETzTZBZ61rZfgsPPVrx2nBSoUfa
NLgbK3aSxIUvoAto2FbcBNHICDhX3pb3POShlspANsNAG5Net0qSn7NrTmfPW49rQyuqQOLQpVOY
jqx8iLBzb98oaya/IOHYn6KnZz80duC1RhNsZn7Tdqnpm0Q9EsHC2V7P59BbWJtT+UwQWHrxYFx6
lcxCPOt0w7hYkEU7B9VhF61ViiOYz0sh531htS91bSqfUcUbrqwGeJBOo7+9zTDWha3nlzPxZSmg
q6C12MpyVQFv/3L7efVb1cyYLDEMOsu3Po289ub4ZyrpvCbRha23C1evT6Gz0hSAaefXC9lAMpc/
S13yjuiqCtuofo09CbbGRXBUDRzBEhvZmhjOeqstAaanOwzc74yyGRpMboiizwlyLHwjcKCwX2y2
57z46SG1luOzXei/m8zKaFGRdjCq+VjnraTpme1iTQtcp/opnBEfjZMGLAVqP/XVBJ6gQlzmYBXv
XSoEVGYaGMucwtdhlrqZ7n+lVc5Tk9tYqBP3CYZgmbsfs6V/aNZKWgQppWJs39XscJBv7J9O2r56
fK6BJmZ+N8NExVALQ0r9KVMMoeipAfGaqCPF1O8VoxsUot497Hxjn+JaojVxrrx23BNjWoWN05AO
w6qksuHSpglDuYpXknrMz2TBpTzt6BvfwMG7FRRXBRPEabqr2o7kN5rVTte+OnFVk0LOGjV5ijUO
OX/Ym5QRqxS3KyojtJUsnIjKtXr4VDTAwracBJnVyVnXhueus+KAbNUiqKr4CRP293g2q1gGMNFg
vJiBWcFMlQWcn8jzvYQKcaaXFLGL8IZinhD1qe2ns1awoDtWkvpo/f+UZr2vzCk9kGBwH1kMs/CN
nGJXnJwKjRPCx0D1BZ86V/stxrOXHNDUvetGkR3T6UknDZFNYygPVny39HW5r3owmpHSD7WthypF
AVrEJbFEqX3Icc5yTOAFcEzji2rYOOqZwGVpPhGv/KHWbgAIH33ReBI7p8mOckioCSbi9mKG6ScC
S0NTJ0IK2eFqsD437a7lbSdOI7K48NjvzQqFsUbGZWJ0P0qrRaijj+GKNsGc22+jiRvK2vaChpkM
do4iI5LdwK36NTAjD5SRwwfLM2/nyr1FVlkfqUT3Om9wUCLLpUekvfRLwdQoWm7GLexSNvskW38K
UxqIkz6YJARud4ciEK18qr1Alt36BU1gY3kOUO3RuLbLOzKyj/Egf5d4J4Jh63PqM5OTjiDLhNCm
XKb1gz7cWquRH+em+V1X4dKigemRHOXkiXuGe0p60hF1k1zfhMBse43/IBQn4Hy+EVlXHRqzJV10
BKQ3V+1h9l7g63g0Sp0fhUAQpUMxoFwHoDt/1zpd5HKtT6JgEDxxRUTkJV4603mpI5a8cv3dZZTX
aD1WurneQxQX57qXxpMYyRXltQjSISMw2AlqKJK+6Njtx2VgyikoS4Z1p8kdWnr93HMu8ZA2aDWn
bphTvyzLI7ZA93gRLQJFN0Vkxgepmrc/KCcOit6uPXQ7d3KqE+bwKtCQrHMxg2Jp+d1alE8X0TeE
tZCNQKuAfdHW/uTFrd0W1WESNL8Uh9DVGbLz6uGGqTqOsK1Z02OckMSmKwQpzDoN477QSa0KP0n/
m7Hjs+sNEgZ9fIeilMuW5ZRuYBWMjavtrIyjg+dqX0ZCRQiDVyOIhNhkWl5ZeSxpwJGfpuHhgeLI
KS2MmKKG9ujScOnGo2PSBynVs02TgfJp8fvJzUK9BdKdM2EmDp5MeL1gylTXNJ609LNIFhmIZW4J
03C5xBMroHdK5nbBQGDFegRQD1Zs8d1W1vYkCGQkcJ6xAypk36jIpKmhym4luhGNR7BE5FdOxQsD
HhyD6tewLy1IeewJ1XTR5+1jy8FMFSSbp9UAhbl8auPuO589O6zz2o+nmT5t6tyyvyWhi56VqIMs
cKR5I+Ky3GWqpq9U3Vvjponv2R3zSQ862gh622453wRbA3Q4d1l/7uHsF3XTgrdfz5YHinvbkwKq
mdfCWG/1BWhCldr5bjQ9AmvdXeTlJ5xngQOM5dINzYJegPBLp0EU6Nrq1RZqCQyjHPZ2ljwTPHCh
Xlt5f3gpW7V8UkJhjHdGOI3QwdJufCxXtvjS1h9rjUs7mvv9OBVhBF87YpZGQumZsQk0o4gnVw5b
fAPeOaemU0tbbiZ+iDeuGJMHcnsZUpUYGOWcf+XR9NsoOG+1wnqpgF2lUIDDdFoe2PR4z9NU7T1H
6IExakHkaLejW731WwgKTEhAAwAIWL/+LAaprHaQdTRyMA4FfTTfkwX+UqN0ksnOHsnszjtjvRA/
dJvLx9iSv1s1b2rP7MPJ5G06i8Ch4G50spls5ZK0on0CH52CMmOI13WcCi00kcZMHFnFeMNa46em
mgLVCHKly1MReYRlPOtJtPhUB2/bz7Dd4XXUJW8Agbtt/oFI9lDG3ReUVZv10guRtN5CUQJkpWdv
jLTPjFc8glyjiWaj90uuwz4X3fM8Ep0dcbi3rBUjy8RmSnnHR3EItGgzsxjqA5ETI33e9dk6pS3j
xUIta+C0HgUU7Ty/AHMVW3FLQlrB1VJRiRb1zcKg/LxtAr0ky8b8KVSJUcGCbm0uFQ7t/FRo5R3v
ph709JhQ0jFWmcbk2zCtg06gh0eV7pk/B9XctFn6vupc8oPb3E/2jIzaHL9BwzLKMvA4O1P12Nd9
FXgJaWwdH0492pyzupR7ZGUfw2qccfyBfM3fQf2y9A2cRmtMPLrBqVG3NEKUh7AaCuvklMmdOczN
TaSNlOjpFCFAi46RzTPHFlaGMrLJYRxIe/OcGPUxrSDJdI/y6c4a4zmY7ZL+bHGBHCX70sDLyfbg
lMbeaJnHpxPSpbFWSWiaJks6B5ndOuGuNJDOkm/zp3orzeK1ELSC1JZnGVu3impEjzhRegb7c2In
N72Erm1+zSBBAyUsONWKS3rJmx1zBH+MXDRgA+mwa8blZFhohnjyKxQotVk4kGd/cmZOfMX4f9/J
ZKYLOe+HiigDjek/cgok41zChI3zY/WWSEsipG/aKb1bbUwf18tTGT8ilyx2xTCiLZNTYrOmj5Fx
g+FmCwXoQkuuNymEqwDdnb+O61NevJBPbD1BiQkxOHgB8HbO30byNNgeNH8qxLyjm5Mif+7t5tS0
OCqrYrw1trH+9Sk7yiUj3i1PBiVdW1N9GeSaBEMCwYnANwpXPojF2n44QLvmLTSh9/qdOz8PNee6
HvRFZdnaLuvNQyn7E+3eB2b/v8fEeUvi5dmq81dPr0+0wn+7enU/NSYWNDeD81ORnttm1q6znw3X
zS7S6e7b+I56sd2JGQXy6txqNsZgJI09U0NaH5K+xHbx0p+zWuIU8fuTIZLuFlV/9aiQbNSAIwJz
SLp2u6uL4jtp6wPy1ezDraZtVynvs94FF+AQJ6PMgmgzumwJjSbJWuiM077FHxI6UIcCqbP14MXg
dJvFJv3HTQ2JObhorYxaGx2wOyR8cifnrok3DG0/3kf9xLszJw2JlfU7vSO6kcyIO2meyVd70yBU
LOCUORlZty3lE5kXM2dmT791Zp2sZpXU4Zo8gQ6mfyWX2lcppQyjYnuk7BvK+xptTL4pJbrYIHVJ
JEFJrJQ0yz8LzBNvoSuVNOxLyiSUdCORojHl6CG+F2jAsqqywFrQ/mp2vl/cnqTIlf6NWb9oWn9b
xoQTIFt6lDaNd6ignU8s8dtQqruuFiHCbbHvidkLGz9OR2T9tGI4EUCeMalO85iAUvfH4NHfnrP8
GUFMAGUW+vc83Yxl5YTG1D+Ptg7pOa78YlX3acZkN/XoHGpdhziBlJpROYLLpTw4K5ZqYdavwqDD
ALyMoPe7pUDDkHpswInXfk96zNopBIqE5ViRaB04eq72RXTTrIRtRvPAWVKuX6Zlv6jxRl8UiUW2
HI5TnT6rId4rGrt+pQ/fo9U8jNi/fULRwg0RN5H/QeoYavWk7LbYea6RmQCpWl8pZjzjRrOGB90j
NZDW+ouLe4cf89Knn46SZKJac8oiZHwyUT3nDZvomAokDL3esPUzXYzNi1PW94MVIaLR63NDwcns
sSP2dnxmxQA4O5lEV1d/5h5ZU/l/PJ3Xcupas4WfSFXK4RYbY5yzjW9UCIxyznr687XWv8/FKi9j
ENKcPTuOHt0sv53uXVlp80HEf6/k/rE0o20dvXh66kNvDQF2pzm0AsGHVdDZk0zFs8cAJzgFryY7
y67DznsR3xTad3cTbuEWMybbvJ105bgkcOZM+c8E8nGYKFSNDWXMHuKxpq65E6Zmb2vVftPa5q7s
xupm5dueF4BV49TjJJHorxwLd9lX6Y7V56uizN/cMK12oWNi86eFVDPZtswwHj0dKmwNHp7B9FPy
NbjCecu+QDGtX5t2D2zVTo7D0pUULUgn53MDT6u6BEC/P9GKcAh1WUVx2jwtTPnaOKUVjC1TA12y
thBTB1baX+rRw0Lowzt0dvOtA0Tyquo1c6N5wTBVdC4xQvujjR4H4apy8/txqlHyIWndPsleGXfK
GGB7DNqR0t7oNy+Sloz68jYpqp07+19FHP1qZXomlDZmoHo0K7WU1/VdSEa9g0EUkozsCtY6kzZd
zGk1kdiYJu/bynJGwsGsfe8k0acTP3u+CSTLjKjlzHSxpU+dWe2NEsiq538m9F5sNBuySBOe1x4u
bmYPwrcUqwxMhrccImb7GiSGj3jFH40Hi2dGwgOk0Xvc+n+oiQsViI94MrYmGfy5Lm6ZmVtkwOw0
55ZkyVTF8M9AI1k45X1FJpWuVnNj4rFcdW0Cgyz0eomXQbWYJx/TolMBKn5VBU0pwjazgYlDvbpv
83pnF8OjD92uFcP6NesPtNA+O2b36QFWYJRlTSfzpm2ZC0Jqe6kp0JkdZZuGZFp9mlzY+iMdJB2l
ByYwvvvMrAAWCeAxksrPDP0EgwAi2odjTEZ6tkECwRzU/lU0fvgF4XScgowpuu4zAqMG5Rc1a6Z1
bcSmuIN7KGK9gf4Qo+JRrh4TyLMNEq1hZ97ZZC485httDBukne33L6SzqYt3T7b6HXoZpWLyJ4xU
ZhZjBolbWF4Dr0gRlQrOFyrdaPkrPUNxF5AyT72FlqDP/WrW4wCCPXobnfK6VRQyBn1mEK7h1lez
DjtCeYFCYe9n8VtaoR662IXpgPhyHsZrgIJMCqA97tp287u2pPHRvRubOoFexKRu2lVUW0EsNHM5
bkPBCJIU3nmDvm2b0trf9AoqSFMgzvXhKVMVi+l+JU3QxfJqUU4DEZU6t/hpO0ebH0yC7mx58Awz
3qeesQ/nliDQi5jwbSsgh+pu32bDe0HMRKGFRIhLvgRoJ+RvIcDQztv1pvNlLYRNDITZgAgH59Yp
33XUZ3dDFw5M3fCMbcqM8G0/9ugUOnQ6w9WfjZrisEs2IR+abZeO5gOTkQq9gM0zQWxdxk1AmLGA
kW52VUPvQjb495U5tE82ADZfTxj8FoHObZXrMc1VmFqUh0RtGL5MaubKbxiVFs4JwmAnObXgAbgV
jQQOnBJKAcsyjal0Psd0HAOv2KgJaeaFqZqM4xhxWiAVB+9T0uzmDgcnp1bv8KxXnP6vLnUpkKcR
kwzU4q7t+208LmAAOyP76PMYmSFll/SqR+eN/wWMmDSG9xkbjDXTRmgV/XoG1tIdaJpCEystHgsN
M+QYrmZteW5KsETw+W30EcWSjq+1AzYzD5llXVJwdKlKmTauLxIchQQLTLYScDgZV7fr3l0AA1ca
R4HWXeaJdvWF2awc/Up59UyV7F9fKjwjVxqTRxCFBmP80gI0YHxRM3SMncZHWNdcJzJ3VFEIscuU
Zk3ozc0O6hLV2CWOx/wYirigR6OtCTC0KK7jdGmvM8N/rAbCR0xes5xdW3V/OoPyvmPBqymZtdEB
SDHZnIHQuMs8bWvPIWDS0r1ebGI0SiWNZcAxw6xdenzV256+RkaxJxdvdvNNNTDSOobgd+zqG7OC
nx7HUr9SNMjkfHNPywMd3AOhSmcZ3St8Y88MgvuABChgypd9gwd65dQgufJBIQfTorXVYr6qx0jg
DvWropj3nVQCqDaQJoAciMa+6IaE8B/oHZjEKmZ0MP63tL0P3TY+GPXwDBCKqIaEjWFOZ3BBhFH2
beG41OTUc0lJV35atvEiULe+hQx/YmYJTbfuSBndno9lZgdTAjPMGJH7UG/UjsK567yVtR0UZhwo
fhHQbEz4Or8YU/ajVMPFtbzDEM/3KrbZmo1gxtnI6vk8N9/K6HzbjX3fKujKbj7rfnVIO+3suSn0
TB26xzm0pnJymuF3qBiS0LU3nLigioZLVg6/ddtdpVP8ourOviuBguRZAGVuID9hvjvH8MrP9les
a8emnM+VUwRt3Xwo0YVgy67716iKz2OTBal4gyoIsfFiMKw40vhp5g8ZlgWkNWpuOTdGEsDSfJkB
+/omVUkZZ5AE7hKefRJ2pXjyXRRu6jQlE9plV0upPFmxf5IPOwsTkD26dlIo+Ed4pbEAUTQcE04K
jtx41us8YGQd4DLjg8ZYKaufAR9u1FH9bJfpOHfdxejbx2V2gNnmf/L74qs/Majd2QzkEomSfpvl
s5/p58npj0lT/ZkpNTQFjmNjPEMZfoQJ4DET163IA3kthkq0T4qnSPNO0GcE9TwKeVUQphJcuy/F
kn5rQLSL6Yg3de5JrbmxTpVTp/vTOcnPpacXdfRu1ELZyyW0IrxRDftOq8zAmftjB+dKUbt3Sb6s
701s76RHDtDNEm8nvdVb7duZn+GyP8hbDGM5ttQI8U7eSos7iacjo+sC2wa5aB200jvFXfcrz8uh
vWJQ5HPRhTDf5vf/lo8Fn4zlzNzVS8PAGzc9ahU1u0o/e9Bk9/0CLfN4iR2KaszD5UAcYzaUUttl
VmyoEkxs63Luk+gM82tI0opm3LB6ZiJrQHEEuL49MEKN2a18Cd2u91Hu7WTzRBb6rP1ejMN/+ykb
vizOV0nZGAb5TZZMr21GHRphEKGQHZCPql0O2GTcL2X/bDEFb/08S6Q0/TFNmru6xUYIGwULIItA
1BlYyyGJzHeN/3pZEpChCR6mzDzJGvY+EujI6c73TV4dltQMipTDHI75Z61doPw9AbM6ALIEIxbu
vHZmZn15aEctaNruc7J+gIW9Oz6N093GoPdK155lb5eQheUGWqbmeIF8A324lPnn6aIq5Dux82Zz
jf/XDbSMMwxxpHKRmbivBsla5kYRxNUZ49Pko/Jv9KPAl7FZ3Kvmn+RnaoxvxQj+PEkZespdyuOF
LTxrETPs1Og8RvMZt3RDa86nrzBFNjTWlZGbIyP5aEGwtaTMCwK/5eneCXhXADHSxdTNw6JM58Z8
n8v6M442rApT4Dr1O9anC5T8ga7z/UoaALzezRPwySW602L/mjEmjPbMgmnI7iELuDYUZBnm5kGz
YUXTgpDzIV/P7JUg/BhN49eKQacu9aMf/TtUJKDudcf7anRKVmEXnsux+5UnaxVNKpc7pfu3Inrb
X3JFu5qh4RsibitnFnpaWY89lMjrajOb4iILxQiZckp/ZRPXg8KB8fp8XbKm9U4mmzyWBX0/7Ehv
HWY9wf9JIC536RrhjDMocmOa+Ssg3HPahGfZYAdhLpkfQ3v4czX2tIjBTF+qD9E4XtolD5KWhhW/
L2+akkrWPKMcysCdlVOfPZtx8SEmoFIMTEh8qG9EcxvmeNHJSWzyLGPmGLhrj6+iMQlHAHPj5H+D
vZlnOF/Qoy39StQar0WFGS3Tm/P26C17UXByh0lSPSUhyWEWVVSSPHo3pcFQ7JntcVTZXHvk3IYZ
vnb8bmbQgnQm2inkfCPq1XJW+/HsZNvcrr/SeSbm5Xk0zQqUzN4yxue+6aYL/a0BqWOMZJGgwm5n
P/9WWXSanYj5546EWnRvNtHZxIiScgpMMFTSNCIZKDRiY/ZHWX1NqX+L8qymMdNYrIMISDP7p+FO
10Ad81uM6Exqd/IJlBxYY0n/Wv1yFg0p6kF+JmoSyP+nbWG82tr4sVoXUW5D6x5We6NqL3Xmf1Xo
HzEK5EdjrfulQ+ko8iXfQ73lRou9nR/SEz/AQTdMx/WjsjJyaz4dQgBGX9HFQalmAZiSt9b5hP75
BKLwwBTDp7InhNfDAJ5UFHFzJyKWFOp5yKdLke8XUz16k09vAqc7hVeuL6ybeGcl6b+XmkTBJSv+
2mrgUtSP5H1ymn3RVbPRvCSg5SItXm2ErVHOcn9FlyVfllP/iIxWbJ8s7VyrXwRR3iMEiedId6il
sy9M+7sNTSjiWAKxbg4LKXpUHtGB67k4jiQ0ahf0R9IZh/XJmUBGXwZGBSHxGUk7v4cMXM2RtIWt
ow/8TNjyOWirCpIzJmtFqvfZAbJQ++NRHh7CxksZkgmL86dymc5pzJNl9YQf0W90XXlZbP+0viiH
Fuol8B1Xrg/8GOmRl0TkCCCeVC3hFoBGrUuzqvCs+NGim3rsLwYsD7J+Q/1dJdq7TqykFf4rA+PP
lOAZJuyfqrGmpLmZp/kYyz3IUZDvSEmiDIl2XVfdjdzsf9+r+3+qi9zwUVVVd3IZ39O0TZKoj9GC
bmZ33DqDzDa5p4PmxeY7VwUtF18fSm9eu56AnlXwIsxL6ywXo/s0hHsCOy2rlQ5sARkPVT8qXvZG
c8qmacIv0RFqLNbMeYlo9RMnQqS1TsOz63yqavP232mVq2QTPJJGT8s0ZEagK2Qv5O3q0N8Wc7Ir
Pe3smMh4dxC9qoM9ysx6G2n2I1cPrAIB6aMAOr2vtNTOorjEOwQopRH4ZoPDjZjbaNTuSWd8adFe
tJbPWJ22/Ra1lzXJSXH/39ESVSWH08jSO4vat2hkX/+3E11MXJ2A0OsvblVw/OBKGxXnlEMmlPcJ
RDDxXnSHnJ1en59i8AEiNrWP16alfzb5zpBN+u8lip5NbTzJOq5PrelffvXaZwndQfaDiH/GlYox
/faVVyU0A3zc1ZCTuaW3G2YfRT9o2XIWsU5V3LtcuW1L/SZVGWDq3JO5POWin6Npeiva6Wv4Y8wN
VDogTQcwBfEHtaONrNZkFgdlqO5Nn8nEuEgLzS1NEj5YS/VHBvDHSPfitMqhY/gbkYON9smtdX8z
ynndjDvlNGdViz/teiRTDAhz4ZtB1ASJjlGfLCJK7/5Kvk2LFgqv2rlV1DMJ/SLL3xu8iBBLXTYO
fOjGbkhQ/QsIOVSn3e1MbX2K+bx4Ljic5tGRSq8W3eW6d5hkaKsJBH2wisD2m+vFnB9Tp/0V40Vn
c+D3VEQz5mB1dsBc12OOsdWOc+LddDRMiNToSX2QUAGsH9PRvLuG2GT9zl6Lvwr7g9lUR5Gbf89p
KXc5pEfyAmwF53H4mZTuc6QWp6vgvCRQkNVSWKQET5LmZ1qLkhdZKKMSv3PInnTQwqL8lUKGgo57
cWJV+D9F1Y/oOMOKn2fVBqhjnjqaVZJgUJcjTIpnffnpdRDM0IGszmAfY1znhBG4yn7EUdcRgNXE
/M+8iDS3hn/oip1YSqOCthdXlis2ugQoGAExBj3TbQyze6Nf4CR+oPhsvvY9ttXPqnJEPcx9+6Zp
8aoqiLAuE6qk0asTfBMoK7Gty5Cep03eYmEbxg+qCsUrXhZrkDSoETk3NuXBmdnYohwN7HOYzrsI
RKcfOgeHXN+Ghvv7BmRGHBrbBPBt0vTwttWbljBPstkMzDw77LeeElUCaQfJeA95VVErp5IAkir/
GUz70U2sX6/aGjh+TMPYJ6AQRRF6psXQbefPD8s/JVdOnvEZt8W1VsKB5c/HujNwKWNcMFRv1T0q
cGx6hXZ0W3ox/xXAyekSLjcLt6pldRBPAIm0o9zRmJGEF85AJLJnVCrzKCghDXTT87cF+gVAFn+9
V/0q5I14DwM/7sDpAT5AlTCzIVBYj7G8EXdHvlTuV+6RzoRrI7fh9wGjkuwgjgvWz8vazqH/N1AL
Da3vcEw/Sncrn8rsNDB4BLJn61rRybIb/GqfefZz5zqUeuP19Yhoehx7CmlMWuJctkTqbvbvb9mz
oYRHmhPOy20+lsd1STD2su0wp0O3A0NhiOQp5QOtr4HPpG+5c5fVkZ9GPwAlIoXM3EF5Wtp/ArE8
qzyF2FXD75/Fycsjn0wnxmrUs2emIWwcgz4jltdOC+j4p4u8qW1ICQ/Ou5jMpsagTc0hIwhCikQ2
Vy8unx4guQfFjboQLWwQQnUU6Pw+eVul3fcYpiBnMCyaA0OS/pmPdjqrERJqDfcgAG/k/zPw1r6K
buWAz+Z0E8+QrXRcdlWPLuFI7twAl9zL73LaRyJN1x3PBeUvQ/Vv0p75CQS4CGggzg4DBL6rfCcu
mNiDvHTfujpwUnpDzYmWfp5WHqOw/FMPZNKfnRvvaVKgNagN7qC/qDN0H4n+k3X3jceasbFRdeuY
w7ecAzkT8lPT21+5A4Q+50iMy5fsisjfugVLMx5DVyEkdHYmPBFzBYu37I1IksgN+MIfg9m/2H3D
F0W2jDA4Uj2n70eskdgz28uDGTyaPAoWXPwBQOV7f2lpBCBiQXvIT6MxthnDz8RPlyhKrYjrSTxk
CnU7yw7a5J+bn/r+nurftgNdG/bGvYelG93xaLQRUe1I+QEzYaR/VbVl6Py96ijX4g+JvKzyz9os
cbqnkW0nUifr5FSksPgn74Fg+5EyxRW0rjEdC3gXdRJQZH5WMkhga+FWzR7FeopTKH59mU0MEgHC
rfZHib3FwkriZLgCRX0U/Ti3/g5M905UqzjcQ7Jn5uZBtG6p1KfU1wL61rbqoDLYCMfZtu9y+t8Z
24G78S8PIhdsW6haQRzBUbRpVZWm/H+OVWIvTyMtWOIEK4yCsJD2sspg22M4HCdhDYT0YzX3n1Xf
3antsIt64nVsqCgDUWxuar7IxBpzSL6c4sfp66AkfqP8gk5pf0Jw0VjmUCnQXjNx8cww8hhGvuXY
YZSZZxDU5NMU5urOjLZp0/EhL5hy74Nkyiyi3IrpHmQ9mIsqkPzhV67iTAw0ASg8YUg11zu4qJLY
bD81PRBdCCT6qGgpoNDuSbSPrTrfSfost0Vn08Enu2jqrIQfvo+e9ybKXhSR1U5PcwxgA2WmqHRy
WP6dKDeIBv7AIL3BFk/+HXU5hhcxj63nf3nD1xChp5DnHuDJoGo/YfnZAyEMk/Qla1EefEIceTPP
N4vmvYtTvKqlBbOnAITVCudNgk3Pt1lM8qQw2uJWva9hugTvCiwaHiVmcdNwOIKO12gLQDlJuA/x
6XlgnJg/M9ceRBxeoXiKazhTJOMNNHT0OmmBbO2ctoGmUocBmloCkxmtP6MwtjRS7xV3+iJH1zek
+Nz6N1XtrbMYe9En/+kViPJfFQ12XU6c6Jtas1lP7V6lhU2kXZ9DYJ8sP6eTgeR3nl7/iisuP7m0
fANYmJuhsa8XcPSSl+pU5mjmWPCcrKiLMeWyiWcwYZsUNGkQZ8ROIJu6bdJcA5vj4P2tygKoz0Pc
RtKvuUbaq2ZRjCMcGYdlin/reiPiJYZ6dNwAp49yffkoFgYK2cOgD2eaZYKCobeWeZDdr1L3geZE
io7zGUZNmgaXe3LPfy0WmrElv7bRnrJry7WrO8uOdr3idjcu9rMidEQjyttikj/lvFsa7bhk6rc6
7cTQLoyQWpWepja7nL50URUShUk0KwaujB3ITUrQF81OQjGxM3LCYBp9HzNmV/9PBcmBTCrl7Pdb
sUqyoetaDMnCWJ7sUZ/tk7husj+ehT4tfyUTC0blNGcISXvWWsBLWXTWxckN/XoPwnKXD5Kp7S9J
SNY8elEEkyD+qzjUY67vFN3dSdqbitMpm4oATOxJC236UvJHqnA7fZn3HbbWQ9AVZzp3ya73TSph
xkV+TTGqvlO9zmTxHMQbmO07nBdr7YAy8LkGvFaE6ot8hSTlJYGfqg/9XH+Jn0wvc7BY7gnwJ+FQ
9yh3Jj4yDcIBFHzRUBxK0vckP18AogUeJsjGBEHqd53WCvPBCUGN9tdie9QarHc103ebYnj7W/nG
pRwuUm3II0/y+RIvQKL5pyI3PXJC78mLkZ7G7l4dlJMZH7q/xvXe5D4l22do7ZcGOpALxc506fGN
Ippd6f/UMJBQsf8syu2IbpCMoWMk37r5HEc8EL8O0bzWShQ/P5jGfrz1FP0k75ULezioNvlQSSN2
NU25/m1mOjfyZFKUKAlp5B4sL977MRMLeX1xML7IMZWmV8/G7s0Xl5KKPMkc2UymwGVF8DIGSGhy
fqPvyYru8yq70cvhHC2sPGtkq92T5c6g06nS6j92T+6AQcFse8m2S2bT8aufyn3IkflKm2FX7u6N
2du2Pu51oZxkwc1xeigU7zpFecpH1Il5XUABxPrDAkIvlHIlEhNiSuSeVFxRuGfocPY/1t+76uDP
bzMpD7gQ30sQwS2yPy2kLPHqcyRqAAwAk9SrvC4fSSSd4AF4p8UK2sJpAzQO80/TLHjio5SfaNrX
PPcsG2OmdeCN7impjlM0fcpKqo7zAKnatSy4PELquR/19Jfm/97ZLMa5VQGYJOB7cfpBBD7oebWV
fRrZeXlSubJa5E8jsMy+JepTgS2nAQVhYnf2VTHJyqj2c1FOV4VLMsYlTZl7pLYRhP8tbkdbok33
iGuxatyKarZ76IlvRbJkB8FuYgq7e1P1DlLNaiZgG0UAcViwtOQdehI4g3rdDNUDlBdHvcoCUvK4
gXvNMA4SRgJDPmJh3sc4J4OMGhAXdA02tVQ9zqDQ6Q+mB+zsaxEgieRPclySP6QZeU1XAL64hveK
VqyYGF2CyP98Ult6+gbK341/+s9XhaBtT7PRTr5apNN01cCAxyihJ2VBdc4c8R6JDv3ly2k/h4R4
YhlgsB21c1nc0HL4Kylzed0daScu8DSprknmJ57GIzjjTdkOTPHMJGVBrYNjV1R3Me0bQ7/tcAbK
YTzK28mLHszb1lHhNKsPokbiOHmCaIFyOHWDnpODZozudTO+0CmMlR9+k3HaG4qyFVU44LQBvYqP
pG01nmbiKaV6s9jRSwUS5z9v3fcJrfP6oQXbRlegJPkpgF8SBrNveswSyZDX9RwvD8DTf0TgMhzs
hoJ6M2h3okvkNWVQ0UbudeMQceJhjBV8Vdp4K+dJNDDMu2fV068YufScchbnHDe2pNs+mncVAi1S
KoLt+MPDHCnXmqd9TSke8nwWfVd1ziEmHVHh0zk/JmUpedWKWU74zsvydfgUrSFqM+duIEFX+MJV
HfntG71PGxF3+d3hLVM4f6fDi0jo0pbH8Va+WekQfBFi0SuqVvxmKbDo4daYM2ZRZ6uilzyKVFrp
waJBy31XRiMwfe3Y+u1vQyfJWA5vsiLmbLx5sPHLUcMWq+qbVUxf8i1ypYT1E+XvVvmTTxMDbbv/
+4vckbxDM2iCnO913/6Rgz+myY1u5PfyDOtbo+TRmGGCRCrEFM62foZcylLVX1moNV8z6D8jwGB0
g2X7n1iEuseuNwB7ojTZrTojfNDU9kvyTg0WSuS0a8E9WufZDc9igpnKez7KgZPjEBr6ObyqjYUu
3/QWlMdJKh0wO/Thb7ItNP9Xathr1QPQ5ZvvJSCzAnu2vkTs7NzdKFn0GvF/tQQdquDgktCXv8lr
bUTof1mrIw09ssrwKce0sMwgrtyfur/7r6bsVstlrqJgzovXZIJIqD5oRfUl75aIdNURnbo1a+XA
8NizRb7Kc9WdGzInmsMryzf40an5bGEaL+r6PbKhb9LTwCcBSfEacOcClAmDNUbXpRU99ub0NgCg
rqpoU6oG7JPqgx+/mh41dLyXydLOUai8ZlbQ4+iKEShCJKlWEqZf0m1dvHG0LwIxEOWfYlg89yvD
n2LkwpFaWyxXPGsNZGv9vJf3pbjfow9PA50iNPw/UA277iXdjMcif581/R7UOxh84ja5qFzA8dKf
obypJXVE/rvG2yL8fPNq8uBL8enBiDDCjUpm+N5sywAk1bbyvfsQJ92boq+lcP9URmmMNq4liea0
rr41+3amoFJ7EJXU9YEOhleGC6HrlmNElMpovmMz2du+T+7kI8BmSRM6h6QIyb91z2gm3AznMKkk
NPubFk4CgxgZJlqi7vTDZeKM3HgrAb68mJsVZQ/YbNDyld2c6EQiBiOKMudP2Ry5Bz8tb+eWQbTy
ppTwt5vaN9ti4inPK28iODs4E7O9jfRdo6ooyyNrFtEE4KCo4Xf+jsg+EoU0C2MAPfeuK91nO6kB
pHBNy2w/gHrQaUc2pmFzljh5azU5azMjyaeLPP00xa9OTOMTdyh3ai0sWE/TdRKBr0fvQpt1Uod2
b+VMgx2KP7urTiVusauHD6EKWJ7nFlssTNswHHZ7tYJnLFOPkkfOLKpflB4Huo7UED4iEi6i4f8d
QvcHhb5qZzmwPQkaQAD0fUNHwNAjFD/53AeTpir5v9giOduOSwO/yvA0mkVifwWXjKnznOdUFSp8
O74pdMcPKdH7HbmHIb7FGNxJzSgEfYUXlAdyUvXmEW4c2O9+XeOhEvgXRQE5vlJwELMxWiyhMjNP
yIFWYvXMl+e4pNc17H7FrBkeNQaPETpR87immNZ0KwWuGlwdcz7eJKRSWVcpc1aULJujRKUSPLTF
/KhozbXEZ5LalWIopfpHm0ZpN7uqGU+mkMDoxjKovA6YQgKtWncryRXpv24z5VVqNTnNWK2vv/9L
EUv3Rev8VrCZUsiTuqEkbmxbf0lCspfkgqWEIIkR+VmDWgw1Qk1KDPI3uVkJXyT20/ztEI2/UqzT
gTdIkdc2vwCAf67VS9ld/SeN2z/xToTL3DVgakgOgkIxoJ9wS+NqTRqRVJFajlSmC22G8KS9Wyq+
S3rqG3etGq11YIjvk9IiH0wShlSL1IdROtQ0wuozDXfFevdVgSODKyTvEOGSqrKQbeIPQRJ3vUJk
INFizlJFu4WkbdQsDyRd1+m0juXT7WQNALrdF7mCFGRkLVI4Km2NtDBbUGf5n2zPorb7Ju13kh5f
11YKPt4AoHsoP9YYj30z/eWzG3/lOaWUqIHRKIVgKqI3JcNnMry/NeFn1/nVOBsvEkOuQeMyuS9T
elmTDH3dv0uiIYGOyam8Z7m4XFGC/ykLb+ym23cxlVAS+FI+ihL1Pc1L+EG6W7OKbiRtJTsmK+YJ
ZyGjaNjZfW0DPjSRU9asnpVXHaitbGeSjzvqqHudqqlUWsc2D5SWbJXwL8TMFoPQulce01z5XgYy
e0b7tG45IPbXPqGR9D+/VYBdqIedPyt7MZYLR9TOkm9nfJPDLS/R2B9kqnOQKFfcHDm9ocLMFtxg
KVilLkIfLb+MRIbj/CxW0c1JIy3fvap+RhTuoe+DmlI9rsdvVRSRerd49pe4BnSIUxBEW2WS6/7W
lfgtpvdZXMx+Wl6mlmbMXtnCE3m/VnnEO/ShdE2r31ieQuqCtSPFGJrJ7YN8vaH9s+Dm2N+B9YHd
o7sA5rxV3eY29DtabLuLFPijCVRufJRKi2iN0u5+oI0Wu61b2rUz+w+SJRTJk5Ml6cVKmaGE6CDa
wachBZmHR18dPgXG4XsM3mneZXeaGMQX50U+RWmXqKx8lf+bdbzLi+lW/rZix8ASRA58ztyLwJbk
25h/ACyY9jL/tO6YHNypfgmj6bvJop1ZuPsSJjdNaBA+5aKSpCwT59WbIRhBycityetycJrhCO71
3dhN9nySarwcLvmDYHEkq7Fcei/dMIX6Tc5YqVGj514YC3GS7617fRtVHq0sAIwFICfXlTdIzCKg
qkymXQ3ZP7UJ4HdQw2+583j2njoYtRZy77L4skca6K+tfLdcxCozejh83gTyRoycJIfHqmS4dUMr
oEehu2bbikBSUA4SspY7oI7JFoaoEKdJBrJFdiu/f6qq7No1ErAl+jmjNOej17L0IfKzQ0HoRQvZ
LTUL+H91IIbJmb65swf6GIR3TpVvohaQ9tY5Upbr2HJoM3SRp/YkmavIoFFpY+bTHm8AMC0wGgnG
c/fVrGkTIX8oafb1ARq93da9ypRlfGUECvIiyiSOscuj6LbpmXd6jMEahhzoSVQnqrQb//2E+fqV
9tR/xXdneJctkb+LWMjPFBbQxSmfIlu2gKT33FJFdEgVDjIdR0an3QmeRsRK0H6ivoVgs62VZ/l/
rwFvwWuiP+jHfG66+pamihUjKOpGdL+oEG8xHjpAPWJxG7jzFLd6MwvnJFVReU1qJlIdtRXjWeOA
LcUAM3O9FvarwniEMf1GbK7ogDUabtTyoIEM5LMiL0ls//XZcLO4016AVyIGrpXSXNzfitwumfUK
2RkUGzwxSl0DgDiwQlUX7uFSuUkGFlWMnrfssjzfR2l58M0Tm/0pdqAUOyOHiHal6Bqm0+ulMK+S
wtuJYZMQXL5QDoucgZbGuJ5lo/tNVlgqHvJT3uL53rahEiLHWwB7ggCgSiJggRvJAku1JR5J1BX2
lQx5K0lEiPRKwUyTRGW8/DSm8RiPr/R2U1DHKvAnKQFJLtPs7acmhLlCnGRcVilcDBo+kvE39PZb
rNgnuUlRBYw7QE6sq0UZHu2cKYST8iorKU/p2+6fbakH1V03UN5eJj51EwtWnP99XDXfDFifxQbZ
1Qi487EYRpidir86Ct/szH2e6wqmSSlyjavT4MCssowMFaNuIkdTzE5odaDocESqCwgx6H/eEqAK
sqhynyLuo4iju7MU+1M2bpifM0/5sNL0mh4nhq5U3+hd0bnELDSVT6/U1DYkLNdS3KrkxFS6Lcd1
vhqIe4DLBStwg2Qn9BC7xrHuxHRLztYVQE7ZT0Bm/4E34Pa8rqP5QUBi9HscBZ4UTemxbehBBROG
bPQ9A1Eq40qxKaPgcQjw1GRUfVe8i3bSHXE1rGfJP0iMKYYvoxvV65L33swDsTiT7nzqzZr/kUyK
OL/A2DdpMn2syRo+MmqFqGn4pdjpknjH9J60RyaGQ7xwVkPt638KUlZBi5rLFbRnJ/HJZHVFQ1Lj
Yq64f+fX+rmDIQUY/nwwwc6x3zbtY4YOHwn1OZHS1c0jfx7FEBZQNZASlUgs6poGVn8jK7rqJSl1
tGG38edorU0JsmlFQaU+IUm4vEkuXXwaz8U3dpbwZvSLe6km0Dx2GmNc7Sov3mPjIlpNzlHrjt+t
/SYLu26eiORiRAJikaLZUtLF3xercyZ3/p9xYzzHp9kxcAQwgarcySkUL2VVcBT05K2V4e2pflLQ
21uW8yEg79X8oYEEG6wOO61Tj1HGyVG6i+ZFb7PHcFa2TSINgb7rLT2pTbmV5Jfsi75EFFT+uTuR
Z+9Ly7yRS8q/vDWAz5IcgbAC4ZRVbV3z0dXL6/X0OfTZ5rTYEUPILsljrvKFrqJTFF6mv9Bob5J0
XD8qHx85sGrtvM40lYjsyQHJpadUyxmtgcLnSCnJu1c5H6vDGNcbuaLkCOPE3UOQtZZs5ESuVXGL
cQsQ5sI4zNbIPkE9EEjJtG7LF8fK6Av09qOt4OVTB8GH8rCU8h5lSE/L7f9xdV7LjStLFv0iRMCb
VxKgFynvXhB9utVwBVdAwX39LPDMnZmYuHH7tCRKLZJAVVbm3muvo5retb8GOvYGgfE53SpOqVQO
q2NG/ytly5widf7JfLRTanoaeaFNS+5UgqgUeeg0VFcN6ly27v0wJHkpxz8xWyj5wpytakIG16yX
Gjya/Wdge3VZekYWszVPBTvdrZ28bdU9aXX3UbT5H+nHX/ef5XLFYx2BzblgL6GMYh/26+ZaOcT2
VPOLA0ZTH5p/ArWg6eOspZtRbTlnTJS/llX/G6cfDTlIDDJ76sT1iSUkKWu9tsuidXa5ztDXp38f
TAbqsxujdY1eP1yritdh0O/ykyUdWCOXDW/0L0n/fV2txSLehQn079/dvsWuC2HivMpi7jMyO6HT
1jsv6w9cy4FVgseo5iXmFLfedusCtN6O67YLdJ0eU/m6DkDXx9Ug5EobLQWtzHUjWRXkVl9HWuaf
1jPD+n3riRHV66FoWpKEeefXpS8bx6+A/AEfRSXH0HXyF4CFI/gTtkT9s96Ma23li10r5G93yrHB
wzrjfVhXDIVHYL1AVy1fXxxskxi9BsbXfy8maz2xamAdiK552T38R2a0PpsytZ761L2PLLMK9pK3
ENkz3ZdZR8qtGvLrNOc//9nS88T/mvi8YRsEZclnaywJu+Z8li5/11Jj/S098ZKo5mXdXWgsHWjC
7dfbY30YsXM/CO/Zc9YHrmuHL4gYCEyE+XQB1lqiEw8tW90qwlrXm2b2w25k/VcNnmnGthm539Qt
ZiZC0PcopFmmeayfpPfla/2X1l/EHJ1DgTbAdgOAEy//LqoUXUn9VTIWHev2YUKm248ftTH/pTX+
xevNCfx7PRWuZV+QQXpR+a0PaIGu71OcdrfOghK6rsMmrguucj1GeS8VFGyeCWeMqRg4b9yLIpkN
RwiHu3XCuK4U65tFJtk7+OH1l8F8dq+DbN/444AcUslzhRhjFWzIur/akjC7gL0wXuPy3OlxvRzX
/9+lTutFvl7AngaTJdHCviWLiwpkfcBd8lupVZUEhZ6G3Kr2xUb1UeMVG0yaolxc/2k7yHghliOP
1rd8rVsHTx1VP+3uU+lvLSk/13n3uhutmsfkUlvm5/3XssX8q2/ys4vtXDgKwS2vEPDTPxsDrhiz
wnWjX+e01doBp7cs5qKJGm6WDYMWaJQw7i+54qGGvXAatAp07stZSzTvaMbaI9BjM+yTGDhmrUFp
HFp725jtj5M61aNrwMDP9WPZ1PGV2Cg8ABqJFV7lR8qDIwWuEZYr0hu7/qUj63nypNhVuZSR55OE
bAcyD1Whl/tstEmWMOd9N6JpS6oxP2qx1IBSq820VMkTOHmutPExRW1Gd8YHHbyzraQ51UjjTSSy
s66Nr6ll/DiNoR0bW8AzRL4W1WlzsskiO05xsVKHLeBGXenvJlQok3lGufcp1dXkCWxgHhG/QpxF
lA/xsSxRI5pjkz4ZY7fJPbjrhA5jFANdmjrY1GIx2LDB+aU14Jisz+7Njif7bDQTKi7l3HKhrfDw
YCes/rmMB2dnlYgcdRk5eWMCi8idLQc+QK0bT6uQvvfPRmnK0PACmIH4QvDgE0irmfW7GKS1WZL+
Kxe4p0dvOaRqNDil4gvh4B/DALp1k3XrJB0el0idXb2WSBAcREhY5PQwI06pDREOXftHQMESzQzJ
Tee1JoAxBNqlbzCdDoimh9DqgNeUYzluZDMPYEJ9JuhefrJmhrWuXVeRq6XudiaklkAa1pUef6g7
Jm+WEYS9BV2+Em8QXkCZVdatFMOxyGZ7E5ADDQfafzYCa+Rx8rdyxRUroQFpHqPlaJhbh/JNH+Z/
LH+6kFYFIC+18siUbxpD7azIzsprpi2SowtQ/zcDCuFG+SPfDKNfc9zD2GZ/KpmSbqXKF6C3Yu38
V6HXevui8CVlHD4oOE0Gq8HM8yvtNz3B5bl0GvRqvO1K/4AVQhk3BX04ZrraANPedVn9Hq/mFwsc
SNuSU8GtYAVQomJficsS48PUdNYHkm/XwJIUhyyd5I45eQBUOR8KzM4L/txl0J5qjNijTq9HaMj3
8+RYWFw0AnZBOmNsNOxjt5jTCWgsq7TAzm3iQgNG8CsdeuOKbZumzJwkR8UdkARDONi/CFN2dz2m
wNXtfqJYi6Z/ErVcfPaxTWYrtGGNRAhmTgddOoDE6ubie8i2Y2fWd7FiMS3jHI6OsxA6UXUnzxBi
pxWQ/2JW5E0OzzJayftezA6lOQZ0cb3eaJb7OS/iZtSTfSqSNgJ0gy2kbQhFATBuDGaYDu64mRLr
lShikM2ckrMY02ZKCMeYTwCqmFRVDD9pSx7GzNN3g45bImmSrcwRZxpg9Ze2ciLSycBJdEjr5TiQ
EywPQ1nWB90oq41TZRN+3mfdtY19xm+Gs4TmI7/F0IO4M/V53k+UWosx4pSqQTerQeX72BjmDeCR
f5a/ppw/wdKSHuHZJKRAj54gaYh+3GHY5lKDzWyuYjVrHHeNxeXiVfl+TNaEwwIlUqab7yN2yNVo
qmNbPsmFZ+1Znbdh3H4rZrvb2oJMXQIqWvyyc8xY8Ze21LgL55c6qJCuLK2204n4tp7qdib9JyXs
pZzAIrQ51kQ5XksPuX48QUgKJFrGzMAGsIYN6E1VAvg0jLCaGmc3Iq1Me4HU3CKPBrXmrjK+bBrl
p9gZokHAB5iBjIaLk7waapmRvZvl1s5mRvne4m8DxzyjEKmPftxhvs3GXT0YRBYBnDBGaLHWQJSB
jwONy6FIpHrJQ90J1mzZKd+47QRxk1gIuwmGjeW3Qdh4Br3mwqtRo+M5cXJVwvv9G8TYoxRxTqV4
t4STHEShEBvMgBeGZD6lpReOqUzQiflPDc5zS0KeVDlEx1nQPW+UzZucBVt3rEjnvLJlGhvXY7oo
8LFtDPmSBvp1XBv5KdQdlLwL/uIcz4vSTWYaVQi9eww713h3W/zhBfs+HYE4bTxucIIozMr+Dlod
UqQjb2NZvRsj6gGSYDRRjBFIlxdXG3xw0ykgZ7f9C/oYen8TfJNzaIW9dvUYmbMFJ2+MIINtEffI
HkmNJgRoDsCvI45/MKrfjubtmKtpvfOkSa4/z+NS0wAmgbtxsLibf+uYZGTlguLqOCHEjrFf2PGz
3GTCO5QEN0AIqpGTUOPP5+baoAV6dT2XBd6fDkgRidbMobfnLgpA2waXF5TtcTC0nVT2G11AyVU7
9UDhTm0+vRgPeVdHgqKSUiDI94Buf6cdv+EIzcKuKGUDy4sCx3hQQmPYRQMvysST6/YH3yKc1Zsf
TXHquyzb8bQx8pnqS7kOcXSV/t3FfZTPDTIxRnvulPwDHqiJZPVeJso8NaUwT8q2im3r6AzUiunU
KJ/lZoBY5pDprgEemLjpwNTW9A2ApwTC2vmO35wq3zpY0zLusRo/1QZuykkDAeSCNGSztAC/6s5C
phMIdg7rmzFN1JHSP9iYU0sqdaba0/3nAN4uNgQ5Q2u0ug8yUj4rGySjjfW5VcaXoSdLuJSAe3UD
rDpGKV2oz3pkkMDcbCASFZacqDFTdhlj6y6QHE8ri7Cj18mttd1YyDMwCoxCJLE5mbHv4/51hHG4
TYV4FkoA/Vz/SC2zPcHgwapXtD+tTTkKdeHmdDhRzPIydLl9rNulOwV62506WdxIWoSUyQFI5QDh
VcFsf8AxVWunqcobILzy6KBW2IAYZ6BsItQyoeBHYtNyRihj60kUy9b2OU8sbWvtPbc9mB52fkMH
UFESk414p5TRvdMhXS6FOGW58qhP9XaMeJfpLK+vYlGm9U6z9JdxGfKIcpqdcBqZ6lvKYKReYep1
rbrn/BbXrFcFKJ2gplY0CpaHpj6B3a5PQ+3QRqK4EjPBGcU4WRsz9bamCd9xqsgCrKuCEJry7I0K
4hklorWo347F9UYCxcVGtdRI9sKxgA9ce1w6sf0ufOwFtKV3qUVuUqBdEcgg2Z12SxeH42K8lj7h
UhURbjXKgPUqGRqPY1dDq1Q6XRHpTclAYVjgkxqbfjJD1gkKjrTeNDhj57kYogI3y1a3wSoNf5OV
KkZ+SbrD7Xq1LCCTgNFLoVoMDvd76S1hD/rtwn/Y6DPkxLQTYIQ75rSJPW9sythtqhGeUq+9xdEP
Lb+/5APYq0o7W5aA2zt1UPXyAj9MfJHW/DtfFkwMqv50KU+8zt9pubXSztiH0sS0Qq/LopnMCRZA
54IQ2AAom39rAirKYPAia92P4XJlB5bOa2R/ZwbvkAqCq3QmO/Ik7bsVxWjP21ijMBHEQDXKJSmA
fMoyPZU5wYz6uxTY3Dczt93JHErYKFM9ADU06Y9u75/V1y8190c5ivfby0euvvtfRV54wHDWB/z7
DffvzYwW32TzNLpI8zT6XiKlXDdTZ32/K8QM6NvYM6piPCyB9LbuinaxzODVGKeHhPwB7n9eg4lQ
zq6SHcU5tUGh7C2ggXHb9kRkBKrbdpCJU7aGucrnSNf7B5Un9LQmpDGN6BWZkjQa827f0wk115U1
cAlZorhHreOMUT5Wf4fMe8rNMj4nabon8A56pR//FHPwuAR/+h7HY1zo3j5ZZhSmwBqm3r6xi2ub
qrqkXfDa+OilJIqmbGkOPZs9UWzpoU+YvNObF5G5AC+pvRNbQWdUu2FAqVKNvUNuVPYp9NzbzIkZ
9U376UdtAMXHyceAupJKR5jWORH+V0cK2Qafanfyq2Bra7G3l/5bQjdk2zNn3AzERB6URqpOisHG
HpkBg+AnrnrxDvOA36QiHwM7zYdDsi4nYo+DpIS7PdEsWo2tobHYzmXRWLyq2bhUCPRReC5nt92r
OWjOnuG00bqWz4mRbokd07elMljhQw3k5bZumRbihFLbeGaanNiglMRj55NTocD9CDL9LEM8e9IQ
0Kjkj99otxF+FW6hQzZ2NJDBFg9O8txpr0VHMN2gWaG1ysBMrTZJ+lguNJ4ujh+EY1sBp+4lLPK2
JHF58LdlY7/rJmiuspJX19CfwaKT7FWy8S92c8L681HO41tb9p/xWEIPLbNTQX4zSwxy/HhGA2FP
8ma2lPbLetqGgmhBzF9+NDOfN0STVPVfI5tCL83tSJcxDHyx1d06D41hvBggtTdxTScVFNjj1LgU
ay3RawVKXBQpW6EruZ3z5a3xUl4LfYWiFevhokmDqHXl3p2y/mQWyc3j/IfSSuOY1iTz1qnjfzJ9
OQbkSYWBLja1FlytfuojxnG/tbFPyUQGw76YzlEbshDLBwryhohOJJahJpS/nZaMZiGduV2iHSoq
p0Pf+n8JJWlEvBCrqlGmIqRtuB6k2352ugq2/miEuW2cg7x+GTsfgYgAQ252D41FlOA0DY/daD8F
1XJrYH9tYo/4DYQ09DGizrCJCOnAU9BjQTTtHFEbHKTeNnCYECL5+1JMN5KzT+3cv0jT+XSD4tIP
INDgrbD1t+fKsfgXfeNpgCtqGjnT9+FhFrg6iTDU+vLs6s4DgkAoh7KVYZL7j3Q3N2TdDY+Wpb4S
enfbhq5lHTsUAbCb6ViYkdJ47WOBLLTI3OoCVH/QnzICu8yct5vZTRfL31VOJBLQNnNjlHQBhqY7
L/q3R95vJuqLrMVVmr69G4Ok27BLHj7MGYFoZhWKGxVymhsc02bOIrcfhpCkHJP+Ywo6qRj4x11f
PZKoQ6jXHzWN5qnWyFftvPqzdN2t4YN+7OYXrdIZknOvZ5IoIUkghyoStiQaz5slV4/o9iO7BrqJ
I/bR1/wjQNMy6kZ1NlzkjIM86wWGn0rEjyTrDjztYKdlblTQ5t4YnqGFdUIuiGe2RrhYzUfldE+d
JREjEPtRlXPF+KEJdUEt13J97/ghOwxAREuk1KreX8PIXzpbXtvc/WvaH0FPgc8R4xFg2SGo/Dby
ceDDyr7YmhPslCQ0skiMV1bX2zK7AM7olq0l2ODkt8xBM8eghfOkLDZw/UEmDtuP5hDbtDL6BiR9
vJNZd6akcnOI4ABbWsbtiEiIJAyRw8hNTnFolixWLSkTmz4FsDVRDLgsiabNUzL658kBU5namIKS
i+wtThPZvEMvil5PgzYoPePp/n7FeU3dxTC5bPbmeiisgvaz1diLzO5GWtRBCjaPvpchPKBt5gA5
M0jU2ujFQnfLEreuir89ctWXRrx3LvKUoj4amH72nHa60//+odEH+z8f3r/QOPquzgfnoMaxqnZ9
3iuSHgkJ2M6juTbem38/l9EjPy9SZPQ3178SwxSzDa49orSDzjbNgTzd//CrYW8B8T9obvDU6vl8
sHn3aWrTBG/tGh3FqfPm+isP9Jurl6+tPaDr891TngHbMjCZPGIeTVlP5lNR+TjWeiK6NDsNCOPN
gd17cRkVMB0Dy8KOW38kGdDAkVBFKpAAiBSTLFg29K49tSdV9LBYmgCeSkFdm99ayu8B5vQ3l21y
kq4eaV1N4o8HD3NIqyNYUHGKn/GKVZxJKJ8AwGVbkgAe877XXyz7iqqFXIexhns7Nl+5pZM0Oid7
svqKY52nPpErG2DB035WEyB+jIhjb3ecbAXAPi+a4TqOhFFtu6ESqBHNJz3oX6uyvpEihOuhTQ76
VPXbodX0fdwrQL929rDYeRVBS2bgxB27ydHhLa4hjsDWf6gbjr6Ef2I2SgsT2iybtlfU985PbJZd
hGcV7lcGW02Pn4DiyTCdmhu1GebtxMxDcC/OhrxAby2NbnlcZmEe1w9r9seaJ+D59WNTw0qDPmp6
8ZNvak8GSy76h0eVtPt6co3NVM7vTPYkAVnJQ9BzypxjWW1q3/iN4ONbOp+lQU2I+JdfUF1GlWP4
5vifV3u9dyNNVqgNgnHPvKLcwtzVFnjireX8XhymYf6c/LUs50Fo5BrhP4sMpPcUA9OLlvxAIH2r
/Es30mcyA1piblUdg6k7A40Wh8KJwLISD6N42cacnok2YlW0Qa9nVaSbb75Tn8sWCrnT0oVqnEXb
rz+8dPpr2sFyXrvLRKIFl87vX+aWSUYH2XBI/Jd7TFqa9WeNMfW2hyNR92m1bWIEDGsWkeipLYLO
epmcehfAmTpaa63fJlo0x8muGOWjk/en3Ch3zGY1IiFoAkJF494nYFObhi/XZhaZdcaPRGi9ub++
o9Twr7mEHFluHw6seqRTeJ/lS5MkJyvQl4Pn+pI25HjRNbl31Pg5M7PZWX3ylCg93k4afdIJMObG
aZri4phQvrPCuFLWyxORGWTeFg2pMn2/HAS25KjhJ0cSZONmUPG4M5d6urDxP5EIUu9VKy4QtNOw
r4AX+S1R8HrsvCZ06be6zslFK1mHNITOVC7gor2gIrQ9WOj8usS+IER34P2XPzSbRUhEprnY/nVO
qf3ztKQjN0vyhwwS7mIN7jEZrGRZKZO4YFvxksf5r6qenQgNM6mmzAhr6N5twspEHlGx64Jl2szO
4D/4bKus2yMygPXD1iwatedkQydkfrg/4v75whMc5puSfEoerIfTGq1NUjiBmAC6dW60sJu0bOEg
0ToP3vxraIn3NCvTfrj/AVXR+fdvZbemLxLntbl/jpzKGd+RvP6/x5YLpeLgd3jrKlebw/uXZda3
59kSIBN91SGf48ePKvi2a/8XaaNcKzno9IlYyQdz/dv9QwTC3cUl3/H+0f3zUC98YrRpQmCuAefK
DUJbffHz3b8fkyt3qdPEOc6GYz7MAd6aJeG8OQ/mgzITWsCZ1xq0CH1Ssv/3k+B4gJoUpRndP3n/
5oyJiUcdd2LM55IusSKQjEI7jetPTspYziH1v3vUK4EIcn3I/Xu5ccZdnJIMUSo7eChojW713PZD
r1Y8w1znAFOvXxm4aE9Sdsf7F6wlix96B+GGOcnH+6fu3x8E9m8trZLD/aP759uYNBjyX4zw/k1N
Pdo7oiOJvP+fH2ub4xHQQnFtF6CtLOPpBcIvWQ6jqs/DGszS2zMYYr6YIRoHUdyPz6zg7VFWijN4
JuKQU3J50eL5UGgsc4SbtVs1Oq/kPO8zKTj16YwG6rx+hrxCyd2ANnZkU+HUQ4WL7mNn57AlgG08
6Z2UuyTGPgVYVAPzvCBBz2pgygPUyyLtDi30kU2MGmXrG+JrIQp1tDtyOWhekfO0bTSm/4sgOchM
n9ZCshBUKUMRfLmx9+jnLCzMU2SmzrTOjy1hSIDvu10yLQExI0PY+bjS2irmJskuzLvHlek8+SUd
jYDWQ0XBTrLHg1r35IKg+sXUGeBwkuGeetaZjAApSSKyJ0iubU6jTxfGi71rk6hdEGc3U3OuhRp2
Y7vA+RHJg+kSu6NZL31MZFbRWt4WHcpnTHgUrhCMyV1Mc8JtgX5rWFZJPmfEcywTqnqVLLeuKPgu
6cM76PoPs4RpZQDRyXBs2QqlfuF/DBnxpobXHEsl9tZUHYL0aRbiqEZNHHwnPriunmwbZ8azwii4
d6yrV/UH1fefVupfvdYfieLuTgQp6izTrIMM2988xLAil5dSWB9J61Hn83Zy+EJ7wO+bTI+MASmN
e6zbFfJC5g5MgG/FBMxnEZyjEPrT+y4PQPCrgb5Ndx8eTcZDAGPJ5hQU8X7bFsk3HRBCaxpuDFne
NK+BGO29A3noIng9CFpqDutdz1rmJDPM9fbWu+0la35ZAireRC7DmIW+16uDl2sPJDTJsGyTx8r8
lcck1BAxnxI477FxT1BG19zfoAMCNdHY3cQmWZuZMb9rY/sGK1OQC8OEqFXagG1UDzHfcxBuqt8e
V2RqrQPYcnBBPGc/fumQIEkpRUgbGYL18JPOJi5cNkBZ80bjE+TUoMNvtv2IzfpUp5yQgoE+nIVL
J2wwwfOLIEgKwKZmtEYRNqJh6/94jaNtkna1clY26oxlb7VTWFdZe1Sgy1rmoHJk20ydtZkd9LSf
5924qH3FYOfianSCBud9tpnR2xqAiqG79Fr65KvsaHrYYXEjTfOK6DX1d8JrbmYvwnqcoaiUR0Zf
cA0+as8q0O+1tyQpd4xHzwMAko1PX2oXKHJAy55ZYceRmMCUj6lsmUmTJVq8GpV8JnNtbRS9+6LJ
dpx+0bF2GsdOn4iIYqno0KWhPhtvvXReCHTdSWs4xVXJKABIbk4uWivNCxOUIOSeY66vIY8nxVMs
pxLaLenZFAyNPPhti//FJ3lD9o9e3uBKQkfNYrrvmvF9auMO68n0aWQy9HkT0RPMO68YmIRPW88P
QHLYsP9U/y1g/kKMTa8eSeOgJLWHuLEeErDinlH+dfr2Mrp2w9kWSixUzWwo1NawcKUbLs3xzm+I
Poux3dOgIojOMQum7UVxMe0WHEvtORuD/t65tkHXt4t39fX+Vo7mR9wPe1C67RGAD2OB+hvHDGTx
xngFi1sdxtcRyS5uAxCia/qDbS1wtt3qvaDS1n2a91NeQ7NhC67VBVusoHND7ekoH+aseOro4Obu
fNQE60g6p3joVsJ8XbcviyRLibEchipyh51uYYN2PPz+7yMzLB9K4YkAcMaINIXbtt8Fa5pf315z
PQkLcv/gboMYb23/2fWD15zJLhPd9gY9nxSw29J2V/ZD+jfQKveF7760E1SeZiGLoE3+6Gn+2Esm
DYHB2NAnPmu9evWS9lhJIlnGuD7v6ABDbH8LShclgNe+0ZZA70kfBSI4/90xjCBsIKV1IoY5zLT5
08dHQx/9kSBR/DsEJG7ANFKQEd2Qx35Y9HAvnWcuKqQSpK3kub1ZHJ3Ub1jndFJpqAT2R2b0BNB0
Kf0zcohHY/hyZN+GBE6SUuhlUm48g7ZnRecbPNP8bpNyneL06vinlMEfDrNOMmoYFi0goIk6a/dD
OuShY2S7wAseasaSGy9p36gKj57FKNZ6X4VIc0I4set6fkSSHrNW+Wjq9XfgcmEr9xGJ9ntrtX/m
BYeZtohDB0/DRfG6t4znTiEVKL/9vOTC76ff9PEeVBLVXv5NgXdWo3cckzxynZENWyTeFhT2i4cw
aBH5i+MVAkMz07hiPo892MfW7jBEliyWxXiDkfQtxIPeFK+T8Y8rayQiQ3lMnIYgHQMAR7tTHv15
ZLI3kdh7F/5DxE8A9mHPu6bJPn2jwvWeQC/GsBtwvHGSXwxLD4438xRMQp36XH2oXl7qXCCSJKPS
96qzgcLCTbSvNDDfSaf8cnIuD23FnhP9voGM/RFMQ4cKgXdjSvXfTad/Ks4tiK5hmRSbEnoJORkX
QYJ4aU7Mq+YL2ooTYc6Y+F+qYiCxpVfvNHkBSGXvNj2abZmbL7mTf7VoNYjoxKPOhF3m4smW+nNt
4khIKVmaDrYOWOKa2OR8+Y4bxpz8YkcFZXj0zN9azJwtY9aT2hRFjnwhHWiO/PK7keyYHWj4mq2F
mCoqqL07NzvhlSSo9PKgO+oTEDaDI2v+Ht2ek1UlnmNT9nSu6cuyhW0H1Bscixmm61xWtJKOprou
rRflxbmg9WcYNOgMIOtVS3hnOzNcJ0Nq12emtnWnIYLs7GxpOBvnSr3Nk3ENNHZpT/LKur0i6pm/
6EV5UpbxPhbuq2hjHH7OmfIkKpbhxkipvibJJaMb6DPSjJ0XqQUu+5x2S6b8lQr5wUxaWniAsrdj
Yz/O3LtmRZee+AwSR/8SZNqHnY5nCsT4KNNboWs5ubVzqA3iY4J9uKlcfTfF3cVDJY7KjLpy5FTc
KffNdLi1ypnx7RKsscal855UIMlqwWAak883feijBABuFZU8Wkv9ttDumpq6OYwNWHNbnuxUZ7F3
3vM8L0LDHK6DC0AJDwWFFaqmZoZFkKV9COnmvVk4p3fp/NmTw5YO9Wlhu5i6jOUxiYZR5Dva02fc
191GTIG2BrBjjELNS8/FH3OF4EpZIadJ0F9EY9bpDVNXTCQZZoNeO9zZtNSWAmInSUpH+v8oSz5z
H0LwQjTCas2wplVoUHvvHt9BHyPAKgJvRHbzGZn0OoTYidF9gIzE1kdrjuuQxkfxsBj41XU//26w
Kcc2kzjupjl5ts3lZDX1r0JzucOYLTcVDggzeCp1/6ecJp9zJ2IGgFHUrmP+xtjlb0otsO44PZkl
Pqd5jeI6sF5LQCJxVx8zf0QggVpb6lzsWrIvs35Hv+CJ5ONlUy243uyh2PZJ/meZWiaK88/Yfyhz
CHUuPJwDi3d0u2OeO4+6bVYhbNg6YvwGN82B0BEjWdkuPUVNXQS3vKODwP/CRG8Pln4lMkyEzbzG
V1WlF1nOz2RYn6nlfsSte8llf1ZV/z3YDRJZXFbOQGWm6u/c4WW1EgcfINoR2yICx64KGgurcMlN
ye2Y52fX5NSvC+MNen80VPkt9WrUYwKHN1XwNFcv3lIislgHzP7E6UcfLsIaNRCP2663FKsEp7vK
GziilyMe4B/CLd8dxz4kNYlUPqJAPB+PehevURhrt9exj7YjmMAJMIxW+dz1xiWbwfaNsXdb5Hxr
W9Vc7En70tmpyZm8pjmX2TII9iLkmFyAX3lnPeitS7wIWR+TGn5iFbz7WhrlMj3Gc/Uns2bubSC6
iq0dk//GY7GI9DXLS2v7vfILCuzggb7keQbukhOZQOEywcDXGfgQotfE3MrASK6x98B06TfKW2on
pprtHxqM28rrL1MpHg1terPM4ZudlbTgQ2aatGsX/KmIJbwU/aTui1MALnqlaMa0nbTaKbd+PTKj
SEAC6+bB68pv6RawygrajIwbPA32fV1Mu6Ei9E3rXyhUn0S7vAdJew3m+OAXEwCUfifmrGcRHM7o
/CIEhRetGS0UelRSull+4Kr6tuJ2HxeFvsmNJSocnj76R5rlkthUZul6Y9P3WPts8mgELAt1Jk9Q
mZA5FM8iN3i+yRvywpzGG1llAFwfDZVy1MAyFIv+6Bp0B213ovFIbkiQ+1FjYPVwaDu63guhgBsC
H2C4dkd9EH+0HOSzNAP+GYYa40LIfUk7j+jPN2K/EIrxjviWh3lMRP2aYi5RJJEmdMq09DVGiQCQ
8px61os9lgeniQfI18s16S3KCUkUkBbbxEoyl8vErJ0H6tPYc3fka8klDsvZ5PBrTS9kRDi0pez9
bJl7KxuJbIZpa4XVYANCodU7svTeX8RM86CMI31jj8zSHMuIbTzpq3V8VRx4M2n3TDY6iV+zklq+
DpSYzzj0ujQWOcf11I5SjY4NOdSBZdyIAttZ+XrFppmz4W6ikGUKTyn14Oj+C30Dbqdq/LRU/dup
emaqrnWDpcOSvSyMqBrYZ+T0+D0j4dXsLNW75dKqLIsBRQThn0wAYkCM5bc3fAcEeMFTY8BG+Bfy
j9i+9eqRHsE+CdSO+IZnFwQjy5ZOmxEYJQdGjin5eNW14bFFQxMSyHkY6c9Zyn910q4gt/ej9O0o
Cyyxw4dbb3yNU1ZGU9DGOr/pgubYOOolm2wrMuffHIY47/mEyNTIAahgqhS5IwpVLRwMyVpZXjsD
VnbqE9Q8GQCiO1SQkvF5nD+3M2N3Nd3qSkTjPPwmT426nrqcgw/Zrjbenv8i6syWG0WiNPxEGcFO
civQLu+7bwi72ibZd0h4+vnkmYi5qaiucpdlCZJz/pW8+EWnLxNI6b635G2SJ1BGMw2Ei3lAVYm9
unkQFoDmYsqfShGk32O92TjJKUnXJyQyFuE2DQMmWWBN8pIu4ltpMt4m+ycv6HOMUZBouiHp4nA3
Fc8MoEowemU7G5mAsorsU9fOsPeJZyDrlPmEvp9hQg0klnMqHH9fDVqBuKzv6zr9tAsKloozJiOE
qb5qj2Odv/PM2yVd/KwUGHDZjgToTv6/wJ2e6Bna9XD6bfI4VqLcXa8Tp+IayZeYflMcHuMKaSz6
+CtZrfuVVbFQ7b1BNt2GALEfAvgiiuJ5jsXjJp7qo7Nm71QJ0XiILoKYWASS6P+mseY0KdYI/R+P
5la1kT8HD33l/JZe/qQ48jbT8tJe4yDt4rT26rjSsevVFTiRT+LY0GwHKmquf0nYHe2myjxcbxBX
4cOwJl1ge//l3icslyW6TeXNR00P9hHX5bExXHfjDPpDEH2Rxz+jv3ibYeKR4sz7AQ8nazCChcZM
PqHZkSbWJYZrajsCktosBaedNwTION1BSIuuUP6A44tr/vqsGuP02SNTjqnOvR0Kj4Cv8mCspEFX
ZNjpxNlO7fBSzFE82D/W9dmQSKjqOF3ur2fnJNanNub1xAJ9ZtOy2lILd2Tj//RkfTCXGgW7prc1
Hk4kXfF8Y1vd+BMKnKm9ulLhyuvvcpF3rncyRErbfGvGiDa4ws2xeSPGyGjUul8mYMJlYrYae4Js
klx+Oc0BTvllyq1+V7C1B9hjrIoYu4bYEGrYQc20RampIgY6L/udX8ynnho/jgO974v+WSZzhCvp
H1Wu+EafO7l1l9g8Gn7561Xwt3n7VQR5duPjSVXXFNSVlf6cVuJp5Fjk2GfsGgv5teRh0hNnH89P
IyL1MkvvhUQ4XA+UhKup36r40hgCoTWg5b6JF8jF2kREkT0T+nTIrFxxIuLCLia6o4oKBbmZTG9T
Kdhmm/HkJVgbh/HbmNvvNqALJc3rX8fXNvH3kTmbTQjRdgzQcCRts6+9stk1kNNhVrjTQVYOTWxI
K3xFlQAqS/ILxnN13VaG5mxm7UEW+kZ6/jFAUja4ssJZkd3S/7OD/INeW3Di1vay8ZriMhjZpV6X
24VuSi6Y4d0nhDOvbOKGHCzd1JM5DT2EtsruluyTUTTeuHQvXC+UOQt+bT/Gu+68+6Yftm324JHD
bky1hMSvLNjeraPKaz9Qy1Mjo4p2lnG519sFcOxoJ8GTJefnwR+tDTGCxZFgLrRxFq1BZYdkpdPo
+DOX+bh76quH3Ch49HFigeJyf1JtaqIZLiZKehkgoMQddNATBSUz+jvDgJuox1PVulXocoTNTIWJ
RvlLFR5h9KyxUWbUe6+cIx+tjZXNNJuN/nthBg8jTl4s3A/N1dYcJMRlF9ySQgR3AoRru4g022aP
q/KoX2zjNEqC4cTzEV+E68ehUdMcaCR8SMiEHaq9CBce25rUSpn9yP7dK2KsTEIn9Hr5D8Bqu0D4
T5WHmbStZiqgluxCPoKOMo+ViOzJq8bXzXbQ93ux+P7RqK9J7ltS4IYbAqu3pexgwVrrXuc19qHF
ea+JYY4Yim+twkIVw7iXuWRfuPXwnzvi0dRtLzcUoJMUPrf6bkU1j9L4v6EOFiTohHG47MPrtV+T
nuv5aLv9oakZp5JijXc9EtcZ/A1Aq7dCDR5jWfFx7gwmMqd4Rc6ulbk1gfhpb+fbmqd5ne/qHnjP
ZiAZyvHAxfntDM/d2L07WfGErALZGb62SKfTcHvtcnGlF4ejy+nyx3JObFJoH6kFOvfoWHdtOSFB
oV5Q1jTmmu2eVKvrSCFRa71M6dWRbEeunyAyK489fsoNsqhnQv3Itu3CHNFaV7yNskujzrbNbS/5
8CwdvMIGSvZSPrE5H7BoVOqR+Y66YmE4XLzcOGPTEf1P28c6lneeI3jo4Lcb4DCqKX+x8VluJ0xj
CUvYiI1egfnbxXLUScr8mRfo25zpAWh7i/QooPwL9Z4xlUkEyRf5KA8iaAkVjikom12Xe5XgT7oS
RvBqW2Q9b2SSHlpDDSygcxyKEcQiMfPQSqUbqnF8JsNERlSCF9vAbJKLkkVE5NdjWcQvKzqOkJ6/
YOcKfTcKx7gkPBvVVbsfZMalkK5/CTgIuMvWNzfrzdclp86B4oTdgmXyYF+HeO1w/wIEedg7en+e
N6VdMyNqAVZkiv2izOdgTrezQPUEBppFlutBQ2Up7bgS+MB3gTgCLX5wJePppGnrCgyMAfF5U/ac
xZyqIkmGgxA160+uHzQqjqKZCD9yzCcqKvipNUCMqgzKt6s2wZxiWjzDsFBKhrRtDxwQ0b6Ys6Am
L6sVR4bD+T1NnzBQuDkS/DMGmmW7AjETXQaH37ubrLstjYRpfN2OnW+cmtT6Rbc5Hns3AOWT7GQ6
xVIhsjB3MOAldcBNzgVhDnhL6qU6sUhdZBH7G5cq5R1axK3b0KG9ZKUMyTcxI1ql94Vd9MfBty6r
3Ve7nH5qV8Z7lKhUS2HRSmbvq5n9Jpy68aiADTedAb7TOK4fZb1RgCYZ0RLEzd6gbZiA+SFcKus9
4Y3mhdAojjr9CStPaE20w6QZnqcunQkFwi0Su6QcXGX9ped9gxbt4rX7oDwnXG0ayRARAQ/ljyLx
p4MZXHN/eWpfbzgR+CCYvGGqstilTQC2gHDYLCPcgnEzYGmZ6g26zx1n/Vn6kDvmuFyXk/Ys5/hp
qFtqEGTwUxrjE11c1TbwiZZ3kpvCxBvnEozbpYdxBeXH3xFx8axgLt07J2LJMIqWlcNwh7+Bdz9e
zQNrxFnadBNPuSuPGp1mqPwA+abkQZXT3mdLAvegXpC8Ih0o0ob7e7B3xbB0h0Fi42t7cbAloRik
d24K0lQ3TW6GpKrwQQ8MYRS8vfToYhdbf80LJ077DeTg4naiqtk2YeiIArGb7uw0dOghTvfCeQBt
9jRxqG0HoCmdwt/7qf6gKTnhM55IufMMsKBUoP/Ip6toz+aFYLMDomMA5RPMdnm+8jDhmhhoI81V
5gFdlzSUO+zMs4WBsbCWLTH/yUNlvFux/K17izbe1WO/MBDW6sVxbsjKuiwmigVj0I8xnrlc1+5B
mKAKzoI0w/es+UCA+DuB/+YOyw0mQa/crM3FHlBWqnQ1opj+erQe6pY8AnezxoKQeuOHvk3Gakh2
Q7v4V9qpoGb9MS1JOC7afI+TtKf4x9xavlNtlA/XPxEOLwIEpxqjWoSWPcKdfSae6sEfQTulqdnx
/FfS7ZfQKIuUSY6PdBIWmXJ3YxH47HY62bprpTdmsz6hGtrkNqRGXMcPyllRltVI20nKxxY0ItGl
CMtm8++NSBokild9uy8WlEiMoZEJQbiP/ewRaUeEeD/yfFFsiP549t05CPtqRrtorvfIPSn8Tdn+
aaO6txvr2Z7MRwfukDTAH6yK1KWp+eg0w3lVNtw1z5hTSQP9PKriHrzqo+0kLJ8uySN22AwIUM2v
xY7DHjcm0q2lOjtG+qrMDEGVN5zSSv225AgB+MJLe4rw9NH80enynyHHMBuAe8dqpd+QUc+eWsKR
K7q+p5jiXVljV4hxxJ2Cer7YbjLvCRF+Nsp3B79A7eR2aCnkSflAtqLSyF5R16VordRLJTpKpgmK
Y9QtJHEGPdUVVvzqz27AxE2lIirfxftUwtC497P3fo6HcyLEf/NSXXDb15Dm1oGa9DnyiGqO3Ngn
7r9kjAEhjMDJmRBWRbOziyeZOTgU/qJDi37L4lAai3d0gch7Ss63WKnsUCJ+8gMHFXVDNv2qiHVb
tQh1zYBPXzSVuNWE2Jj7odTo3TwDLMCdqH7U9iNhlAiDydA50RgD7WLERM1U5AX77VEr8hlghkuD
z9eeDHOLWgUvZTwzvlWBpuHTQxZd7OmNrheTNUnNF6fNx53l4BjqTQOv7XoShlkeoE8ARvGwgHjW
x3UGxqlVTLFIBe4rA5J94gyDZjc5mD38cu9dr1VZqNdxZCALHJHvJqnFKR/MJ68kenx2DiIp9EmD
VW69W6Ofm2iAnwlXrJZpE/jMlgTPCvo5G8mdbBeRzZPB6KfxBhOps7c5rAXq/qwBnRgw+0/3TAqP
/TIyTqREJSi4CbAv4N2mZ14yDRER1MTFWigMXxj6aZYe6QhIJ6ILQZP60cFPkLX0464CJ76jbxzK
XKHl0BroGbC3t6GP63+kUxrImpd/c8fuF4woBXphvK6pjV7N5ie18NZuPLxoTKRh0Mx8gnDzlgGg
SxYU9NFvofHk0bg6scJSgYMofdPWsgaxa4ZrcTjNt1k1UQgMumGu6WFNR/65ZGXm6nE29qoXJ8Pz
vzpwPZMcgotTWcdYVe2Nl3KyS9XjiwKwi5oMBZSFK2Rs8ngrXZ7zRpwdVD02rNXGwbCMh9iNUTQk
wsV8vDJk9Fd7zt8vJRYaKHOJUcNb53vIqpltFAePe/3l70v+fldbuj5RAIM4k4v7+ndB4/3fV6EA
YwYFS95WuCfSWTG1ha0OikMWkzZvpKuMZI9y0hnKZ+FT1YaoZ4Jp8oily81T27wt5eREqvN11Ejj
UVYQmnZHRjL9qKiv9b9KOMG5Xi6cfKwULkHO/TBEpYuihqBGEL7WbTe+xrSEABLR0sp0jYfD5Sel
06tJk5um96nvLbqzd61j6Ks1AvZsT1mW3EtZzGcNU1BXDFTSdw6IeAi2M44KC9+LWRYBwJ0fRG5F
dfYQ2z8O7kvpeGno9Zgu3VliEJgmrCD6ZVhaGFTjanlHq+RiXTpy8oVzO2kaeQSYn+di3/L7S5Df
12rg3xD9seiwCLDd29TMmT8CoceWyGTcvOXyo7xuvlhyefeaQB07MUKCagbZ1EIRkRnt1dPVYnQb
saq612TD9H4y/OWpwmvlVLYBXS8JtzLUFDXjAE4F5Tok6w/I+8QVIpdd3sT3BMXuVs99HD3KGUiM
fFjTia1qdjoWVvHtxnOyNxw14EDKeDbQIhuMmYlyCOjOBn9mF/J308AJrjNE5niBbzTRVVheHVQB
gb4JhMOINqs7MaovMvuqE1rm8vT3OzlYEmLVb9J95s5nz3UC/HtXu9H//tbwMHmyjaLuvl6pf39j
YvD/vy+yOhuJlUsKxd+l+3fV/n3h//9nOicPLUENu79r9/+v8AC7UrFx/TuJC+5/L+z2eqkvI40J
VwuhsZej2P/9Ge60i5msv6JEvVgyQrAO80tpU8XLPPpitVy2bm229IVnfdSmE8W7eUW7RH3IsxU2
hFTVYiWTmAr2iJOI58mTyEdQkeqZQrI4hWl03S2MQ48PXX01AlScH7hi7Ki70GqoJJhmsU1pha6F
dk+zsajQy/RW+dc64mL9bRoxgmFBPKwrcvRiDLvqLhmX5TYJ8KW5nASRMmpyZsHxluptGRDUDUTj
ZCJTSIZu7Vl+crnaVLTnjGZDJR/zbPjw56fCLNiDVpL+KkttqD2GfFU2hXItndRu4j8paY2Hq55O
SrhD6mnozVxaaiXxxC3GqbySNmOnYPddboXcOTGgJou1I03oJRjjFocdolDd7TxdVvQfP5pC/nAr
WVxXBJPgCzt7I36iNrYfK9MvaRIa60jOwcGiK4cgc0Z5wRTpuZCAKAiYuMAo5hnr/kQZO3xTyRQG
FxBClG8TO44fPi34WVTMDSm/JlWKBprVcV4hV6oV1Fn29m62B8gF9LZhK1S8kaSKbbQvdgSAG/tu
2VVpmt8FS8CWRp1TXDVoZornYqi+lmIsH+b8AAZFygSa47M3GT9l205Mh3hbfC/DqQimMPFPXPqS
/8taSqQX/VYOSwWKbhKA10hz15QQGVhs0kOrKxtG0zj24zxtfce7yaseiCeWTHpVENUThJwzGYwM
03SYKazAqoQIbFkgBWq3O/j0fsx9yoMgzm+4+X8xJ6GIjrM3vQ7rps0+5MpRCwTrBWxDY4D/QdZL
gTWCh99UsS/h6+TM6bIGb4CRbuGCTkCN9mYy6ocxsJGOGQs9VhxRhHn9xGQz2B2i8WSSt2nSGKHT
7U3Te/Hkv9Ho76ycMYUaO7kZejK9R1yljr0ci4qm9nQgkAMQuyeWUuxNH/uOBkXyfHzSIwWhu/JJ
j/2HNMp6z4VJ5i9EH9wAkntEUEhz0vHJT+3XzBzcyOu77zhneygDLl3Dl80tSDN94F/S1mozGOlw
SDzG6Lm9rZc531oANQdLfXH0XbPpMTjxBiDqgsVIKJbOz1QYJAef5EIzTPwY48DM2GPbw4VH6R3G
WXVtrowIC5CH3CucqDeR83Xg9aSzDfUpL2R1+vvPFWk0r328+togYoRnnUiHs05esVinyXPILAs6
GmwI38+Xctk2Dr3EInf3hZkWGIxm1DA9r25mFjs5jEQHHDqkLgx3etJqr5caIRWKDIy57Mx8nRbO
AcMZorZh5cXkiNRSLzgMpLcYv7UN2mxZ2c4sc7h8nM/ZfqrTGz34AcK9lLkmcd8dQjd2XUOiYhAI
LHsmP7ucQO8Il5vCumEk4BTELEt6xN93cDqfZH4YGrHo4ZR7WNhYNsfg0PmkzzQNav+iE5GDf5ag
iuBawuNzUUyJuKuxKi2DnI/KyPQu6P10V3E77JUNUNA8u24CzIxz1cizhDq6Oqw6DBlD6jL7d7M8
mqXxOZbTXdqv83MhxEe+pJ9WMMQ8CMk3KazmzmU4YRKEBheqvu0679XK/UcearAfMEdR4ZvMpoyd
7MQM15geVDQu5TPaxWOGivglSRBmJDrdgwS+OW1RH1qXc9wLFL60yfc3FfkLUIWYqpx0CLMW36Dq
ifCZMcjNC3u++h3xYqD0Y9XM2qvZL2WeIUOKdSi9yXCkkNS+fOKagmAxAxwUXYfbvL4j8OWUtfIw
eZ53bb6yI0m9bi4x4C7fbjneEmrRnN2WH9f1x6egTunj7ubnQNUsKM7U7OLKs/d4Ktm/yMvhKJvt
S0+QDMAQUWaJ35OqqKsHhXY48Zs7I+t35Soa2hKS37LieU+o7Z4R4sm2XLQDAQk0ihFaBP0vpWsB
GY/pUz6tJ22PeputGbCNslBxBB1F1DiuxCp3XtOTt67z05IxmNidSyQkXi6I1WdIkIxXEXxZJIlw
CHWvbZIh03WhoukQ9Hq3xe1EqIiQo3nOBVtlkU8JHtVoKdC2EauDW8nP0oNrTx9mj09G2BrOuyhJ
/nCeZZ5X10jf56A3zmYTDyT9PVZWtyIrmR7KyTU3hTDQFSwDph0G/SEnPHZhbXFJ+OMxaO662LtX
Tgu+Tiqdt2Y/mPuQrqVYGeS0dez5wWrEl50lkYX/eunVrSJI2Vh6ohxM1g7HGV+wvnqrB9lUI0nM
p9+1Ct7TebhNsv7YUpIeVN25XYdbP+PGGjFK4BIivAFpOzwc+wdxfA+YuLvQ8fNlY7v1r2UdxqA/
xVZ+m7lE8ayQAtGYEFK/1DdlPFjRskaBN6kovSo2CeOhFG7dS7thSK0Rdbmj9VQt60NMiktWfq0Q
lpXtdTs7Rq8bkyad3eVBPEVgc5c8AVdQDU56iWM3rC1/yyOXqIbRiXK5fK9WfafT+Fwpq9iOk0/d
inFrxEt/KMVyhzaVoDPVbMQ8XXzM0Ezx0HFkY2QIhxLJMkWVpgeyqC1iK1KMiU7gPrBxitHk7Vja
d7ucAKRUfmnn4hWA9OpP9l4z0STbfuwoWmJOrR2MW0uP+zUbHwpDEnaJL7zKeCOVO79WBb4kWeQv
uLkuZSr0Nh6Xf8RXfZiWdZkzuE2RmY8JFHVEQ9672xLVYhHlo3tjp4TbE9MrjI05UeGR59ZOEyfP
sQaOkWOXhHsgqcE85JRXhXF5Ww1eSYRhcgP495oyXaRUZ5KHNt4Z9VYuzlX+VYRWl78okLcQ2ORS
VVdH5dRFdT2+loDmOOLtDZ7q27xPtgGOUrtr3pFDQ11wcG9BKHdT7qnjbJrwzcXBqiErkMCPHjRc
nEMPTl53i6/hh7GyxTA9FzCdQMWVa+I5IQtstPne7mhP8FzZHfL6LmZesvjCMGHKbyhDqhzrn9vh
Zq85fKdxINc8ie3NQBrpnwAKqNJJb3WGbhH5EnFQPRI61c3m7QIDLEx1100jNiLkiNuVhHbCEM1d
ll09OF2VbBPdlvgITLXFQo9jj6OEuc7EokslAWhUXm5yWq5B+vuo7g3n6EGuZwY74VozxyF54fgw
zHtbdfY5bdNxV0mKegzb9DnJVwMOHyqvUibe5yoll7rnkSPBbHC3bJMZFYVAzV7Io6xHFJduwXxu
Wrc8H5EwxKgIBMAXKAy3U0qjlq4Fyp70VRsoRUWHw4dpeTP7HJ8BbkKrb++a+s6odLqNnRJtXxag
wgJyNvvDEih+hsq8TwyUmP4UQyj4MPkOE3BA5vQwLjL0NM4PIi+5NNY6HBfx0wAFbRs6+dpW+dRQ
wIyXHA4RKZDvpq+fxsw51Nc0jLbnGLYS63cui9856epvgsXTzVKL21rUGjLltPRZFgbFJ5kODOww
BpsBJ+tYbqF1QdjRVrIdhalnGOemX5vtmE0RZDHCTOdpCBL7NLLVZnMMihQ7oVsWXlhAhqUm+riF
GD507ZteE3RkzH8nh79NffPOtXhnqyWNesu/aN8GoC9mNLkL+xlZAgzyqayhfEF6oJbZljvlb1tR
vNvFepwawGCcGyxYfwpCpd5Wsgn22hMXK7CyYzr8Zo7nnZGKm0dVy4e4ibOdHHDZqLncSW0eMc3E
29Vs8ggNADG+Sx0hR0AIIArSH+2nNijoF67znW0k37ayntpaM86hyX5yS6KgzE6gvv1LE2qDHOI6
R45slxAx3A5DnXe3Wmc3KdtQbfua0j6Hbj+TZAC4nmVNL54puKwCieJJLiT9mO5rvRiEuqWOCPMO
12ucCrCi8TZOpmxXahsRfSeRqB5we7JF8g3DcrLbMOgQeMcv7TXQuhfilcLEcgOi/FrFV+kGKpYC
mpDgjelKa+6qIkBJAiONiqlj7csUbF4feUylUc3jn7k05RVevxWBQIeFG43ixItpNzwfrC4+DLn7
65bP2hJQBCQpdmCWwPuY8tn4gqR+BhB59ysyrJLrpkXcX5i771Zi0EDIAN6qZpuTTRFa7GsbqzDt
kPTLD3tAbUjbws7kg+4nDzFFOn4TPEfOZB9lGVlKOm5RHbIEGd1wv5bpseydp1Q0b6ZUDlohhXQ9
Awmios/B/mCRXre2zi5jnfFof8HigHCDJXaIFkQkpyzhMK8gcpcGellWH1XOmx2Qy2N0l4wMhNUv
PwyD5t5+QgjF1sbood4MlMwnke47UksJYAnI7Cmbo2v/2iOcf1FDONW2x326tlgqGx0RiXCYSyQf
jhc7IJ/YA+rAuHfwIKAiLu/HTqpoGuxzV2WPylseSIh6rPFqblzRv5cpO4FGKDo4pyW1kp1pWJvR
JpkrJVTIu5ZUDM7TdVrKNC2gSYVDLxHZsJUBIuomNk99te9bsw27sj0P1OtSPfrec1DEvouDPSX+
qfO3oyLJPrVryDAgxTEt3rqR55mwHCbkiUXaJ2Kb5w71Kl+F+oO48gCBQvlJscN/bTDdIGDDvz0E
7iFuX7nko3o16jMbmmR7TEhCQQYtaIuJ1UtTAJ9dHYKM8+MTlbk319dDCzcbr5xO7Hak1lcVgbZI
mtOBwYNr9jOZxQ+iwgixuLcXlvuhEMIeOh37xEOBAjIjgwfMh7wNglDrpxpV5X7MZ+wuef1eIJpz
GqbDhTEcc6yX7cZWXksBqC5RZR85C94Xc8oe7Kb5RAgiu+Zr8TE+TqSIqOZSO4iBcxsLVM5tNaAn
N+P9kqpmZwrX2rRzmkQNSQBBYJ/m1LyHYiMbcAVixyiPsVR2NZJ/siM0o9TQA6K72gNV9kHlymyn
TQ+qCcts664/DhU6hwET3eTrPU76H8cSr0pZTFdTzExiTURCOOWbmp9ya8bZ16kS5U23NanMCcnP
+/FdKNSW6H/k7a/aGskdmbvvSjnnqS3/ZXjaEN3szE7jlWxDqgPpmeH1dpn/dg3jwm1hcbyWq0Ve
WTAheF3R4rLDwcy3Uec+FhN5DEFHAVlBzQpATHvFlGBtiUYMp2wujsCaPM9jFKUdlBqkndrFOdgZ
gbAPFCyhomvijzzusYNXC4s0thPs5kAJGTYHriWuOcQ0uvukm8SEX0/eakDokBDHGxOR2VYtmDrQ
Q0ChaRSmi5h3xtA+ygx2cSJiB24vbTZI8P8LsgT3cpdcSBb77WRym1MqhQkdQdNKYNlOTVAMnXYj
1+6hBEW9YpAqo7Ry/yGQ63eLK2k23ot2xYXtDM3OSC5/l7CeppfGHi+Z4JhvJh/oDVx5hLyZS5Rq
V7tTw7iFgabV9z1+JynYttq5OlWBeukq899oxwh+ayx7I4JknJSsSn4rIttATSbwR8PENg/MiacK
FyddbHZE7sh3mqir3tPhVP8ufTxfy8Q3tnPWcDdDkzN4FQxQvi3rIb9VC7R/Uvl16NHDmrbo+AKO
nr4oCjyYONCMMq3CIn4UK53orMmoe3F6o5L8BX7pw9Kcsc6VxHo0aEuoPEZQByQiZpflLEBlPazL
zYop4lDoj6l07tfYjsNkjtXOHf0zlC8SXM97WjXb1swswfJdH8ARttPAuuvAnSJhI6VYfzozIhMl
yORz2wfh5/6WS8nZkqG0Rn1Rz5shq2/nQr/P1dXPhY5M2M0WSLTdmiQCR0qyXVuNfWuxJI2GX91p
W3Qk+UTz9DvX3kNrLc+GbR/T2H9xibsvHYNMPHnKLXFOMPXs3MGxN3keyjxIGVWtsJtJHCUcFFnW
aCc7e9L/ZC/xAv4a2nrWdvrMfM6Payencc2/uoHDoRXDczANx2QEbAv871WSIjtX9bdLF3Qpg5UJ
nve076zX0uSz7XMo5B7b5AGxInZjsK8Y5HPqSCgzRB+VI8nvTMStdTQtnmzeyvToNtrd9cLlk8Li
6En3q5gnY98QUInogLog/x6DxMUkrnmbzqxDKQKRucxNQhPqG95I97K0AhSHPXLvlHgBUZnOMc68
ZiGbVWDRPLkq/c+37f8KZax7cBgrynzCarR4HE2PoO66tcPEQovpx7j6fBrSRZ4YR8/AIVEU43dg
IVGMa14RUDRw9/rP0rideYCQEufGO0svCmMoxjmhjUM24ePGVV1GLEO8nkDcVXFmMNat+WPvlfmz
oPPSX2aCM47zbHhn0AxuunBixr7EdfMpl3E4pm613JsoqWIVFNtCBf+85HNqbViTjYvP9ljM6Ir7
mQgz03fC1Zt/A2/XVw3SU1GekHuBtC12GYJyYDyLV9pogvg5XiUNIPreNsvsya7Zj+IWU/taFnw0
RGQADhjVVk6Ex6icftkGHL/AQMN2/JaoBE2K3+dHt3CgErUqGWtZWBAzmVs3AMZM+vU3wfwxJAuF
aSHPMLQ4rsuU3EO6dDFLv8y+iGdQR7MAlMBenhNQ5HvYrWrrTB4oGT1eS9Ff3D5ZJjd5VVrnumro
rABcXmV725FkGXuM6f0rIfs8shS5sZbLdA0VRLKXjzPU/ljTMkbSRWaGUQMs9ZY8Q5cbh8roz3Ff
VjdBjNJmqQ03qgSQ3ZyPzYkS0pCEaJQ7NgMtkSVhW+Kn9csC5HB687R8DtyWJCtq3rARpd9GPONa
mipSALiqZFciVurtZK8bNJlBcpq1X1OaUu/ztr2a+exfRICsgZCdJC0npCtdjeLJ/C5LFBd0cyPK
b1qWVb8nWvcqATELTol2p1kpLyqzzcMadm6VXXLLeJUI6zZ+U6Y8Rawh8qrsMOV+GQ12Rfbg4L4t
f66jpMaHD8G5OihzsFsSzcxiBcpubD0/AEns24MuscvUPoPpguPTKJDg+/MWLbKL3Tx7xrbN2tzh
TWqrI1EJj01AlkfSE5BG4Nybac/M9THgOnw8IplSDpvfFpwMFZfG/BMHsDgFi5wdUDfI3bBJY3Uc
p8aLyLBG89cWZ0lW6aFH7YNMW5UkRlqXflQlAa99SnCuvYfVYZbUI7v/a1mTT0Ki/amqQJXykZxF
XNqgcdfYgjUuQq0yuTGK+MMWM59nIz+SAJ/FUHYKX368AmAYn6q2nEhO1U3a+Wei7TzweCAVZufh
OUcw+OTm2zl1wDI72NSgZnFGbPhrCRSbPLAZ3bPSxbgepx8LFWyZMT3Uk32x2vWMUuJjKmya1EqX
KGqeTKiKOZh6lJ05vnaC1B7XcZn3cX90MoXSaPpYfFQqjoznrQtp5Qreorxt6Dtd/XGbJMuD67Qy
nDEBAAAf2m7AYeJOr+jq/60EjLMx4Mf1BQgepB9DQWrvhtGWJ1ppCujW9CKTHl8Fj5sqNXO0bsEJ
EtTbV/SJxUlmbLP/4eq8diNHomX7RQTozavKO5W8eyFkWkwySSZN0n79WdRc3AOcF2F6WtOjriqS
O2NHrAglywIJcahlWj7JsXwD8rOxsGcdMGAcg8YL7vv+aewpbi9kdIfpHpi2htkXTe2uTLvyynrw
0qrmLY5RRFQri02h56ewIuw1N950gzjEdn0c/YM7MUZgQt6nmG9Wy74Ya7XXZSE80xHiR4JXj/Lf
S98SHnCEWlHELE9gF76CSE3H3rWnlW3gS2Z8o+WkFN566kKbZVG9b5tUnJtsOiW+MR4zH5SkY7Ct
8Txzb3eEUSplwD+PcIYlUXYq1NRSNMEnEXuntYrcmnRKiYfBzHdsYR70ML/x0Rr3VmYdk8Yud47m
EFG4mXXRDisJgZP5Rgas9+HQfOsaZ6zpMDiU5YOFaelItC/fY9QELmYvi8oEzCCSmpPYDC9pj9Q2
zS3sDvAZMrBfWritnQtLAS5by4aRyaPGUFf2I2E8WF6cuJ103eewvzx3cahhxUvRYCDuLBUAoUk8
smYNPaUL16lbhQ0r3woXdEDJqTMZgiVN4Z7c4WvISPlLxDu2mu593rR7UfAnuu0ldOltYn2Z8WHA
eNIHWCUCFNi9xhe8wcC+ZfapTlVN6ieK5VvhjnyMHYqCIUGk25RzJTLKeCwSpPoBcxN35vdQz++V
57e7Qoe/BgAnuM+u2mZWcBIFj2v2Z2sYb7CwCzKZ3leVEowJI3CyZS3Og2vS9IsqAR4DKm7H4gzX
aYBu587FdpT8rMC5gtsyh6Y2Zs19gwZNAMFGdu/n5SQhcB/g570XA9T+SPu0gSr3lDfIv/iwOWl2
EI8JQ9HLkRbHOsicE+U/jpeBxtDy28kmcbV9FGhdIPPUzFPrduKm3dJKvovKiqBdxWuJQ8w/VUO0
yGD0/UBhgqAoXaTIaVf5JZ5XyOXcDLHlZS2tNEl6aBMtvjOfSbzzbrs4cYG4RKc5MXERB+XCu4M6
HtMYGNmTuMk0mTZWHSTHmJ9R+2x/+xNprNIE8+DiY+Q0JU8mNp0qqz91FErazzGeB/g5nW7HtgGR
QzvfTrUFqz6jYsj3xLI/pt4UjE81a1pBIqAM98bc38sMInsb2O+T2c2bOuaeToZ16zEIkk1AtZCj
+x6ReaMbIXmpuxqksdU9MLoCO8kW6NJAEVDM9TX0kvFF2k+82z4vQ3TiAbty57iGrc5DdSK51tkK
4lIKTptA61pHlBhkPr6AIGLq9ltYAB1PAZss86aVzpMSfLi93obG1IPTmwCs1S7ITbB4X7Ct7ibD
/53cwji2gcyg3PAz5fS5cwQU3tmzwg9fpfum7uON8DJ7ZSAgT3xG1p4SizJUF9u+ar/SyVw7y+E3
HzhatJ54qtuIjkUPHxPzyhYDlEYtNSw2odZ6NISzTQn+Ymsy4Cuw367AdpynsPsyQCsRg/TXQQ9K
p026fTxyd0yxL7Ytq9yoNH47XV0EjPwd3tpropxx3Y0RrMWyuAuBr8FOpG+Kw3I0TvY6kTV1yLRI
sKWpo51FqCxtdMZJVvzMWGm6yRyuMg1XdSbrLXrGVxiHapXanHEbjSLl5JmD1XArO9LQJLu6o4RZ
w3CkWUXV/VdAddSpcZ27KfSHFeCoDWESnjIGlx8nhi/aeo+NBUGDtIkJFLuDQilyUuKdubOTqdxm
tn+CQnZVMcDDIurg0sFNCEO9swfPXhUxqAh4qmDeupZXMcufqtlXG+7D91oZ18Vu6yc8Jd0BoXD0
k3/osIWGtWF5z0PZMIqyzCqHSBw9FFDqsNkmkv+1sEDoCY1gILTv1ncpyvO+5J4/e+GPhScQjFuw
owcKM14EpL2IcQ+zCCbMEQDYDGiISMzhpDxahNn8gsebsfnL6HUSXnrm7zAQdA4zLqR1ljrBIZuw
QLkp2AS/uJjghPekDe662DdPhR0+Y5olxOEOXIcIYG52lMo5E6XkdEzfX90rzPwJa/woOOuiOg+W
66978I8E00ja+lUJ1wAVRwXFxItg3XoRO0xS82PMySSj7rv2+mONkzHKliNl0pm31ZygPKvhMwU7
8OJJDjuFDUFaUBwyElFdh7hozUGRTfXacQN/e4lrMeRzsa8acv/IHv4iRUF6g8bNTXAxVzZ4XgQD
Ojte87oQWE9opdFNHWMIyHjS7aJo3IxN+DaMctxwnL9PagbJKG4eRq/55LgM9ckOmO+r29AAwCNa
9RRGAW9oRtpGPFqlwnlomNsIUAJvLtp7SYOB22PhCOgPcC3e4KKrrzNO7nUr0NixfT6WZsAV6Y6/
MHOoIJxpGfZIeWB+X9wXmNiyalvTi+VkrLRaBxqD7i7W3IPsARpmpclTZEUX3wqDfS+CfTTMjz0I
VFT7kCytaH9anO+IQY21lbCoZTd+ZBxBLlmQIR0z3x06rzqASLpikB42QxWCL4erUKfc1uaiPSNW
DDcimq915WbrZnZ/o1E9xUtwGV2gWCA819b0vpp+XFlT/jp08j3whH8jzkXMOxIa6W9nT0Rzlg54
17g0wngxh/mZKKzcjuMyoCsEeVdgw0jsB3uCAZR61Q+w+5CNUrfRRnPHVAIddwlutu1w7nzeAOyO
r0HNIdfqDy7bIpQTPoyvo+j39iC91ZTjmmfzTCU8P0wfNkwIHgXLdHSYibzWgNGNynxA7Wp8drPB
cBhzm9pKMe0Ir7NJoQYX9fM0Vh+2Jdod9XPuitrP/iYuCZLUjlOdetSwmLd3A/D2S0SBs+o0EaZx
6Lmx82gXTYQvCNr7xg5bGI8sv1jbfua8kq30Xpt6awoEAjckWqpLAOaqIh6gJNHFuak4aPTAuYu7
qjd+tZGbm6ky9V654ln7fnfC9IOSG5+MwNsYacQmdPIGYuP1PeFMGjIa4jg7vbAch+W1YJ4PqBYK
E08e5sAlIE+uybIpk8dHQgcoJlFSd4eY58tNlkNftqSHjpQ0W7W0H+UTCImMbXSS2Bw68qtj9Vuu
hABLrUkPhmteRT9zE2tktlv03bD1OI18jTnm7pmw9U186wWO3rlIDhydrXmvjfYBsz8Pry7GMTDR
IANYeBU3AWQ55kbf5sE3tt0pbxOLttr2Zyjmq1dPglPAmxSVukQ2/n8jv4s8ecuig3JWHku4WZ+s
PkRrNm/dmA2CpA9+m9P94qhzS+przuyd5CTTZxUWNqdalQyuRkAm2+n8YyDahx7Yah0DePC76lmq
/jVvnHlrufh8jeql8jGaOfmHMQJzcatXHaBDz2O3hwxpRhDnKhfhTlURfjC1nzON34oyb2SOcZSb
cLy2+Uw5LahxbQUQSwUC+BIQzWJNeDQVTyEOETLR2IqQL7iXfiLVcTofR83RnWdgGQJ5DtlnGeeu
s379qNsAXCyQsKqnLOADz1Z4gyD2HfrkgzBoFyp+MxYkmWynw2T39LIM9KAQZ8YfF/MXj9zUXZNe
OmFtmaxS470Tm2GsX8sJokWR9694dqCSxTt8pXvJtzDRdvCgqCliBYqTX/oB27S88jdRxxMgzvjM
5Zac+bFZBtu+w7epZNu0WG4D7wpVYK3DnVVFZ50CZTNC6/yB71yt7JA2mqSW5GdmPtnl4oAg2cF9
ovlQ2NFTkicrlpA4O+PuTpbRfTja5t4q3+N4pCTeePRZVVU5Kr6U1ZfjZCNHZrwDw2hlq671mD/6
4bMrR2YZf3roWL7IKiLIIsd/dtA9mPiJesskTZ+m1e0w8C5bnHhWQeD94kmDg4C6WMoaNoaVXCy/
LzdlFtzRzeAhg5hHGSZwBUkLIQY7XKBJ6U+rjBwabMrjVCimyNg9un60y2eQ5BLbAOu4X5hW720c
n9FiOcHgZJk58EDAJDTIwWSOEdh0fKaW69WUrrELzObLduWWTqK1Hz2G3ahWQVE+D0tI1vNKrjZf
7caY3LBsf3Kfi7SnvQwMwGvpPoypOhoMHTf2bH2YaeoeGkdSMWGj53qEc936hZAwnUw1XWllVK57
ysGQOuyb1Dh5Dt4LNJXXOgNFX+uSG9ZXmyCCQ0a/mvKhn7l/pARUbww1kb/vwSQKzCOpeHcy/eKr
eq2o5pYlD+6Aye4mG2nnSkOE+P5qpKegGG1GnSnfK/MC5uUqKu99nFoKMr2GDKh6UqP3RQ7g07AY
6XLizADnAOq3y5uadclTYkUwjbZCcdYAuPCZqzwF3tUQaUyLJ7unNaQltpRNlnVN+mQflBjPm4yc
irOQUqqSWIZH/EgnyZNQhMgmN0A6B7DH5vrJtihHsyWVERmeitkvn8n9LS/Pm8kFdxhkgFg2L5GQ
Gl1cxxcVyl/da3vTuXHCpe1t1auRYfAx0o4NHcTx3oZZXTFzhNidytn58ZCCaNokKWEV7wnUeUMY
P50zHOkz6nHnop+TKd7EVXob+Sw25+AGHHXw9x6CQ7sTnh5O+r0fG4+7M1o6iiL2I3kXTvlDK01E
A2zydi03jkbnyQvasKz5NucevZqEPli99YyMiPjkzOfK63ciRmcMQpaROGqsYl7bLGlu6qRX69xC
eEz4KKiOQHzgX7y6Z0AYG04r9dWmjDB38UTw2mXusa2rrY+FuytYBrFvw2SsR1Yf5tcc/wP6w3gU
6ZqUwA/wgieH4qBt01QHDIurdHCBhPn7Ys7RAER9SykEMXOruXeEf1hUh9SHo18yYtZdd8uqjA9a
x7Ahin+Bdi+TXvovyu4Qcj51wpVr1pcWV7hKbArAdLAfultr8G+n2dk1BsMKyIIbSuEwz7Q0ilTq
VvnqWlgTSdIYSH4f383S52CDJxaDMqxszzmKRSMM9L4P8OjZFtUj6WJNKmve6cCy/00Ca6cdEKyV
m7FI3/18vkL+2LQ+VlcrqrhMIF7WnF7YKfk3veZ84bEbsSSzCmAIHo0Odj39mppY/hqH5AOByRsH
XyBRz+EhhyteukDZloswNuarYdJ9hYxixt0RCHGEb2zcdyzq8sS+Mif1PNMHj8hVdK5jrrN58Vek
iLxujV8BG5GV2EeO21fYcMD3uscmYmxCjf8ZmkpvZof9ZYuMv5G+3mhzuoY2xrox45xEBmkVO8lP
b9GvMI+rFLZIin/JnvA3sQS9wnFZtTV9Gf3YweG967GFUnticeIAL+GmJqvu+deZjYJ91iTXheoo
cNLlR+Z69JjbX6KJn+P4xBxFZXAE6pDmIsdEiAOcPhfWqZW8AK54GM2AZ7KBwzU2necp7g+W+u15
P9jZcNcz5uIjt9t9Vy3GaH92t4j0LEeTtMdwLalw6fTFaW3aLXxQW1KM3/yf2PXT7xixiBiy3jnW
LuUUXZXsqe1aUVg9bHqH/6us2hUtIsm+63h3AsURsopPw2KFIoSJQ4GGd9qkdhYiLYWFF2sJ7poo
YXYmwbyF0b3ZM6LVyafoGBLpD6TlwXd+Mfnv/SrB3sb/wIgg8XQOwPalbgBslAWdIW3BJ3gEhiZS
T55EWrLsHSgDK3eAzjZg56XrkW4R/onSx5clpVWLk/rr76qjQ5xG7RYUAStjqVjp4ufbY/c5Gw09
OU5oPZNkHLcZwdgppqAor8TdOEbWquxm5nYa8lbxUHwNaFXrpEAvoxZzbTWLq2sBGBtwJm5aC5+1
WVVv5DnMY8guxRwpFesYVTduJ8oL2v/sULbStuqjMgf7wP5FYNECJYAjfGIf4edU7jb+sRBme9F2
q490e+0CTLEXO4ZvULbmEiRZfjeHZLhaPrT7vk3LY2vU5fG/f3pngBbHntMHdBr+7d8XfhKNfu/4
68qowLy98MHmLDb70P5y40WVRv7e0XMLblgZD0ZMNrKnUfsSBFTRzFXDcgNddaj8iQcAz88l5vsw
sH5ayVwYb2bbviWGk/wS10EgnxMSnlLe2y04LLN1CAwzRrq5li8lh7J1FjXdnVnrYpfw10J34hMO
SSfmr5t5OwoToTCkFusBjQgy15mNrc0eT2Gl/9+XTMrx9Pfvkv7EGjI8/v1epsJHhZl993++/e83
va4Mj6I5/++fEvJYPxGnJi4+RS0ZPc2ND3tDyXL0xDQPk+z/f7E6H8RMWO5dJ3dOfR/a/33xl1+2
uczxinLeQ5F9LQYqsv7+/d/3JkMSorWH0ZvoKxsXVnc/NSQbDecuMtiixNV0CGEn7LoS2CK40JG3
dAZu1YYc3CAaCs5FPPoLOLkxHQiWzfJ+nr1jWuf+UZv2V+TyyUtxqBwFB1aMfnA6j6pBIcvJjqwr
Oos98FMUumCnXyIE9JyVx79/sv5LFETrAFDTHvhUexSW0x4n8gXHv18Wjc73yLNAxor2OCzfUUfc
u4OZ/q8saEeeyYJ1hZI8LkZ8K2FMzi5n9Tj591NMpgMLmSCPZLenof2l+D4+zVov1xAlYA4/SKQu
tWph34UpmGfYFdCJ2rbe9ARaySN1xnE2hQHStXWM439fln2/tlPzBpp+fCyG3PjvS520iARFh+mU
oBP6HpuZv2+Ry7eYi2Vrpo83cjzI3KQgGYz+7HorYDViV3TTYUZuOXoUtKvRUadygMLYdWfD/K1M
qzmmhcGSzse8ZY3BEZccz16NNz22kubccp89lEa5VcT+j7jcUBNYnqvpk1xxv53EX9WKxt8yW6xz
ohtWL4JtCZqBMUY8SbL8Ypkhm+MDOOyUzAm9BzGBHj+2eaX9E3raAIof7Kff12vXt5x1NUiilAGK
qWnNT0hreFS99pM517xQaBW1CO9iFB/cKcIVulJ0SjkiJRW+1bGawKY4FEZUIIVopEhXcvCwYuNH
XruuvyRE6MFt7Y1rguSocuAS1tQgXDTmzagpRW89RDj2+6dA1enJpA55JfDlWOFKNYqnYw0ldKFP
htj3sJMSIe/yR7p1jXkhcPrjtrI6jgOU8yHlhsOKH5GijX8qjsqDPwC9rvBvuQ0Va0o/Iy+dmUdA
dsOmibGhrgVNlnCm53Gj4uc08t6zIt6rsn6rnVNNPcfoS2hV1G+UHOw4qhtbOGU3ffZPxBzhIDGW
HHZhQ0Qf5VDvdeUdx4pYhVMS8Brd+FwAbU/a1D4XRsb+KIoPVVsCHCJT2T1xn+tNhK5uuOsc+4dN
Zbdmkt+xQBZcq2W3giTyHFhw54nS8BOycqgaeicTJs+GxVMdBmurLOnB1o9REn0C7ZaboE6vaCQJ
mZb3Ig1j+u3SVWWAudTDLpJFt/SR7VLedWwI3r2H3V2o5Kh0dCsc+mQxFDItqHXUD/CAFaG6Svvr
RuT3taNvw975Fdzi0OtB1pkpyhVUbirdzT12zwqWeKj8cpVExcNU9t5Oq2nbeulD6y+CdBFuUie+
ZGNlr+3wyIPitqvbR0NF/Y3dgrgr7HsCDi+27z2GS+Hc0gWARsiASHqwJ7XMYxRfpEFliKDtfE7g
+FUQhImJbYbwK+cwCUXFrYpXf2k9xyQdIHGKkljWpHtIkPGvikDIujYLI6aiPHyrivo1MrJXoFxY
Eqn2ZWjQlvMI8ZUnXf6d8T6ylnLecIIjtA0M+Da04pvRhn0/uuF9NvCHlRpjk9PDF4JdbGzk8tQc
KwLwjofghheiTYr7Kui/GbqdG/PVkg4Wcuosk8GUO4kWEZtgJqaMR2xP+Y2bfyt2SFKK32EW0aFQ
7VYb8dOsoPIW7qZjBXshXqCgwB3yutwHOnilDo2tQcLhoo0ZUybEwHD46bKZoocIeTJWVwsmJK5t
cg5pfM/Gp+agQp5dGSzhfTI0BlAlBjjLoSnRO9QJdvumiG9jW1N3i79x57jsCUKWZxmMsV6ACRgz
n52iwVYaJx1LRqPp3+nF4jNgr/zShTGWuptiyK6Y90GYmp+mBiWjI/tbpNi+Gkx24EJmFpye+xZR
gYpEA76VcuGNW6of1+mMjUk/duVzZwLIVMDqKt9ts4OE6x+bToG6LDhrNs4D8W0ckDn8aJd5T+pp
G4ZEEMO5/8KXfsa8PixloiSigC/mReIBIQTt0uJCrgsPBvHcfnez+c0GI9kIHaH1sOxjy8yUPXGY
Y326YiXOP/QsLWzRipVTJG8NDNtupDaxsl3MgsX0PvX+g4tKy+GkOPYZjskoLhiAhggj4pjjQ571
t1JtfhyC+LbhWB6TVD3EhQbxM0cbyZ/GAmz+KEek62IuBmS/8B7HIUy/obqSCh3WeVR+2Tw9eRt4
QRuLucezeFJI88UPZ9JqgfUi6nZj6uRWR9VTbxn+Vqrz4ETJrmug6GC82qR+y9ECY1vT7Wal0Hsr
9peI1Gk6slu0Dy6BGTdpH/zp0ez0yc/lD+4+XDcFZk89PLMjOJQZ1IzRusvrqVmlCyLTLQIaJGdn
7/TqM4AC4XvJdnL2iT1cSj0ndxDxAf7ZAeAhpCN4+OSuKKxljBOue3USVglVuBmT7FiXSx32GO+l
FY5bGeEMKAb2swDRaAiDFwrx9TK38Lh0CbLAH2ocNEG7ym0siXM2H4MYo2GVAtkwiUENIn3BZAq5
aYqzIy6Mvdna9628ApBqngkwj49AN8DmhDN3a0gjahACozytoeCDHNMrt8AjgL9q82LhSOVsBwG7
zuv7Mo2Ka1Rx0HR0A02tW1OBQ7f6FIUsP8v+0Ctu6kGV0CBO7prUVnT9+9J8sOwIVprkdB0p6zz3
AmN1DfzGiSrzmjkJbtdQIGeRjFdx9xB/kjc+6ZwyGq/weOnmGE2JN7NIzFXmPGJxYCuTMwvGOjiX
zBLxsuun1QTPflYOK4veBIIczIOWQRozBmIwDh9J6o7npqpATzZsaHjZdgW5bXwbuFPwDbD9yp+A
upln8ONsfLNhj84JoMGNaazvzwODPZxem0HMmbYNJXIhP4KrTHSAEtHStcvuLhctbs644+Kysk3v
T93d378PEhpjKlsj+0XdHZnsdi18TEy5IFKSUBi/jY0rAO30bipDcT8sXxCjz6KmE91u/PB2GTbK
qUzvjYS0JA8wZqnll9XyhSN7w/aZXuKxp1TZniK1/fvdzpLxWtNtzcGQ7+PyxhoUjy1qpZ+c+iq/
j2ZsDh5FtH7KoQkZz0cDm1Iu0Rydm3EbB0nm+xEXqnUoYvtYi/65SwLKT8gLrVloPHhcE3t7Go3F
dxPg5cjW4Vyjk2j6Fri/PMcKBCRJKlibTfLSLH7xbvApKV2zUAhvG6WwvqXiGD03kN+ZsNy3qidu
HhVLM4gXnq3qXwsdahOTUVqziRiebRtarWs8/f1ioJNlZE+8aipZ7zPTGp8bSKYR3pPHv1/lOtkG
oxfvhIvpsJHBiIPeFfhYvNssCp2rmKvyuXKNf15dNJe/X81dZNPxVYmdY4sH1+3VM1cFd1QTPagR
mXq2ncnFedWPu7/fNcdpNZtDsA4MlULjDtUzn5Z+pzBm4n+rqmczDtNDOvnOYrEmAekz/njYPI/S
gkAC4bt6LsJx4lPBOmTKAliFuAxfWpnVpz5piYsM4YXtlLxyvAQzLuStKRuP6IW1tUPc99LjQTty
crIc7u0jM9C37+NFO3V5qT4A9hyBrbIEKUp59co53kx5hDDgDqdaB9O5bjoHOkhIE8vcvINsISSZ
+qt6oKWgpOJz33uTgU9NPxkqN+4UF6zDd9exEb7kCoyS5HQ1ECDYc8QDa0hJ/Y2mCouF/PRYONSs
xsMr3HLcgmHG3MVnH0/ObiKRwEoKfQ+mDNka57vNh25DBIJj3eJYSFjp76okcOhSxVgBQhaDbpKz
QMDeUrtRfdBJuNU63WBltJGG42STCubWAPDA1PZ3ZcU6v3XCeMONlFbdWyXKV9uWLtJI+Mgmk0Gw
dHiaWFAzYBSoHVb5i5zHZk1N4L0IiH2a1C8WS5+kXQ8/ktLmgYVe32RcllosgyfkzJLzXRQQG+WZ
GkM3ZGjhsaV+43m60uvubqjAeAH/h/EWd2QZe8xb8WIQtkijt6N+k45+NCo+3DXUMDrexLkPbmO3
BrzLvsPtR/IXJ6XIEsScyBZ28bfk/uW5XE3RwAJ+csi/Nq1i2eB4YE1dY8NdhedIND26HGP0OCwe
F7hKPfZcTjr2bTEOAURKBEjhqY0Y2CP4wYWE+2dSGbDpIrZ/luc/2KN/bxkKjKjvfQ0hnDYRG+sM
/gZ0BeuQK9FjudDWbnkaUozZ7Ix3sLDxfvC8bzbEyNBFB4ctsXbhYAESG8kGA2rjvUzdDxHCgayU
hY+CWJOVcEou01JQAVE/SobCwoWgwLFtnyumcyNmcxREvcndBh+0w+5rzq07fACsfKKG9SLp0CEN
IHOSvbBVxbgm/fu2WUgW5JMb2guRrBDvdRxsgDgBXq3GiBgSMVnPNMCVYEZLEYXCavrNmWVzJ7w2
AEyFwwExiIFZJm7PLrP+rquMj6+hqTFxOUTl0uDzhjUw5YQdAI/Uds1tP2WiRL3En3SfyFyukYa/
xOxHGxvTOBMAxHdV3DHIP8kaDKcTIT1VarjzougGk5XaTLXJATMiF1KCouoA5pja+q5j+y1OgmFn
5OS9KFdmHTHMq74oxlOZ0j7m8ywSAe25lBg8aAdXO42cat2nGq3Jvavc7teM4q9WGj+gBsS0uCcF
a+vC6i9yMN8yj/lpSgwqeO3broSti6IuYLQh2o9ggdNh2DuNO2yc/Hues3yFTrWOwuFXzJsMJv4q
F5eBt+PAD4QWVnxWbbqvRPMWiXA4hHzewUrehvyvbnRBmxYW8blJ35s+fs4i77lrG2uTldUV9/Xt
GI8/rDKafePbbCnTr5Tb0GGkJTFVuN3iHKc+rxLqqK6vZpo8Q57YzHbH+jd6A0C6Hb3u1CruNqE9
UPvqrHm4uDtuL/C9NwHppD3i8RMNe63JIV86ynjriFUkwEIwqQNlyMfgJniRGd3sbAXRr3FGpoWV
3hLFATM9caTV7h1QNCASzK3mnGEI8LnNFXa/Iu6ARBau8goQXJDNPPVmNgWIAWvXqSg/KnhAJgwo
Cls4B9h9HRRMZoV3Fy/cGjkFVzshGuLw3gOFt0+RGKkCiVNM7izHU3j460nPHh/c8HUeSH7j079W
LhBFG4cBYvrEHAYqawPiBVdaZm65KrBDo5Z9zNbAXOteKXt61fSJJAMOHjQZQhl47tmxNRsHMsSg
KmPlpchWXigw0xoV4GPJKQ1+cTMh0MjsqsgK7EP+q5KSgBCLAhFuosUZMjCMnF1uS55winbVAuGf
mrlToTFm5IjdWw6ol6kkpVwJP0Mbyl/NpHoTvneVcnpUqYbaG2fP01R4a6mCN5dnwtTOz1k7L1rM
QJFAwK6tSc37wAwe50FxlEkXfzh2xm6mEsaT1amx9QtJRZK3dAiLtKEqAC877DlVbVwSJciULsl8
TAFMkhRalrSC+MkvmxX0b99HMpwpRbfML1ZrZZsocGkJdrx63IfCAMvgPQVpHK39IYR1DkpiSi3o
h0V4yPsE6wOTe2GBzwFjig8c848XsGNkNljRjoQrwjEf4z58YvNwW0QTDWJ5dEC25cedup1l2M9F
L/7lZh1vSJXNLOC1MdzlkXvPGIrWJjViZPnP1vTdOD94PL/SLLkGY4sWPRckfQyq6pnT0M0/nEb4
25B8IWZ/i7wg7Cs9l48S0w+3knNcGlfbi09Zrt89SZ+l33MkS4qP0Udpqlx73QMWZmbstzytsZYl
Ls46w79QeoK6URGonrP6PCVq3C0Btk11G/i8MvnCuvEn5x8lPUs9zcCPbdDSDZttBTUGB2cXAUvR
3RaGEKu+JThSwOQGcPUepFxpKA2CMDHPwQ5oRtSV33kv/zUWH4fEeiVkti6oMIcpwPTiIHnKMBxX
zqA+YAcgDY7NY+aKg9vdpVij2PjgFfJhj+iWv43VJk9TARaVFcuTDEl05BEZdAvbKmJISNtlIb1T
2Mgvbrxr32SBTHX80W4QiTgbHaE3X2Skx32lq8fW7J78vlsRpH/qnQezmkdKqAjfR1bxTGPMMbG9
L0OEp1HzhDBaQqR1Sx+r312amIP+kAdrCLJnrZF+XOfQ8tjes3I99dSI8wy3d4EPUGjAi9LXN5qh
ocJQwFWurz2Hpt0A8y8uuTjH1LzOodeuCfbRHig+ZK3PLiVnPCFRSC37VXf2OSyTBgVpkfndjhuN
oAHlV5U8PqKKognleva+KTDbLTmGdkBhhdzGzRMF03KYYWw3X0BrYPjW7Mxv0yiB3bqXw/AZUVLE
OQ9bgZrAe84CzLEBunMsdkU2sxAePqyWe67CFmFHINYIbdrtZXL5ETi3GtzCalpCboXXFuhA6XvQ
zePJN6J77FSPEt/bJooE1aU+1dyUdeVZiDmPe6Eyf2vL7Xe0YJFDS+8ip3klpULF1kjlXRh9atRF
mlvM6j6qn7RPycKYsStCUA+879rj9G875plS1YHL1XY+Emha7GR4GvO33ZceDCwXRb2ViM66gYNX
x9mBuxCQlPgtSrJ006TcJyYDspcnTFboqgL3GsqNWeN/sv33kXp7FI2ctwzchVqoLMZPnJoMr0qu
p9jADdp2x2k5G3k4UsKB6YePypNnM9q1vfWJeji3Hqqp+zZV/beTNAdcBNfUtramTD9y9I2wg9Ca
RWiycgAa+GlpbD5xD8cpYKCaU/u7495dZi7o19B+UV7/WUzcsY0i4wSgf6jFJf+KJC6bV2HGF/zu
L/ROM8Zm1iui5g9GeMvPf/wRV+FcN1+TwkzmKEo6mhmUugNSrh7bfO2aHmY32kfmON7ktbP7H47O
Yzt1JIqiX6S1SlmaksGAwQFjT7Rs8yyplEMpfX1v9bTDezaoSjecsw/uNHS2Wrll/b7+f8+S5kzm
uE+EOX2CW3kKW/zGY+V8Q2VdR45/88LuzeEUu7VIUTQ9wNmAK5wA6kiuMFFIovfsv2fGmieAK1sv
Z/DbgE0g9nyBnw8tui2PfgdU2g7kGnWFYODtMrzG1sC3jliOZLdSHsqwVYfGvdpp7K+qXPsiJK/f
MeqJh+lprJoJ6AhAaiNsr2Xi/jBdfzYtb1hNU30d7fIUpMmr7QCTFxFxhONNjMFKd4WzIkfz5qZ0
G5DL/ZApLIpJ+Dm4Op3K+9IJBVoxtI1gvnA/mYhR8FR/4aXDK96a32aIDEHzEIlJ7O4qUksR0tsk
TNEd27jVsil3BEDFKKwI7HIqbLjMktfjhHLMA6gR24CL3ZJhqun2X6mq92NGdeIFzafVRsDqzX/x
ZLxDz3TWdgbrI7JeGn98w1u61UX3DlxRnVgnEFOO9E010XtRk66g6egeqqtdEexaMG1UvreKjAth
HbeyH3Z2PCs+G99feUTCDdn34Jd3hEwZmA7tCanFo2V6fmjxFaF5p1doU4FgOmBPXmK281iWS4Uo
AMLfacKeumgMbhsnyFB61NlOWkT8gOBj1JAjvu0+3ST6UcgYlp2dlsTtod0aw6ObEFuis9PsrbNS
DM8d6YK8HUgsrQgfGyNQesUdsCPeOpwcy/lvc9zwy6c8cfIYSwxktqFhXZPZDBnSiIyaiFZiYVb1
Oz6wfTca0bbWE/SPCUHZsvo3hBj+zb5Ei0dkLoBAAin2VYu8iw8IU+pLm0SUv3CmSx763Ks+y3TO
9pR4Ehzof/SG6SFJ0j8f3AN+e/fNYDelYKtj37M3BgR/igDci0V9naLwUBnhDlrVknCrkyahTtZ1
zWbHdr7EOO3jJH9Jpr7cSjd6iAnpFps5ipHyNjSRg2IutVeW8p9CC14mISWvbhC8UahTkgq9hDlA
7EK+m3QvIFs3iVfIBSkhw6ldkf18sOvmGAoKGogX+tY0ma3yXoyJBgAhSMJbnerPZlyBDFLuFyTQ
6MnLen5CD+li2f/zqvK3cooRpH60gozGAg2U5apTCc+6bNYwpD5F2CfbutERF8UTYkPJ5SDNnEZ2
yldRadQHEVKeKOgVAi+B3ZD0CRCTbB/yxZp54P+sNLQ2aYYN0zTVyUbCnvVYfFtG6tjznLdYfEPs
cvhfxnWvAjwNHZo+FypCUbDdUAOJEB3xUp47WeeU+bzAZY06faWSmtGeal9RJF19a3jq851qsEf0
Wevzn0TehSK0TFhMgdgL61QcRke7+72w0PkR+RUEn0YNJGUoBkZf5jtzvzmTHGSwtFSz9zyURuVh
aEoWyDIdtkVgqGNnnjINnU07eNEmwu9eT4IPV1LSe+ZBDQ0dN/wR1/nosDzjVwqJhNWzCO8zfTJp
zmKlK4k9DVdG2vnY0BPrQxYh+qzyKVVe+TB7+4XetXq20EuyNWCp6/gs5EZN7p3QP2ghvmFdR5nd
Sggn0PmNuZcJV7r2F2QITuL6iaVbsSv4Zvp6eu7dwVm1w5sVK+RBHBRvEk+9ieVQ9GcLV/0hGMaj
ZkwOaCHrFXchU3uloSplEmKH8FDGHC2s7W4RQZA/fBMSIrAmxTkoRnhtofxwIm9bgHdBtww0qbNB
kMjKWQ1UPEyNkofjmvWW1XvZTkgpcGJG7vhUJx1O4RjCjDmZm0ExZ7Pc9nXyeTySqL9pNS/tyOzY
55HTznX3Z9A2Qfg3fIbuv9kspWRwHuyMWNF7VY+mmMWVHTDmcdcfXdN/9kaf/CA/A3Ukq18AOMvB
FfRvHls6zcBQW4+nztHdg94m5V60gEYKlax3flMHpMTOE3iQU4zMq5XI2eUG9i/jcEg8v9pg+itk
6s7CatJ3GEzJc2riHx9/G0d1dLVhva5qbROMsjgyz/k2lcDv2oCnCGrCBvvuibaVG7YnRrcXr0XF
TMBRalzQQJJLxOaThnFcDESRzUQLWDs4WJnCveUuzkztWvvgeYIpZTsk/UtHJyNyZBEt+Aim4jfg
PdT9tQcXm4POh0aylEZoUFBkH7LOQrJnSBgasU8SDel/IlS9TIP+ZKhkbyUjMiEUTtDFbOay6Kc9
5MF7TaH3lw5nd1rrMTtK5m01FVd/GD2LzOYE5mZZrHOGZ0cd8tBqkriNOi63U92Hb7mA3zFW1p75
Tb7V7RYWVGQDUApLpP0+2ZbI6kv0D0sSs1DbzqsPhHOxOhUWFvGx+0ua+FLhXl92o4tEJkneWo/a
L072iYW1qnDbYlPhohQYMtcC4hRjPXxm5JPl1dNEWMrAvMEOZhhY864b5m8ttSdWc6vQta4lgueN
9PABkJ8VhV8u8+0mjb+7hEUm0Ikz3+hTkCXBPqvYa4csP3t0Hyup1Ugb+3SVh6xNay5AMfGcGSIH
xmTXD94WhnAeSL+rtTQ2hoZULAw2Y8r5CGEOcPVYuKeHU4QwAYbTCDyIdNWifbKd6SfuM5Oyb6X7
6Su6c9hUbb2RifHu4L5gppP82hF2374CpGqaHD4Hqtvamb/tsr3zS3vcqjUJksK7WoHxNfn5u9X/
Ts343chUHcq0+B6IyBskPn64DdIYTqi61Jo30WftekfRj5+xiRsQ1QKGLsCdtG/ikbHaXSI9h2qr
zbWeUh9Jxm7An3fxwy0J3RxkXLEsFUB/2TOvxOL1mnfyg5Qw5BTelpXdu8ZPC4yeROKJEorfArG7
pp+bSDtjRVnTUaHhqj2B+n1RhGO0I0B4WkjuB7fVP9n/DlwxwCUmmvNlwuA0Uka4hDD2IsfB5K2D
IEAl1Y+boEHuRnXXTHidVmdz8Dt3k7T9nDuCmoQLlvSIutrpEJjWk3AORqbzd3JKKWuGJ4GMgnF7
AG/e4VzkhXUM+t9SI3SWMLy5pmdjbMl/ZFB+RkRGLxy0rRwGjGJZYTGu7KZt1SPNZcbF7rdtPwcb
5IyBAHxp2sb32DcEOTM+nUK1EJ4xrriHWnJ9TrrtXvSY5D9vDo11eMrNONo0M6FA5C9DkdE2xFIs
q9pjihs+Ul9/VJiCFtaQ8YJtbOxobY2qAdgaCi38OfUsb2HLoZevnjReysr9KIA2UOsl7B8HnibD
n0fCRcOiKwvuocGdxu+VhPVIpd57i/qSMWJH/RfwhuzokvC5LsIRU55hOvuhGY9WAcTROg0Sl5mO
rGyhi0TsxrbiLsuANcuEog7zKv9omp5aVqQiilA+es7c+JKkl6U4X1FjYDhAVEOpuRRWcmWjN601
Kp1la557X+vYxJU4G5X43YW+n69dCaG+dPQTfkQyaouODYbpHAkQLLZu6ZzjgscWso+xL52Or0XM
cZUVy5+BdX4ZM9orBYWZ5ofBDr02QAxd/DWD4z03OMIXkfkyppRPIXPtCZ/bJs8J7cXE02rWG48P
MmOjfPhsbVjQT5TVc3Zm7MiLT7mBZPI7GZKtkLgdKmJnumHFTd0te1IF6T7YZJScKGZ1pzw29+6o
G5veaV71UDt4nViDGloNMDfs9MXFkY7oSP6YkiwnaZcvYYLrZnAzY5njWyn7luejJB+JyHRzeijS
1UA/oQpJu2jb+cV2HHNSEKvuz6y5JZ1UAgvgibUrDJSSbG6z4jJrenvf1f1dyvID5NiXlVSfobuV
I7baotFfrTSx8Di2p0RCWwEAcI4iDGjNSH/VBP1GRoa9Cl/HdLTWdjkilNPDi16DFQ6STxlUVFuK
txSRPZT5PvLiYgLSh4z4Z/DYyleTeS1rg4o1aUmHSNNr4VP8N/i0VhgGeJezxF/ZyF4x0zGOYxr/
sAesuxXrXtT66SoI0od0yu/S2KaOgfFA8NJxvXEbWKRFZchO6EJGyBFN/4Lgt+YUpQpSEdp64OUR
LbhkVSKaIl4gglu2NtNy2NTshJ9VY4FwLG2KiVo/q9a5mPyZWBcEo2iGZWmIn84oEupNfQuHgbSz
Xj3YmrwMZXkFzQGOWb7qvKk2AS5bJtJAHc3EiA403Uig8AikKK14by/bERWS2Y8zQM87VEnOj9Tl
+HXRv+m07y2BScGsIeJHB+GdJqw0wwzFotM7EDgrnY+y7uRWb8r3qSn3fYOiyicHhZoyK3jsU8oQ
woS2mNMhxAzqaMAnZ2HWTMa0Dj1M0qYwyZx0Ms6arrSnVJMH3YvTTY9kZpnAtVgL/q6VFiTvPZPR
fSHzG+OFeufre9thYMBencwHIi3NSHtvG8GI1bKZfenW3amqmxVagv0cN27KfLBUOM6GvEkWSOo+
2WxcInqamhqSLY+o6fbK//UlBk7bhZmH02ZqjJLtKmK0cTQUXbwHNqtM/9p5hlMMTLiGiAtB+Nm/
Xjcs3GrGqzgOAKHXpHqkK88iy74GUZjjhl1HAze1zgTfMmFWIQSedsoRvCoa85qNLuPWRg4sCYA7
B0D4BP+S6IVdVzvRUo8GfWFl4WkMbfZ3A89Zh6Ul1fwYc0Y2XyiIrzkR/2+QaOi1ObEhWzYKabFv
VFiBkJDYXG8ZWvbU5C3kZ/V9AHlQkuc5susk8NOJ/fIyQJ1Z654VcMY3w3w7N8ppYRGpPe8ImygR
LOrQKBD2eEgnu/qtVOOHK0B9RgJfdcstz4CIPCwj+4y6t3ryYN+Ft9DvX4moecAhnE3Upr50Q14o
lfg1Vfvh2QgWAt34GzJs+XavB0v2H5ARG6pLO2Qa6TQwAaswW3I9MCXkYL2WwkUiQykdRYSxRkyF
6ARYpgZsmorgq66aX8InD8Bm9k2OKZo0wUJ7bbioYHKA6sB032cfiLgXsdttLUpNZksC4TDz5nb6
gcv6Lgn/atlE80TuwUShF9HgUvJGK/RrHoBED6d4nYbDRxpKwF+RqBbpbxXWr1Y/vtulfpKExCxu
jduSeA3WxdKN58JVL70NStjs9qwmdrmX7aZmODgRks3RffhJfBPKfS8yrs1QIA81OQjywYiIb9tn
YVDlLe0J7QfMyqRzeWsAnoSiF0JH+v8fkKUObU2Xdy2lDJnszQASdBjTo+iQiGqWhcYudxG6MW8e
kR7HJgxQ3NUsq3hX2BMJS0V6NRHXpRYrm9C6hx3uqyZ9qbAQsDxYdmwYlC6PDOZxSbnDMU7ac0BS
XV1GO1jFe002z35o7I2WsT4+hkl+SNYMRgyc04xPUBYoDuZxCRv5hEQ1cCTVR6TFt2AaLo27map+
n5TlxRv6TWEX+yiWq3hGXJjhsVbwHcmao8/SovhrmCjKOwSDKE9w/yZf4Dneeie8AMrHZrILIv2S
uOFVqi3lOLKVvn0xXXXwQu+96Jh7lXg7jOI9UgXZsSVMMI6EM2KccWtiHv1kO9ag2CZZLu2K2IMo
5TZoSJppnB4+bj1s01aeu66GbDwxtRJfgqo2YvoDC/TgQnSUA7cv+CpOaiF/C/ufmQqSehkCZV39
sDx4s5WZKLJ+8TkzP5R5QTkrMcJlmRntZj0vDSiuMwkVDrbCUqEYaTvAlUN64wk4Ji7GvOCtKpN3
AR4ySs1LRNiTo2dflQKTCQwd04y1r1ju9mN6b+xPPc9+2deT7RaMlzHhxtU5jrOsWwt+gTiAw0iY
2pmZgIfdbG1/XhpUPNTypeQp5YiPi9wo7oAtd9aYHbOeWyW2xl/Gxm8JQa7aWJ/hPpINNyJ3AFWK
a89aiTrPsPYB3rNyd9W54ZlYWCiQOX6POuJzGIdzOpXmViE6XCT2rA/WT70BzH8s/7lkDY/CetUS
/6VT5guOIKbyqXpUuLlH8B1hAYEebstiysUVSNRNn1PXS4YWhGItY5fEtGSbZrpYs7A71H79r7a0
P1xxO5pn0OGpC3zP1o65Q3eh9MJceIE6M0WkxSGiDwE/ThgECjLtVn7S35s5ujoMrb88wdDvjYj6
+ieUiUi+Z2KBxx+nbMhdY4DOrsno9mHaLGD5JeUIQzx6Zvs5Lgtvm+u0tnFNkgDTjULL3qterXjY
ycYt4r3yh0OYuNghBuDwOmGUTjFDS0Y2uyXOE8YJMfWBHf0ajf5PWjgjlUxuSDo3Rurz5q6hIgqc
ce1U71n5n6yifqWQ+M4y2e4cwa4fRhWBKsndnOCG5xni23K4o1J5TrVdbdAulUl/oXn+1jS9oQsf
me67R8nIHLuatWAqHi6CdNraiUldZgG3A0RRWCiWqcv3c86fEXHvmGN0NVN/m/fuZ9rbV0eJz5IF
1QoTcqhZ585r/pKO4MMCeXBuj79+Yu5LHkKh/mLi+7jfhnP+Vb3pDS10yHrPVsVb6g8f7Wj9uHH8
Im3xmpMySCFOQIdb3YiefnJNPOk+VLqQHIHO1tYOnUpo5QfJdNpl/sq0ELZzPv3R3r2YntUvmar7
wtmywyBnfSsBB3YQKpbzb03ObLr1SsGWPHqykunMIudsZNWatu6ABnbGbj3qmnoBr0pPPDudsI08
eqnlwTkDEJGy7jJH4ianrWtlx4FX1ogfmy91PYjhlzYRASxlvZ5zcaSQxZb95F8mDx5AAYDJAnBS
TM9+Y75J3fmKgyThMhofuHCaxVCjSjNwQNDcHJp+AuwOAkY2PFdDCYuY8L6cuSyi7FcnEmjzcO4N
ahv26kpyewfJtdgyennz+DInI3/pmdDjliYu0EL/L7t8hZy3RYbjUAy6PpyYmDYz7IcVoZjJ2lHZ
D6aedZV2WzpcAlHdBa+VNUs4nzdFlj0PxTfK07hzqo1fenIdW5x7xwtvupE+J4WGLcnGdDrBJMGj
RZr69ByyJWbT9gZ8kUMM38hJ6w8i5f4UMa80SiSQ69PabWniJXqyRdNSJ32jloS3GysDyUZECJX5
Tn7HrLGip3LauQgKDoZJXDZjsSE7lLaO+zrlwgJfvZiyaSE6AmJionmoh+krqJMYpEX/cl04S7su
ryP8oFVZ80R7fPcIalcGb/dVDsYQLquxdqLiLW7Ck5z8U9ftiSf7yDq1NYru0ofDU1hlO7RqNcFZ
W4lOLVXBN/1VqVvRMhgIgvDCL02L2STAMKwwTiwiIrTGVqyhSewtrSPYTmMjChUYEzNHvUQzQlzc
NtZIWDBGfT2wQ5pk1wNqbHEqyUQxZ6i2CnVf7WRH3XP1ZZ8RbeDTRGMVhh3OLLGt/jmFPFm1fjIT
BoxTrz8N3E/KNddJC74L0Z+mdki2EdGTWpwmrJmKCqp563xpiYcYAVJtUUZPedMC1NRRIzTqo6/5
NiuZI3I5AXKmnaO+XyTGi+XhvM1ldjCbFpveteNem8i3XRhe9DefwbFQ16hjnk01fxuS/iRrjYRv
CxpN+NX71iFwyrcgt59KYAIrYUzIbQHxV7Qlx57F7spvy0vh6d+NhqSxYpWmrA5LUHGaWB5ZAh+t
ADyRWfzyefmvtx55at5Kx222qea+UYbnte8sXTr7RTxgfpf1frBYs1uYMLVGlYtWZTygHWiyEZU/
9U3Jh67bGAZyMuPHiPTfGCu+GLuPnFttAX6Wf+9jzp8Ts3Dh5wsjs24W1Z3WskimfV8o+squEK9s
p3cx21uyRe7WgKg7JAFkcu17jN1Z8a5YEzRAmAJpGQZjc8xjiy5roWr6x2no3ux+wpuQBpsCq53l
S+jkAPxcvhSr/H/LtYrDS48xNY5+mOSbC3+EPqKoclnb/eEBews18lVhdxJ+Dlk+9lZWBTlOAB4M
bWQEpcImBq25tuyrJyhFKQUg9ynEfUCyLUmqq4/EZRmdxMRrXDMCDEMAOJjnvOIMuwqM+Mwpf7rJ
v9oYgLiBKoWq5ZLG/5ArJUvRaKfRHc4RiUN6vFH6sA614Y8aqtyrkGm5fiMk80PZ8a+ona0S/nZo
WWVq5gpi9vBWh/aFP0dbBwXg5NQJDyFqaaGb5LnZ5Hjoor0ET40oPzWLSVRWYNrr2reyQJKs28V3
3Xa71oT1ECrKj4ZUczhMAm/ARdr1WfC63dim98hbCyu5cyQ1gBU/I2dMXsUmbikkDG0/th4ebd/Y
tAPZOYwX3MH/nTIKGueRx7ATZwVnorNITPPy6ETg1wTo/VCUJxhhF08GNwEyrfWnV1vZ41oZ8sWq
KiDp7o5GkMzCLPwiseFONjrBKd7SQ01XehZsPBY5bJ+0N11MDzxqWNfKHZMqILJdd83ieC8qipDE
p5RJcW42LDMagOuhe2TrcMYvKQ+ZDN4N0lWXYmSIBlcKwfivUOFf4+Peb+MdWCjWLoRulnh53mw4
XkGEkoEtyZoG75BCGDLdp0qZV1EoxdySABFPI02qJpGtYDSf6s2pNCOKP5ZbEqTrQrEi4Un21tzX
GURCDN6eMx1KcggnDZmDo/fDHoU1lqIcpZbszbM2mjdl5yMbcmw6gY5cVb/YU0d17py7gFQNxNVu
Pz585gerkERIZ84UE+5wKkHJ9fgnhFd94BW4FVN5LVMadCJF/4HXugw9UtWWkDO0IBm1PQYzZNls
Tvt66TfatlH+EdnpEgQLuVER+4CU174YDxPdJEpFHOmmaja125+M5isJ5yxbU7+mpGq2umDOOq3r
4BV/OeRaxaTKHnE9uYQihJpnriOz1Be1TwKwrC9dHF3q2mReT0VFZfLr4lk3ZlNP4xJVDWiDaJ83
ousvNsn0ie7fjHBN2t6rEQfkwEC5m+LbWPpv2L/xotC66c1w0YLiavrptoMVDWws1uL3IL7Vbnq1
iuZmZeovJSED21msA0fkTb5PkxBWx2vfyEvTy3Vl0UtHJFKQqn4BjJhg8+I9PB84LNYAURDplVnw
0LN/pQDxXPRMbYeKhXSW4neQP3EXbRxN3rOS5IiOwIGNV346qv4py2nZ9pAqklrcQtu5cCRmwg6T
37jSUby6cNX8iyA2c9WUIZqGQt3BFzAv1o2PqgrfzDTdCtFvYsN/NFbG/CIZTgUDHt8KntPMuHcI
zoA6rVM/3riAQtFns+idjY21VI9J61eQXEYSGvBnofcF+O93dM9WfWv0/FvkX5lHEl3o0tHWFNrM
vmYJyBrD5B/Glw36NjRWkT4sZXOhVpt2IZ0yydXPgxe8eGGCML0ksE80n71u71FV8KqpKfbsJjv2
vXlIYQbCw/bfTc3Hn85ZjSs8DyL/LZzpZo/XEihC4A6HwLLc9SyclGb1F2M4Skf/N0/FD0jNH6zc
G1wt9xGtAYZBnklEjO92Xb1X3Ovkbn8NbXC1tIhxScTG0CJAyOmjX00fSXQAvqLe3FL98P0gbmqX
8AIxlwcwmNsiY7KGMC4S2Ub3Ot70Pc1lNzpb3upHfQILEv+FtVMubDO8Nd2esnEb6w1MdZYSfJZz
8EOfrwtD/EU0R0YlgfvMkzvzo2zAcgxmHS4n29qZwROBJD+uQdINQbiRDL49P/ggVuqAGWPJ7YjB
BlWfLsSdTExmdY44McdgkqIzy21/YtHdBketGwWyWDzDw392BAVVSQVZn8gavU+ks88NFY0Ae7DY
/uhySquhfq9Ie2hFfEwTbMH63SjHtYnAN4ZwqKOWFZ5D/ysvpjH+oGI7Bozbih6wj+nsJFjSJmvv
BNz9We7eGV3GES4kgPbqEuFX4g2I3CO33J4OZi9s83n+4Spx1mtvkxXGvpPpJbH8Q0aV21JKGiwI
SeRMLlh3NIw6cm1bFM56FzOeyLQbtCa5fBu4IoCpHAxl/bPi6di49a/b+Yyz/KuaObpJ86aP9ML2
XA8W+bIaExQ9c//EuIFZIomJUPE/sVuwVWrOcbOKo5TWpZj3yCmVW12TvvnoPbhBic5zaWYkFrC3
ey3uBbZLkXAluQEBYR766jjGDh+OSFjhOjalu3Yo2vFDMqhP4g6ud7flvjsrhw7YgEIcdDCSPW2G
qbZoq5gr1FCzazmaC9MwsCT0u36UF6IYHk2NbaLtQVCH9pMPtSE+p3Bsl2wwAxbCxQW4IDblNoM5
ZP95KCB7gR6qSb7HNBqhjlIidz5MzKphv23SfXDl6n78MCPe/dwLEN2GpyLo35tGf5ITU/UcDSc+
pAHLuEKMUsXE9kTjn+15KGIHfp3s7EbiM6+cC3NkJvr1iU0Tw+PgvebxmOroDtEZGFUTnMKQAqDV
uIpHYGverFKf6Y10ZJC+fySujCe3Hd/DhsF44CA90wv4HNmrhf+4DiO1mDyPmSDull/fR+mq88an
YPvX6cXJ6yW32/z7hOm733B4EwfRvB6znR0VZhi+s90QfWR0NKsS7DeDJ3FooxoPL83MEuk4kZgG
A1kGwvHsno8rZPFDHe+cSrsmwvpzhg+/rr9ki4YXFxVUaJcmfuoG8nXEd9lhZShzzngKEG3Ej+ZY
kI5V98qO5h43dsnAjJQlRwwnz0ieyavnvLlzGB12jTD/CmhZsJNtSLpkmhQX45acAexu/a30kVR0
A8t8DeG5EQ/fBaPNzkifwunceyOy4151G0riS1sULKwrrO8WA62BHy23fJ5XksoT7jDc/DcxWBmL
VveEGv/MCqkR2r33+ooThUYgsruzVoCQm8J3LcE1iPb1z9DZLpfjl19xn0h4fSDUfMhhRHk3Uc66
E8OkYc9DrmJFnPmlyVuAhzUsHipMZs/BB4bC16AXOmWX/Op0djJu/NNko72QbfDjYWTDa/UxeVi7
u+ZIfNW7mzBYIfOvXQp0olbr3ObzP8CBXTQxJHzh4iQJ2/zHogyfwHww2kagPFXeh56faYn4qFUR
bQh/QfEN4gu4JnkIEyQYKIEkoSdHP0Z/1CMylQMJXF3D4j2pd+bsbg8io9g2v0ZvscxKmE7iLl2C
Qrb5qM0nf8p3qTmvJoyVO02INYFCLgjs+sIUjZF7MOdZv/6htdF95MLOHG/dFITg+JJOB1Nm7DC+
xiHeLG1m9u18sIibCK0T5uod6I2P3qeDJ5ULZF0FCIsevp9wt/HtNoLyiV2EEXDqiulDZuV7YVMd
qNpqlhhpYJvzKGZDvu5gRK5Ybr4wRtmIGDRERpYa4zp07kkfb1WpfcRaTXvIYt+p/qSv/7U8rIws
brnu3EcwMaEh5oUEcUmd/m7Zzcsot9EQn+twXJIM+47C4suHbmC8EMz1i0usoZmul+jr3l2zWLuq
0jD/tkAzpvQh/BJnUIM8LW2eazN46fLxRYzq7I4py3E/4q4mbWfAtukXzj/Q6F8mknILVoxuQbn1
vWJPysKfxZTHEfj6ZiG879wSBk+95v22BXUgFBIoi7wTqCcgvWovbuGdQWhcDfNF4ovibrLxoyja
OD1/SknecwSJWOwXKaXyDzsPfojA3SAZc8LwMwpxmhl85AMBorCI5dlyff5s8lqQCQDmj42DbsMm
qOMOsKw/vDMaYsC6GHPxPmH4yzv3T7PHaBWl06+pXXp86xxqiaGJmeacFjnwdlu4CYaXUWuXZcsG
FA7vCWb1e6n83wZU08oVn17GrMmH69POGl78OoQuM/PWkWzV1q+MrQ+U5ce4JznOrecWcwgXTsFx
GWuUFszIgXpEe7v3WR97v/XYPPj5t9lMXhJCjduwzP480/vLafJli8I169AQOFW3sbFKU4HaH2wb
GD2v0aV/eRoTJNT9RAzr5jW366964qnvSXGdLeErXQZrF6McZt6ctFTwdZWDzDmAVFjN13qpM4Bl
/drwPzVl/Ts24qXucY7o/6wiOhZJ+5yW3cOmAVhlTvNAHLSHD7XCJL8KmuoLDwnpPl3A8/QaYwlm
foedyawRgcJmJGf3ikUebaapMJgmd+m9SWz8BJyTL9emxCfxE3mee81T4wuAHcqI7jvu1JNAelF6
BppWXqy8hUNkhAgjApOv0hu977hRr6UVnEc9vnqGIJ+VBK6aYDZQQEtEEGhGunZYp1K95Ib7Z3nt
6+D6+9iy3/jLfxJWfqjH2OWTOmVqJA5HJjsptEzewDag0n/Bre7z2H42WVJDo7C+R5l86csiCs8d
lu0FrojXaIyfMw0QlzCDi4qHHSs7dI5LkwUyW9b+4TfNuRLutkdOC5udG5KHM+ZHHsPgj1H2OH0b
+jzOrghrsTgS0XiXqYVkEWMCyc77PMRAlZEu7tCVVxUoEVl9DH3Fl+uYn771qmxoq2xfFiaX9TLT
nUf1mnnad+BNPHaeAYYsGPcV0RWIoKoJc1NZUnIyvY2N9i9V00c8sWtV49Hs5lRHfU6/JQbYKPgy
VODeHVgJEKtZabz51xRYCWCyHlS0z1HKwWtUiHp07SPMWMlBoKNdd4FXJ0VGTmU772MCn8cLyrGX
c/FRB7DNKgvE1fVd6dnNK/BCzVvjI4mOw8oPxD1R/IeprmOGyyXxjJSDaVAepMRNMehcD7kHay6z
vX9TeS5s66+pUU0Hs1kKVBrXavjUTJghPbarfVoTdYPmllSRaGBK7wiXRJWEtDdkIZx0h9IeCqyG
VSnNmxPgU7G2fab/tkLOlSb9HKU1byuJ00I7ztsU3lDIBq2dorcwpz0F76izvEfrnBreAgfaDLYf
UY9gK0Lky7M0kccVane3Sq+1mQ/rMiB6y9+qqjjojfFCDcckuOdXDA2SF+KrH2d3D/MhW/8e8QXd
Avh6d2VQiTXJ/Nmb+aqIX3SrDNZFZjxMFV00yQII7dYGjf1ThEGQsXF3J239yRX31tEQZjaMx2xM
pQOXf1tPaItQxvP51LLnM7WSbKG84s6a5zAKqqTeMnvmojpmTet1whOatzV1hn8dLJaA1X+Mnddy
7Mp5hV/l1L425EajkVySLmYweUgOc7hBMSLnjNfxo/jF/OFIDkd2uXyhkrY2uTmcAdDd61/rWyOl
WJmlf/nJYsTqLCJX9pcjcWVaMVodwcaX2Q4ems5/dZcUFCkcjAM+1l+LZspCA9ZYcHmEsr9niLP0
M5EIsfZAJOsNpsUrAZmc0y8b7Xi03uwC4SJO95U6x7EY0EJixmc2s1kU9JvWJpxSlHDlTFqCUhFt
K9TUNWRndgY9NX12c83bQRxo9nn+8VzgUbPiTQLqPjC0LGyqdu2o3BASuZptWhhjv2eOGuePhkWG
cnSqH6VV185M6NeFjmoNxq0WR1fUn+P5I0W2sYX2Nljqp8e/1Ci0tTlb8miVZKxPbDcSjHPbfMBr
CTEoozfK1hoOzLM4SAUuxWhA0TORIPLrn/Te8lQwcz2P7J4iMp5roq8Pmii9LNBodLaeZwEevzTe
EkkvaR3eCt98EHr0aLZdC8Qz+gxyiZMJOk1GoD5zcLu2iLxOpt3PAa4+QTrPGerH0UzhsE7R1hfO
98gaX2d45Kfc574jKUHeUmfIwHLIGO6OOm+TZtQIivkKJEfNo0SHeqffCpUfMDVcLFaEFUIMSb3m
VowGXjsHqqDRpFclm2JME7gaS/RoabnV1m5ipl2Ck/yAA3PTjNwFWoaoNKL15FHN0IS9dgxufN1U
BcecJrgJgog3C8g5VSvmU8HqKNrkBgP4m1WzkVDI28vQjaJjt9xOkS29Ao3R5ApmbYg/tLH4TBj3
wY6Lr+PrdEi4gOZKe8QpOKyiZAzfYWkzaCo2ta26JyEnOGUt9G0Xrr+tcjrqucw1gtOw/9Ueax3D
/UYcc4uChNIBj4AjoW6q7NpMntuZ8zPgcftB0fCDmDcvYN/sFpcqA7dJ3escdTf9SAmlEkW6CVI0
gFADjCIo/iEnHSUrutySE3tLFHBRk1FGUvNd0FdqEO2un2sNJHbPu+q329aCtakb6CT1Atv2cRhv
0hGzblsEqbewK4ldDTyrGhsYSB/emiJiZOjS2QhKn1D/JCwusu7ZnRlY4Yralo5RH0qcVm0lceuF
5WnM2ZyHvu1vG+nMD1qmMvCP1xi5mVdK9k6NRc9X5fAcKi2xm61qpywkn8QmQJKdUt0RXlIZnTe3
pLvByqGZzLF2aOMneAIJcF6A9D6/htt+h+aA/nVx5k4/J6723om280yx3Ll5xI8mCR8UIcxc/c7v
+3JjOMZLryn0fPZxuFeoCSW361WpYa6iMGSZSuNHxNZPXQ3w+wz/qZ4FnHYOKOpFpwfBi5r6phui
O4ij91EIli+NgrfMvfgFDbkyokXKSAAzkRexoF3YnIpw4alDYgXcFUU0rkEb31MzuyERcMwm55mM
OTAN1OgIZ2DtJARA8T1MDNtHWQxbe8TbgV+Zzj02eR44szMZw71EpxwqLMhmWylP8hvW8xH6bx1+
ZlJeyTEiRhDOz1zyF+wIK70a7x0fdVpbWnElnYwcx6BSE2bRMPTpuX7En/oSTjo74gZKrz5WayCb
lVdV7AqiERlr+HFomI7xcykh8h1DHyClMe9cLQQCjSu/tTKSPMI6Gn766RwJdSSjiYIca3SuMAlq
Dfe1amlPsyE34Kfg5p6k/5L2mn9fDAs+zmjxtmk8oaMB7MbirWnCiCVv00rnPFhsyVSdHVNloMME
xa6zirtQm95M9vlqxk4DrwgNIvkoEnyLwgEeH5r4puVj7Wp3A1SDKNdvxDx/kC4b+/qjqloQp8HM
eHXJPPvZRZfuOQBGwUE/fUMbzZl6dAjBUC6mjyojjdrBD1ycIr1/aOVqnMVrasSM9YzhE+fifnaL
vR8515UxQAAM4bMXhb4JJmZJWU9rFpm7t8lkgSL2SWugAE0XKSyn9aGXkt1nwPiSo3KOxUwD2UfN
OUpzxvNu0AinRX31Pgf2DJsQkrnLRqXgrD35bDlw6fEwyAn6sst+GVNkTzjUGwVYHDq+up4DVutQ
zTuEzAV3HRWMB7pz0mbercLNRr4BkFIhArnurfIb5yqFSiO6cuMkH0AXSePYzyQ1S6rU88s0BGc+
M3Zg4NY20QzCwyIiv6pH83URfVntDsSALmPG6weuD5/gOGcOOPBJfbule9c09rWRL593pW7EwBnF
15vLNF1xJS0nA1etRceTSi5qtMxfQrd7Vy+xaB8nJ2ald3iA6W74Go2EbHzf/Eo65i6Wsr17epEg
qdL+x94z+5JACkiDcoYZ1V3I+zyF3cWOyESB9DoZOl49PmbUDGqp1vlto6OTonjPh3mUd6J3NrT2
7Cu9/HB6C6uCll3N+hdqPbsLq/O9mA6OAZz2NIePzuxuyXM9pX3zaSbsqEhKVxDd920kntKAGBoR
lhuqXmhgarBVSfreVg7RWJ7k4kyrXOrux8i5RdFnCOU3YoXK+VjZM/3WyU+dy/vIofmAeqSvNHCA
IHIi9OnsRldmMUp3zLqxwlHUtLg0gculT0BuiFtAsqXw6xYOwspx40MDsqHDLp8Tv9Ea+d4O8txo
r07V0d0QZgSYy5kum2pX5QR403JvhMMLNbpHkTKgitemcL9dh7xl01zyhpWgT+6CwLU4LN9rGSbD
KlBnEYw7TlnkukYy3oYYn2fa3oA5IWLrLpoY7q+hf/UrD9ffAxAiDgLlJourD39KbxNHHkOXlHEo
KQWdjLUtqVkk+fXANHujafDJwqrvNrIIHgduX9PpnxGL9tP8ppPad7HSGAqZ3LBc2ki0Txhni0BJ
Vn6wHuqQbf7cgUbQsieOzV+dVs84ReUDNwVv1QT1oBz9S5J+63G+HxJspqjprDu1Tkwj3OZz/hX8
XvUm4G1P+cROxKWURLXV0zRkng22FbkJoPwcAxHuiX/0bM06+MVzKggihDwjdIBjGpS52LxqaB/l
Gfah5nNt9usgaX5URaqyKhAENKNaHJWsR9TIkqhpkbjgEGaSm6/PjANs6HgTlPONzrViDuaw5Rh5
oJkar+5M8NU28Jz0GgyCsd8NI7TYWIDyIUOxKyJ6sTC9X80YHNx4+jCA89IqwIQjTlxMSgDXRyRu
s6bvqSfiGWbm6xJe6XSyWjTKfamw5pksZyK3zWcVQubUkvo01pN9cI27RHPfdcO9Sxv1nlZDuMG5
6eoq3YK8BWbIBr0xE+APE/IaRKVDiOPOo2fiaCXJVwt4XMMqEIGSWPBdb45yFRwYct04dnWXl9zm
4RXBH2x33WXOyTGXRncTj/37mE7N2e+rSx4kIKarEEtRwcSIekOExFDYCaEEzcGLsYhmFBGGPoq+
ciG3yG1F+BOQt3rSF1KGIhnLYu/6zqdl5OcOso5KieG1JU4zF/AbGsua78BJ7DpPvs5EhxYcCtbW
vilBtkwQJsOBp3s/Pbc9Sdo2cU4BY4ljMcht6jbRrq8JoCTtPR5Tezv0yN5AaWKEjk+bLAULeS09
l40mo2j0UiVKzi2od6RAAYySpALp2l/ZVqa8yb2eKyACcSnu2hgFcVYK4gqnaNPknGS8FIt0YKbE
G1PF/1FSGzULYs5tp90ERjl7fjYjqvn4AiYkE4Bmb+kwQLut97BEeojcgXYQWLzcxsSAnu/cUDwV
afU9yXY/gURgfltaYIWlMjEOYdFwSdVLC9AzPfW1vRyLJ7/0OIYGgnlyDPp3neTBE50Ld2W7RKmJ
VHqjDy60fq+z3GD0Y/50xAlENvABzzhDm/ozddOvoXew89vhodItZ5X4F5JvWIgmslRD0J784NWs
6yuL/uG65HlqssldYxJ7FfYMzVFHC0Y6ZxvAczNGiTQAApCLvNHOZJTCl1K7i4PxyUyZS/aTuxEV
7WTwUK1lf++tk8nPPR/PBf4ubkTMV+e0H/nxgXWq5gBSnn0O2YquCfraWE59jqp1cFOa5p2d4zxB
xvihTWYdIhoHPL+Vu6yAgfYpA+4okFVMcazyIxYNFlXL6Vd7sypv6gT7XeDr3cbEuRZG6Vsb91ea
5JlTZXDLMgP3M14E5LXhdkRFIKsHCUpPOHsk0PdSw7+mSIyHDmss5BQIpqb+1Fj6t96WNyFx9JMw
IBGMdXDpCe+6QPCxPfgNgJT6OxbpS2m9crFfnOUXYn6+5bTCyR2wQNbc20i/GG5og4sEEda8nZhc
k9qqrMcR8X45nhHfwWsVQ+rX5gAcjVtyMnF5E7s62JYji4kuTolADiZxCpVU0f1GbEdkvbOmrsjd
9jA0GD0troKThFKwKhwYcS7gBYU33a2apyIcS696bs0p32dhrUAh2/s2oFt0EuUT3Ei6swbyAjGf
Qo9FZJNMNMyYY30uEL/HAcldyxBkavwKgIeHgzUHTOL1a4brE7jtGRsfCs6AaiE0YzMEVe5plbrl
pPHYRkAxKNkstjAkdatiN58+QBuZibn7F5S6n6zA85JN55bS1InyStQDLMspMovlvhgD2da4PvGq
31HxyaObaA8AjxkG5i0FtjZh9pInZqo0gxCG9d705if0pHtKPdPLFGGdhvRhtvqxlTTw2LZBPiBY
sJoISJq6VBMrAvu8llKZ+NXB72JRhrrGfkHvK5q+LK51eHbelJbvoc3d1NV4x4qCEs5xyna0CwIC
KDleadJYt/5PWCV7fZyKDfFxDkeYAPFcWbCIOfxI9FqBc3plWkzfwoH6PcRfTbSEyCbieOi3GxEx
mxcI1xnMXA4KZClpmlPrskgeooxDoKmm75Z+6nXCFGMQIE+ajPK6Mk3oRHApT7Wp4KZRaTd1wzoj
Ccgpa+hOOgk4drGscokyth0tWyT3QMVYy2gN18urHGndXYK2ToKDkZElxdj4JHEYDYO1UyPvPfmF
sAADXTVaimnZIbXZ3dLInGE5szEZYDnPw+5B4rdveOiuf+dWZVmNpTh6BcHzbUzgZSbyR5L9y2Rm
NgPReddGxO7TzNjVcy4fsWwujN3CFeIsNQ4AVcSnhbX0jhzCjWRy+BB0uKOKxSxKw4mzCXvLPZoh
nmcT94ZNQUA2G+LJ0oyWaSm9DEkIaMCfNPfe6qK7UcIwiHLWOthmzAib+TUcaU6qGJwvh7YEEM4U
eMBXNpwOekKlQcMNDPKEG9/MPmuzu3Jb4iJJQT9xBPHPgfdLWBFuDdsCJHeA1YBtSMMCsIWEVtFi
SwKW1EaAjGc4BSb+9oHOCswA4lGGSw1TgGjLrOM+xfVmuzieZ8Glg633JYCqgVLBOaLDHzpX44FH
kAuIar7j1LcO2vKTrrBgy1JpbgRX5wouX4XBhPHtsY9IrzKWc4wR2zo5UwoRUBPViUBI50VOfu+7
zIy1Rt1p2lJ1Z8BoAQj1GerdVa/V4uC37KgrCwQsQJdLi11Y6ga8j7DfB4baYxxw2YGVT0IzL63d
nysHD3CNvB80+nXZJbemDd965OTbFQmwoa74tvvgoS6MewZ6m8CO3XWfNa969+qSsTdaboYybS4D
dByq1UJzlWoMl+Myq1ds3CLKuZMvUuosaNXHIHKKXSwm8+RzMc1Z7yml4cReku9cU5vcYJXAuGez
tRkO9cYsuWTi0n6aouItGSDDRcxpccNyIZXDdOpt+zQA9DDi4Zj2Bo84hLjMgk/XgukyLXzz+Szv
kqUPftJAIQV1fssZ4VxH32Vf7Yr4tgZisqYw7agpDmETauEi0bAzdz4K+LyM0QnUR0i6lmV+EutP
ITtTCjpNDPQsfKjUYH+U5vBmiOSBusuYDSuLQtNipOl7jZgER1mS8L5quK5u+rR/GYP+BN0RH4JF
eGhoH/u0fWpE+DqAJyKlkW9toqVWqMuNS+FbC1NEM8G/Ihu8S2GApkBgNGvDJKHrXLQ69wBGst4G
Te+JsNzlBc+RyjHuJIBlrad1pGVkCNJALhQqhL6RZX6juT27FkwFa4bY+SaT9U5glyc5xkzXoH3S
qsNn40vZHPMjGrt4sIFCzJbWoZjMbEHC0rCAoSgetVHAYIMrbjbxEJWUk61lwPCvJVM8cb7GXYrV
BGGpduYXyphhu6K8tobeHBzA0yJhXhOZPvAop74uRdMCVhrKZzd5Ah9xKKz2bGTO4HHABqbpOj/Q
9+6rHilZC5jtpYtFFhs/40CupY3tgpmOhXwODLBnbbSbBaswO6Bxg9En2nexP+7hjnkii5jBlgxZ
6ix6ckL70bp1Hf95nExaRHxQm4V+6vT2qGF4vMlNseOyrTyL0Oaa8D34eOzbmRt/lgGMikbtQ0Y/
a71lqzS79GJ2idjK3CDvaaDGlVp6NETtPJsDjhxXLU7UirwdWTqhawesF625zFElUNKi4XwqHXsb
sTEnb4q1MiKHKSOGVbUiRqGF+lG25UY2tbWVFOORW9apRgKWp9QdvVGD18QDqG8pTkqmzTaq6FyR
ZLRJA0bYcUqCiCeD5aovy+SWx/9mURSN0bxP9LZ76JrxGz7IF+f/jvUmvQ8mCEpBUF9RS1mInDRB
aMxeX0J2cDSHW8KwGNR2IXsFEzzm3NQ708bZGcTGbdT7UDv4cmVkj0ZcRK9JNC5XsbVzWHt3Tl3V
D7HZbfIpOLbzTWhTfheRONgkoUwo4IrZIde059UiQYWwa4NnNdIyG+XPgdTTFRAms2MkFxRtvtM0
6N5FUPwkUu565q33RjM96Q0RbB1HyNokRY7ZxqZewEkjymO2fg5JbYpzlD5MHkdLnO2hVscgtW+M
ETtPE5ckDCbzDBPK66dE51HMGYbpdqxL61gW1kuQSE5kZrbVzCzbVrL+nFGpTwEh9tPv/4uqI9Y6
g7ECIHn29vxopFa6nNFjY5BKVn3wmaHIsKPN3Heon8VR02X2sTPZu6Hp750gPE8CyNooat3T0BSw
BgO8wjprbbrWZehY2fdRgGbdSdNl8Yt2VrjlMMxYxQEIYZbVg5U2mTdkyXxAMb3VhMWN4OibCcOF
oCuOaes076xuPmHkNWl/3v367Z//+ud//hz/JfguLkU6BUXe/PXP/PmzKOn2CML2H/741+v3vv2u
fv+e//yaP37HX6/utw//+AXLz/jPr+ff/PvP9N7b9z/8YZOD8ptuu+96uvsGsND+/m/z6pav/P/+
5W/fv/8rDwTg/vLr/SuLeII1bR19tr/+/leHr7/8Ytyu5O9vwN9+/+Un/P2vr98zvvPqvX7Pw3/7
1+J/+a7v96b9yy9N6X8iL2watoXpSFAZqX79Nnz/7a+cP9lKOq4tDAQeXQnr1295Ubch36b/SSjL
MVzXlPy3Y0v9128NrInf/078yeC6E9jtTUfg2TN+/cd78IdP6L8+sd/yLrsUUd42f/mlG79+K//2
QS6/o2U4LqEVV4dobrs4U0x+4/Lz/S7Kg+Wr/2m2TKq8BXq3ZWvl6zgJ/RqMNXcY1I6RuuTXPpEL
KYdTqBzkoaWW4rbRGAMOuavOnUum5b+9h39/hf/9FSnzf7wiKYRypWFJVjvemD++oskv/CySOMVL
WX1mCQCrKuZxXqRolN0iYtOy8T0Z5XNKE9XQs4xwK/iM6rdxEZOfDrLrxO1KT8btrQaPrgyabAtG
IHzQ8qPTMsWbWozy7DHkduqAwjqLCqoB3Lk0/t2cueGVpPRwH9vm4txvm12Tj8rDGhhAzoL+OJfV
eXDo2TZyE6DfGN73zKhge9wzP9uNYTlfTwO+zjyB9cq4zDn93++QKW2ujT98aq5yXa4LLgLeKeU6
//Ae5YbCdVBN4B4lemGDbtiQqFhDcIzWU2JXlED762AEZ+o7PWlmmW+H0GImwGEWkNX0MOgMyisK
PAzO9TNSMildHbE9tO5yoOjUo9CAOuMXhSRwoRHknmzGvonzbeeYIFvqF5NCeCY7wdoBk7UKO5zs
Tk3YBMfXtQW/AEKE/QNokOEpqHHml2Hl+TQmtDC7ThMh6YFJDdSJ7t1QuSIBxQQjGZzj8h+OUO9p
6+zx7Np251wNNKBAB4k3OmeakXjdwcBm3ZQBQlxQcgC0wz3meTY08T3uF4+63gIrJRbPqZRXPrNI
6CRoyXb+NvQTuUmqOjfQOXDvf9aBpZ2ZB2Hs1uat07HtqyXgdNeso02ZNaBhlPvoaA2ED1t5NCpd
O23+iQHqNp8YVhCozzYmxqIjdESiC5jt0mnCb4xLtWK+vc461uOafB20ovmqbTOitfo1RphyncgK
ppyFISE6QautcJPZDQeXelysslh7Iv8zjfvXfim/E21x21rfoTUqCisNBFxavqpqvJRDfRsLjq8D
cFRQ6Y8G58dUz/2tHrnYnVJyVzV5+Ya8kZexJ7D7HrvcrDGwUuomAVQBiMDYlWTyOWMZa6PtYVg3
1h6qz2osZPfi+C7ghQSBCiOZkp/OyEnamCCyB8LXCMJxDPWhMhbz/AJNdD2m0VvIlo7hvPviYgYh
2CthbNs0gJZW9zgMbPQwleRRi1JhEnMI3FMOnHM1W19a3YCkHg/0OHqc3J5QU05uX1+IgTnrOGOu
Qvft7ACGDtrxjvFEvyJeymIdjUcsV0miSc8fiDbnBBKcmray4UPo+8RaNw5FqiO7Dqx/8BMwA46e
wce+zpjed6V4s6r4UScoahXJJpyRP/3yBKlB4DRyvymganXrNo5JPMZ5+B5FyDKKI1oCEGlVdCzK
A2hURfIhn4lZ2021IKTw+hHdmIy6Pknk331shL43ERVYrDYFXUFhT9tUBHPMeMYo4q6tQnuweN1r
3g9Mygs5f3KY+6YBWEK3h+Bh2tcwWMBdmK8UzOCcDFF/qG54akZmbAVXkGsgbC6Z+VTVj2S9+FDH
6DHCiOOYYOeXNLJr+/etM77LmEvJJ9MBE3409kA/sbRb4kcfyYC2k3NVGcWXK/rqEIwohqiuYG5u
/cz+YWnB0OV29BAegLfYNLZZbPb1jSlKYrWWfyHADYpssglNZUz4dS6nOL+MnfMd5FiwZtISq3LI
riuapcoJ5Lee3NIbuO3F2HtlfE1Rkolet9RMcKf1BSHY9GHgqeVX1CXTxUUUV8gAstm8JSZ8w++F
ltnftbbeHNOOwVWe9OUhnEL8aoiU2dC/8EGVO504WpW1O/rtpbomcoffPKKmcEquQ/eTIhIOpquw
xv3lsBJvR0SfddDHoBjzI1I/h60h6/b5gkzAQ50BrufXa89icR9rvbbpHOPQyGg/qPtysLZcKjis
DesrlJT3ukamUQONpbYM/NcmxwAOpK1ah/3wUQJVjYaXaibiqSvDARNO5MaeSxD/c+rJLD4zIibn
sQ2VBSt3oZ3gDsdoviC5R+BfDk19szU2m7GGwAi/3EsdLqFOVNM+cahTUMxySYDR0DCJBi9FM6xn
iqyOw7sedIwLXBPMkazxzIOQ7qdNQ+JdJQFMZwgeBEXww8QObTFtyuGM8MgCSOFzrAm6eYZ/a5h0
s7TpmQHSyCZz8d9J48BkbKH7lpfGCl8yJjxMBnDKdBXaoVnyAOgQe3YlsZFNruvvVqpYxPECVCHC
ltvejkQtjslckyJU1Qf1AfqquMad+lEM6QvE1oPDpN/vsm7HC6QXYykKebGdfNcUYbiG7HYJo+A1
8OVnlMBDsiET2NTiblpL4I2bAWGoVH/RxvCxSRu5kuggrbg3pgQLDR5JXgfo6sq4ioyCt4hG7zqZ
zj391p4Y9Rfe7kvB3IRBlNjAxbsCFbA3anKzdQ5wUozhnXCmeudgb07lWaX1Lmf820ua1cOZhtoQ
RlCLHgCONdoqJpldTjahLaDQxPMFJXU92g750GTovRR1czP2AhxReOaf1tcU1r+mis+eIvFd0dc/
tqafnbrgZbRfVFIzZGuMi0wiLOPllG7ReG9AEN6JhKd9rWPR6uvcXEvy4ZoBhqSCmObmOrdVuNFz
cWJi+zDk+gWDu1rNsGNJReyB23w1XXYzIOB1EwawYvEWxeVeUDzlVMihHVa1UuRbQ1ZHtt9vKj/R
mHeq0/hNm7H9wwXBxsMxc6iPo5jvshA4gQsuY8CRMjV5jMu9PPQ+ry/ijJhEISsm+ei4dFks46+4
IkNfz6RwDXxgXKHbLn+CAnDb0V3t5WHzCKfibW5C40hhEKdjDIwElBD+Rx8v1hPdB18ZR1AvpQJ2
qn2gsinFYWVv/vTKiPaRDa8mj/RNQ8iWd2c1TjyL7BY/oZFsnVr5u2Jqd4WoXtJwvmdiHa3TpqhW
oio+yuw1ExZLYvUUUcXE5HYe1/C3qG22ZkSkWLtw6aH8hHa+QwWG7oJVsnCqvT/8qJGC741d5J+1
G0A64iC+ReZYUTn1YMF/3ci6fep7dEstikgwte5D5sjgUMY8cpFRlTlxsBUNt33U55RtX9lTeMqK
jMSRLB+d1BzWrmC+qIfR3ojgWMoOMXT51Sw9Qgi2TEJQBT0V4YCi0j3WensqaxyxpU9rmMsaMpnu
vmzkPSPqx2yB6vn6aJylfszS5gT9iGdUjVBjhQ8t6cIORiqGmskrej6m2G1Zb/vuoRjc9yQfBkBl
KVZ8VFET/SoEO5vgkpUDYEHQej6wJl8P7xxCUYR2CDrFDBWjlK4zihvcycGL62bJrpuQemuMjqXR
KF6PRVQYobzRgsajBexGzqz8KAYaZN7+Rgvo+I5slFOajwB0SP2qqyO4i/67WhCmQZgdFKUT9mR6
RlAoT8tTr8fXshk7apGYAx7TIe+v+qn+kI3xquUV11cL0yDAsJ7yNmzLjh1QQ5NEKNpNHp0RUWC2
Rb68YFZ47OL0x+wJgdU+FyX+4AtlyuSaylj3t8NkXRlZ9qEWk3DruOa+ZRO2MprihYf+uYvw2dQG
LsLup9QFpDWWvWPJTrNL500OfO+Az8fc19gA6zPYvHZbVhhPC3fiMk5Khm/S2thNjio8IwInVqF2
g8Tj6uvH2NkPqYvqHRrfDLpRBVMOOoULLFtNGFEiKorQ0KCl+edG+c2+mg+8q9tZMZukqG4VltVO
5IwIK2pxNcqjrKeUeAJz/2uDq/dkMvmlVNeLiXAd8ynF4CcvDG8kpKaG9yMob/AyeUl0rLG06kE0
bkbzu8nkSc+CFFO9w8Rj8SosncDEQr1JnRz01r7OcDJ0UBHTGPpnTJYTDI/jmX1JBjym2HKxLNeR
/2A0BwEhi4CLw6kJLlNfTIyEkhqkro6undREXNDaIB8/Tii0iK/OsMHbgKCLVkT7VvTOQyA5STSr
XYTKxiEqAXvTLEEuap/YrtsI83AiV9YIPLf3izfc2fskwbbRJaBHGwhizTSfdZGf4qi5cwtWUqL4
7IrH8q3jc501baXhUsDuvHN0ipFDM79y3QrHkMuzPhDnTAEcTrLXbgFs0DxFlw87UkBZ9K3FzkdQ
VJgknI8KA9jG8QussT1+64bksWNhCtD3dRL/uEXxpvvFsGIWj5Uu0Elk8O93dnGqa+eu18l4cWrs
O2c1WZLCJxbHETY1j5KWQiDnPQy4iJEDDdSz/KcVC7bKN1elYqKlgpCYuBwP9eiY+8EwsPN3j3mf
1idIODfjkmhOA+zHoVGAhiOya43hCwC46gofB/btiJHAOG9mc4y2et9vVU+lTzw894P+USZ83m1f
4XiKmSaWQuGdJ0Ych/XXgnaKjekeaAHHXn0ZpscbV/BLdNmMUm/F+AoZ+/vaS5UkwabDq7mxl7cc
x9BeC3nblT5xTSGKbUHL0vFF3304+49pT1/DaIz3djpRx2d/cgMiJ/SFz/CLJ0z/6Ld6fypM7d1y
X7MSXVyzmwkH/jcG1OI664L3OWsFRBgeD2HwYXb6ZZ5Bc9bWRWMcR1jqNQN2te/79FwwKzFL57sb
UEh7o3lobUZ/hbXVwvyDpoungEZXzADGHv2PfPmXCXUmKJl1w1UsjCtmFAbT5fgrraJHywgGb8C+
l2UY4Xs8SThUaERtSGJH8fMMiJYOUpVv5/BzCgv2P8olulTbhD2JKVtwYbm1kuWzlQzeQ/sTo3i0
dSbtrWYmM4Fdgn7o7FEvmj2LCYByjaA+REMfOOQp9fd1fIrdkuJBlzuWvGLdwJ2f+AHFco2WcJg5
sLac/A3Gkz3FypAQVzmP7DJv1Nq3OPsRiSGkGuTZpc9s98rs6+euMutjYek1Bb1cuk4b0+b2HrKM
kkdcWFYdIIhGVZdyjHamA03dZ/SWaoHaTXq+R4//ALjkel0AQiCl2X6dz5nhxVbwwUoGKWQYqafE
XpgpRAUTBCK9bPu4zosdrkYoRZyo7agjjM1Zb0159dE2OFa1bftTsc1kM9W90Rf5CK+TUKrcSDe4
o1in8AY3RPtQ7HcSfaKoTNpXrLDYcK3iILk4fc59GXHKQwEhx2UuyenOf5FZT4JVs3kKuy/Uu41w
TEgZdqGjA6+NPxuKRIyYTRy7nmK/1YXs9l0C9K2K4lNqpNw0WCOh2YsdnZg/yTwPK4Xgv+AvSAS7
7mvM5CMVFx+DZFKY9Bxy/jKj9hJ047FUfQsWtN26ySMOw+EReSdQBaPOAFRrXLwFBWSoR1NjINnM
Nk/G4C3KyEDpoyqOU8LsLQyY+xOdVoSqvAjL+4YpNt5u+K+CX0u3ypFIIVUUgDZ6IiDz41xbJDIa
nGCmtLyec8KhmtOd7GfEKmJQm+m6dOMTcwKLmIvtpRAuMI9kVwqjpyfLoqEuxb/S3YHEpMi+yozr
JJ6aF3v4ArcL0xJEyzgtva8qB/pfEkWLdXO61hj3pM0zlMvn0uHuLqXZreLB2WMGAt2dzMdmxITO
fGEbuhpFY6P23MILdWw8ZxH8fGYmJnNuqm3hjzjlW+GwNS7pIexnmBsYzRQk1nI6qukBKQbazryb
SppKo6TDaF9tjbg+s+6GPHtCc6MhR6Yt2wFFuypPj/YjcGS0a+Dke+ShPaLig6fnwYcK/52p81iK
XGm36BMpQkr5aRmVo4oyNNBMFNBw5KWUS5mnv0v8kzshAk6fbqBUmZ/Ze+1wMRJ4R5wf1nZKbH4n
5PESNj2HgYc3RJqdPD2D6BrW4xR9A/fkVavcu5vR6xqKlgyjWTGS8Fwm1VaK9j96MMxXOU+a1dDA
ebrlHSdpXLkpmkNUiNfa4nx2s/cq3XWEl7TO+ILCGNGSt2H08Sxrxn41dk6KpHFnYAzHRMuSL8UP
2f0bjEnbx7iRbWGrjeAR4NecHLSGJeqM/wZvD1W+6XPXKJkh53W6naeHQZTTqrMFBeKjOcwBQzMG
msZdPGPOQlT8jabilEoFVCCKvWNMjaTS9scVc8s7IyZJXQ5bY+QsLJDFUxfFyHuau6lZr4lfwk6l
cmY3npJUQN2OX8GixTXAZondUHfUILgSirhg3oV7yDGwSRYdMXCpOf4IC3F0T6u2Hg3D3fi2h7sZ
0hOZ9t+WwAsledvy2BcbYVLSxNxQeC3t6zxYxXPFa2R1S8NLc3DAJKtvkKZFGwqdC444BidwjNeE
lu6qdsDblw+vxNAZJyOeHppZPcd1dC7oAdaoPquNYQ6HwuKJqkzvXySzN7RwBR6A4syqkjT3WrmH
dPnZzb55UZXiPphz7jKWtuSFOKSXs/w36JUYiSqIkADey7g7UAY0W4fZL2yxZXfPYppEn8EKN2JE
ZNTz+aydMgn0EqfCCq4TTd3y3oLqF64LaBcEQDMITSGtC3ZsockmQrRQ0kbN2cSd3gRalUEndipj
jUEy59e5yky1Y9tS7Trchuj+SZebIu+VqBqQg/xKbNRLliUxlrhHXZuII7G2nXcj7Bel9tTH+6pD
mD5F+nUMXczZQLoPQ8bwNVLVlQxcKCUxmlaDfjWK0OAsKk4zJnK4DL2tS8vulObfYpntNgYlV4b5
Mlk8l61M/g5DdpbEEyKFuYNgMNbtzFCwx1EEZQGeVWL/NJmPR2ZE7tQ84XvFeKvF1bEgXLqoec0T
0J9bqSf9btA/AE5gLpa2/7J4U4dIjTtyyoodLoAWvY1l0Ia/z2gEV0xSl6O7eJki8HKE5P3XG6Fa
u5l7LQWTvTgWBP2So9TP4XdY+fW2QEC3QjPAI8HEI2yNP9KdCeapq0+DG2/lshAxK/b4MyqcagrP
o55kQZMNWN4IiOSbWTIRZI/+oWPAmbPWJx2Y7YA/6hvLEBcvtF00/CPWnZlQQ9e+UepDF9bVFWh/
AY8dfajbXEpYLytRF8ceFiijo2W+OpqQuhB+gF1FpVxYZ5Vp3S5NHBu56L5yEBPC4Ry22JnxhxYW
gy6EKXOHgp6F6UZvM7Q87vPoh+3WjGi7yuQz00W4RXNsr0sH3Sjng77BLE/FN8Nk8tD3hp73sDRk
Rp3nvodCndueKYRTlEf8Jnt/Ea84IvqofUOu2gqvpfFmc+eCbu6h7PEd903g5fLoxsPB+pOBFKYL
p88WNiYBlnpchay9447lEO6TZfT7yXbkQmlKBkdqg8xL78JvvC1a0EVPHOPMQVhdjDWtbub85PgN
EAniDSS9UMNUMs51UGMh3006YtvQmXbdgLkv6TH3GVwAwBmXAG2w0QIlre7iiqtr4AZhHX6x/0p3
c6zva+G9SZ+GK7ESbTul8sDFl28J6UFnzaB4IkgKDcJBw6F7CPEe2jWgEVe3Xvmz2HtIWondDy1P
GOPAXW5y+0/tuJx36KA5s/71/L1Ho8iQDjI6sf4iLjMX2jd0B8v/R1oL35l4gYHxIhHY19G4NW0/
yHIiFGRGZEvbbanQj9o84j6Yi7ehQ2Rrpfa1ThlE2IyXmTIWKOf5n8Lm7OKzJ3LZY1tUnMwCd7SC
6LUSTUop0r5w+ohDYQOOawYGOL5pbSg005NMzGul70fJ5SrIJkY52hB6qm1bFnjF6Nx71rsHlp4B
CNAIXIUgva1GKR/dwyrj7EX2NrbltuvcT0c659isG27DVq07/WLPYbN2/Rghd51SRLQlpWinFt0L
7wcsRLVDVhKT1ZIx6EZPtG/YHcieMYiu2pbBmpcotD04bOpxuitYQ9zh0GYy6Hu9t2SacLSbsflv
SQmViSTfCFSzz2DAaFki+IL9jdF4pI+jlUXdiJ+swguRkbXjydpnkUf+p4JhT3ubB24x7mRCP1Ma
DZ0sMoyuO9dLplg9gG0X/QEDI5s/rGkNBTNaGThMGS8KIArESAiK2skvN8o3cdHYF1WNuDJ4zUEm
D/tSwE4biWZcWwgvPAqhLlTafp/HfKMsJNDkKdqD/IKrrggGhOD2YovWf8IycoNRdR995nw0BBRB
3onxp6D7QSi3midr3MA1QrnLONyb922ZuAFoXFTTofdkpTDFSepCb5I95risMNTAxKndDdyijGGw
mrE3IwMvGqDcUL3ZvOgvHdkSExm6TtRdKyf5Z2FX5MT4+T1ykngBvvNOxOXmwfFa1L/tyzKex/N1
CUcPYJwsPjpjwDhBtAhmBuaiL+TorCtH4//Furv1765iYeOK+GCZ5d9c0Osr7VLGkLST8rSMiFec
X1xHHVtec9hNmDpoZCklPDRS60ozWQPAprH9pgva3AucFOPdWPuBptce7z+LYUmNjXTK5D5sNbUh
fzwoel3upwVUIhf2cR3/mKVJQkTpnqQOyEkRPhr+62AW00Txrq39N7Lq/0GoPtc5+iC9rP5qNo9y
u4zxpyi/zzY1muEz/rExQmDxRoEI/t6GXc7WzvueNFSHXlvD403wcLok8hSR+dIUWP+mZKh2iKkN
pDLJp3SqD+QK5mXsi325TMjsUt+mKa9J3I/8tBpj6BatNA/7G+3AyuzSs7b8OS1mmdHFMLMasqnC
tJiCeOGktH2Ex6TZ6gXOCs71B5GP/AwLkEaqCukpBgxy4EFV5eE1DBV9ahn/kUO4d6PB3hi6qwG8
nT4VdD4/iRHLlQZ4iCXkiDVMS6fABrRgUKBIFXIMxvWN3V9sOdI+MsrGXbms24Djh/YWlMU68ex1
17BE6+NAwqBEz0qKRz0ObLWNescwDkVuVvxp6/nF7rVtEfMi+wZeUDWXW5rqfWZrf6oaiVhUuaSG
o1QYBMUDAdnGy7RoLHWX0HnCEI5F63T/+1Am6f//9Pc/eE78Y4eOs/UINt12qaVWxC9QS88KBotO
Xqzn9e+jMf/VXKlf2QVeRS2iE088bm12XwkEKGbhCCpkyNY/8kaHAWlUnX8/oEgmueBfxzDUdWuN
6HMNzp6gGJUOfGmvbLWDQAe8rguepSYnns7K8/c0i/0Dd/yakIF2F2W6/Zg7Tpqe4uAJEmh/Qj6Y
iKF9dlv02taiftba0llXw9TcjAjuZyQ4NDNHD0ifRC2VpOYfhYFgMTHU2PMcdQNUbXEWRvazZsYG
LLfBDAwtIb6RG7aqpuoA2I/mqDP7bUdThcf8FNGoxUly9UjmfkohTJ+c8jOkwDzEWcaBpAERNzzs
sFBYzWAGV8mEqPwvD433Xg4sey1zPmtLk93n+OtikR4q4if2cjTV0SCyxhWl9aRTSYIjpmFvG7d+
ZmaG0JjDtyi9Y1+8Vhlvyyp0bkrrG0DybnYYYuReIGKRjZJ6YBBM/WYxZ1Ah7Ds5Wukhly17KDnw
Ojr9aw22/r+hBhhr508uABVM8SJ6SlzkrW16AlPgMvuZtCcv+QJ5fhxjLT79fpBZa+PgoFdUqu9e
8qmDzOYpkKzLp6JMeT70BCMRn5Gd4hCwUqLOydtt3tfjbZ4qAzxqiRfQyJOn30/zuus2KkvF7vfT
0gPWaRCwPreOTnExVfcwCysuPcrBeslf+/3a7wdmN6ayioOM2WzI5bWP7Ep/HhhD9ciob1Gcm8dq
Hh8WdMKnMelYmIXY/TrbJdnDDc3L74duSPGYyOqzlPIHBitKSFe712DS3DHSTonIyitWNaxNEypH
vYlOCTPws+a3FmUyst0rNn73pmGYYjYbfkB/qZ9IdkWsX4X2CfnGwW0MHsw8RwGdtWcg/drWgju1
iZiPPkx9Gv41GHXWrgMTCetycRIGEcIhhlQ9cY8jptUCca+w1L/ag2kDQXVafpW8H9yDvPNYqUuY
KSSrPdwDN3oUIgwfmTcDakryR1mgsLawtDdeznS7iGjfMLWJFb5b0kQyU2OuPCDnTFR1aHz+td9f
Zmm4YFfNQULEWiAXCySBIZsIHK266fC8mFFxjdQldZMTMQDspT8EMnLqFbrjdG/JqT0JbckWjcxP
pufWXpuXVV1HrBfcBpxIhh3uRgaJrFsSc4P2ESLqVJdH6c3/hQzpTsKXKsgtYEJGFz4Ias8d573N
1fTRUh17qcqubqzJGzSfZRkI92RQdX2TGiT2xPQITlgyWPi3oS0hlWL5yA/NlhmjLajK0NZfZ4aj
YWYWL31XT4fEZEKvQ7U4p6r6dgx/fIwDTB5ChvYqYbgMyTa967hVffmTpV71Rnblu19idthYAz+I
5ZRA1yd+zK7qsiNhMO4xx5+xocm9U4BoZ+nDgijSMX3qJ3YJ1Er5Cz0cS01P7rrSlM9pDPmkLLsn
Rd33xpP8Y5P9+Syxbyac7rtSH5P3KcIq2R5E0mOhtXw2yZ7H4kjN+bY1I38zK9OAoZIfygoBDlGq
UPryOvqLKzlQrNd03O4KZdW326EFw48p/swIHxL7yxwm/Ql+n3FIk9F57ZBuFSIHBoFRcKV7Jovl
lmsXjq8i0yqbTnrU/lFZPzG0+FMR+fLXpHrgMmr7wFyegSE3ojUDEuMi8sfYtulzJ2V/NHsNvEeq
MdSwCB2B4wvNuYAAW7OI58cZ1NZpqr+Ib6I3M+V3S63zzFwRLhXLhctoYPTUuz+8pds/kXQgIor5
nLcatIbWN5+JZCWwYbyE5DDFWmec7RqQVlLmp8Got3WsHKwe0V5nFHMMm4zMlGZ4inOGztxSCJ+S
8ckWuD96YkpwinYXzl/vKQrTlupFqpM52MVmiT9CMcXgNm1RtIzQ9krKx4vfEP0r897a1g17ejQv
bzXH1N4Cf70Wvl68CFt/SZI6PLu9w47Dzh9eDemkMrLkUhdackSq1hMdUzhPeU2qK/ItPkyDw9RA
aUHacy9IBBbn3w/m3KUQpTNw1ENr7vQ8I2zNbtTfZB6Ps4ZkyI7UB1dbyQRJ796mSf8qORH/S7Nt
X9TXHq3eQWlsxme43Os+0dxT5svHrLnxBb2XeUlC7ydsTO11TrKf/z3wXuZ9Rw5gWDx/G2Ky2pPk
McPt0a5YXIo/k2Anyr47O3r14F7RtZ89bIOrsrdPlaePmOsNNul1n557UxoHYDM2J5YblKxrTkg1
uVcN3TwwqEVJaebR3jSmfSuUsY8y3j9NBgBXL/32paeUhcFha9/OeCKYtLzCGS62ubzqXMBfMD5X
hqmxZTM+kfW7t9St5ovMj27LzoBl0GsyILYpFQIt2RfGa8g0o+nJUNGiugpwXmr2KJ4TV1hbV/eH
vaUMUBCIInExHZ3Itk+9/YAwQ7xeDr3YdlNGg41VHSIQlKPbAmfsNOM4lTZ5qG18nOzWuRpg+zwN
QFfq2a8EPMQHwwN47PdZEEKDZ3ch+10+8SbxndG4dPBc+yIXiD+ks5ETVEnHVEPQJVl+bxZtZGQ1
wzKdird2hhlR9m2x6/NCC8aGlWPbALqIcDXvXSgIQQ765eqDAGqqGT8XWiwIg+a6DnV9Z8MfWPxZ
9hM6cDTpuB4Ps3D5i2zvpSrKv/qQAuIHX7bqnDRiSMdhPIxFeSBiPbz55fAaqTbfj6naIVQtr4Nb
E4ihy4eoXX2hm/KYknTpigTHMb8dMSnBeoQoqH5JYKwngJwZmUBppuH3z6L4b+ZYjKQ4zK3IH29D
hNwVlhZc0aE/clGmT0UPXCHuslNr5MNxqKb8nFrcyjhID+yWPzAl2zcnZqGQdd5fq0SdotriKyc5
5+7daY8ItOt0YtWX97a2aGpRppaBL/r6iMhkKlz3aYSL3BiEd7XHhmn3RpV6iOpq8Zk2SH9cQxtP
XUYabiPKk0M8KXMxXVGke2pdoWb6LUNTvFh909qk4yQ34UUDg8qRGbFQ8uZmNMR2ZrcnLI6wVErj
MXtkOUbgx2zVJs9aLmpa5PJNjBYYeDIYnrsFPluM5J/kY9HeeKIEXIgYxYXzLqnmP2b5DWWL0Uox
esFgkahGQmRCOlvXPeMtxEmbUUr0rXeQDYaanlqFJMG8fKrnha7YAmgsmF2VhrxFFsRLN2UHokcz
M5kuIx+vRXswZb63I/b7XW9cl3GqsrY08j8NV+aJHeqEAWX6CBma4YCyxLEGy+8DRd5pYe5i3tOo
5Fm7yXHqz3QGZM607r/OKsWlYUGRYsCBAVSs0pjoFdZE3NMGSyM47qtBaE3gQgNMijTak4h0SacF
XI78lB7L7IIIrs0tbHTMzb59JgiXoT7H175vIKYlS88VAkDaaR74EbwXZy/xxjvpdnGiXkOBKms1
a81wGZ2WesMIyRbwgamPvXFoSf579ocSNESunx19CtERzBbyUfYWDvnv1jyEt6Em07QQIwy75a60
jRaNS2lqp1ElO0MxExuUqZ6JeZ1wp6agBlsylZmJwhYUYxuIoX9PNSL1VK22qEl0kAxlvcVK8Kzi
FLbtYmQdXNO8+jNojTglfBbkFPi/ikUlK+fsudO8MyLI6jKozjx2HoYigI4QeWismICyIB+5AsJ0
Z4Y+BjBH8w6T4kpvx+lRTx745HHyjwVhvTfIdUFmJs2D8gljNd01u4D4TVWnfkKlKObQQCeeZJc5
1DnkG7s7Df3c89ZI+XorX6IYh76enOJiKnipidO1wAukhE344QRbaRjIhJ8L9UIcy85sF6QyjIK7
EWafOhyubdRm005vURwyccn2sRvLbZUUHI1+iT8hNrsr3/c6L31WizZJzci0r7OOBreNmLsW5VDx
/q0fOSagFXY64NWj9vlrfIgsVjUz4l2eDdyf7B3NI/AHLpZOzUejsea1kBnNfQF2GOIuPl9SPrhn
FunQctb7LBJj1veXvl4cFZGORnl04PYiYUvH6DBw759UrNKgrY1zbJnTR7GEB9bsfsFc+rijtYfw
LCDuADJPzQhFIU2qF91071GNUDYyke60maHfk471Y9I1/wq+1UNnFvoesMy4GvArsYVlfMumB5VM
3/8tm/nQhD6LSisYQ2YRrd4b+9TONjAFniiViPThHdIPkBB0vlOyAx/p8iCy4J6e7H4aWEIW3bYd
bgPC3MD0BnnSUDCBoiZHtbXPMerEc9KIN0btP16uo04YXJuRydESafmCg/odCUV0VgssSZ9BAnaT
toVOtIkRf7NMbrN7lesLik2vDpCWH0XtVpdoiDBIOXAsNEVkCAP/V38R6GPooHhkmUlvjxjE9fLj
oMV6oMyjCY7h8Nviaz71fZ7W6bGxtJ3osK2atvulKebxnhSPJuGXqgZxD520uBF9Y3B1OxBGauMS
ORwe7RR/4pjxA8vyKsq+qMTznJu7nNkC4ihOqvU8pgiG0lbtBT6MgxlGKEZmpzv4NDxBWxaolh0y
nH+fLkuOAOe4GJ4iwfS5ohui6xhPIjRQYUGgeSbslO0GcSZjor48Txz6we2OtP5YjQkTfHSwJzZi
ILnGKsZxU2kJI0fL0mGbJsWJF/OcO+O0y/pRbG3eIYHn+V/SkARC9bWzL3J5z0JYsBQTFFcxqdky
F0TFN84pd1n1rSIpl1fdScEmjcfRAqaRM9K7gZ1nX2I5T+TC2IGrsfOwEvDAUR49nAYqx8JpNRky
v2htAwsOPYxfQ48LQ9emjHJBlU9EVhkIsoTlli9WiC6q1asRchKePZ9MEmoslC7UOxVMpHdDMVTM
jgMavVNnS2ePHEYxH9C+/XTodpZNpCu7vhJFfh4dRZp7W31CXhrVsE0yHj1pMcG3mppKSFfNDR4B
4aWEQ21/j0y39OsDSaWKazvkZcjj8HlSxSHTSnH1c/0tiSBqOEI2tEzJxJzKQ49ktTAWvTh8q3O2
ZwbxAQmlNrMlwuXEkm+HwZhKx+Q4naDxRDmD7mQaP+NWjvdIS6pglO4uIVwhMxootjbRJzx7xx5v
KT23fjZUeApVkt0nwZGChORiDii5XFPTAi1R3k1RJa8ay4kfA4tUlyt62+fpuzd40bkHAK6RqrbN
qjLaxGJZQiMtp4xFakZUmt8SOSfc6+xAehC988KALn4SNmW0EVs7p9bEXkZIO36Pl9qhcs/FecxM
uvTE1e88qt3aZWwbGGIKd8MiwTbZXgWNltoBwJT/2ll6R0NH+BKN9LBENOCjLftLkyEFRJ7/PXTZ
C5jw7yk2x2vexDuGovNGtK71zBX4Xir7puw5Z0TfqE3v+uSh0QhvEQRAS0kqc6s0WwVOM4M0q4Hg
/D6upFMRRzyb0Tlzm29PyQd7B/kUWmW+zTzAzU2S3Mom/0l8LTySEWjuBrQnVMhMKg2b9ZCF3yfo
shmDE1R91xu97aAN7R7QNDN4+J4wbDPyPckF2aSdT49I7sYKs1lDWRUGeB1MGJvP5ACMgZno0W5O
UIUw1voU4QK0KbNwL+Oy3Vmdcp7MDrgoNRX7NAP6EIE7aEpmXKIlkbNbP2LtU6iEvYcukmNmdvau
7+DPEFhfXLyh3EFzmm8OW2NnkK9G1t8h2Yid0bPka3muX0WQVUy4B087M+FkWZtN44ttckT1ngVG
kOSXPPPfVOj2gT82717d3qex03e+yeCjixyWO12AbPWtCP85AxCryC3ueYsagFmry4GjXYGk0ssU
4WPkWcLcCDKwZ7Ek7PTZsec/4eDhqkN4dtXq9qScE+XZa6QXZFX6+RWrcxFkRCL4FarFSnOOIdTz
reFXbw3BuW07rXK3TAIHGxhkbIlGHLBebHBm+lCr161m8lNp48dUjdleKxFcD9m09tPFXTZIsRm0
rxGJfaDgLLAYi8tzcyGT5F+dM0DvigGy06IMKZleK8+Fi5o3NdofRiKAIDekd1gX0ZSHZi6YbNe0
qzr5hGu9yfIj9hdSydL3Fuw98Yy2HQxgtNuShx/HDVA4KKDIBbZzMx0cMY8X4gUOs5OWxF/FyHvn
OAvIHAr0dxtp075AQk50nr4JJdrxFp2835lfAAbMw5x412j2/w5eTSXRoODvWK2SwrGxNZcExKbr
jp065bpGNmFGZqPSPiOekZXF2/+ALeAtwcvFzrB4y/PkGTc5I1cY53kCjdnQd/WiRE/T29TR97bd
1AazOyXrUJRXV9rTianpR09adiAgxVvEkSDNecK71BNKrB/ZLlS3HCjTIS2wr6S1Q453t/C5E7rB
ppfyLRT6MR0JyQhL7aGA7Rwml3PA9uuHEbvjbs67OEi52SlZhldUtWzaUM4hClYJ/zqHx5iph2Jt
C0zIgndkXGthd0Ef5w5r3bHB/1Ni/XIsa6cYo2zrJfbwyWY4/awVRCOMfHcOOAXHUdXWGKS1VnKH
BMfZmaX2JHqX8XpVIOssbonX3Meo/450nXe8boAGRARmoDPRaEdXTkjVpalmnXrh++Q5W4tHk3OV
xalbEDoKyJGJaYeChDgtta6l4tCB8dGGfY4x03aCBokPzM6tGaK/zFF1TXm/n6z5T4ScdeWz2B6r
nkDAllIg9Bns4EKT27JSpCJ7bCWxyp5K4bwmpffhRT77CEImuLcpG0GZB36d5M+9wuqFKCpyax6J
yNyX6XkGY3FmWv+fY0DI6HNSqCGDohZIpk0v2gjEH/nDTawS2p1HOYAQT/v4o/WdWyND6lvWtJHg
15wNSCgrj9jEyGMa6E08TqU4WpAQVigPpE7ilDGDc/ToLiMYmGwrxU5r7c8xeytmscvERARFBRM4
xVqhTMEIdIbZTSzXJfXatYaFmgapB86GfZO2hYEcOi2KfL4+wVrY9JPbbQTODoZvJXvB9EvXByxE
IjUDZHiMNk9OFXC/M0ObkX/V7XnKQ1jMjv085F61zfgqClX4wQYy4JJdAhavb11n96dBSNBryq+h
Laq1D1YJuAtrdRsNzwHqQ9kRS2nQmVALvpjleIbdS/I3iGA/omiMG9ThDRY+1drb39gvJlDU2tqm
yyJrpWn+vPO88cBvnBS5TqKL1vnTI/gSR0ddpzBnb0Q//PTNo+9EvQehdce5sSNq6k83t0cFMdqA
fF+aza5hfMe56NRbxhfDqraHk6mnbNd7/YEh5+ZzLqI4FhsDfOG8hGGENUvwugaeIBBYes4tYs/J
2H0AgqTuU+WddaluyzERD5RZ3pBc5wwpBjCzzTBEzdZ1nPs8ABsizw8IbEF3ysYd0dx7LB0jyMAT
lstXer/7ULL6Vg2aPEPWH8jhFtKzf6H3Qpc7daeukfcq45Net566JEbCUNS8iPAlHTO9Joi9Rqt+
6MiRlS6qLYfihiqo2HoF6VSx4f5x4i4+OPjoEHoh8gkR4cWgfpB1WsGcFDs6QOB0I0kRURh/a50f
7tIm3THFR4npZ4EVtW9O79v4FdrjWDdApdjOcbEklviQiMlzkJnbgtqZn4dmu9avc/4KwXA7gr1w
Gxb3tnOHMILqbTRfcX/Om1qvQCa6/j8Dj8yQpO9NPD7FdOHL82FvGnNKNu6QX3UFfZDg6J+qY0ba
ayTGpXgXu/JuldkDL/mtGTeDeZWWrI+0EnwhGvCkZc1bGdZkLhi8iMXE2wOoV5p8aZxrK3i/XzXw
xNXy8EKxRKSIKDY3Pmq80yKlMex5PDjvwLX73WdTusWmRf6H7npC/xHiNUqHd4dIAHQ8t0Qvf5zE
fkINScQl4rWsFQdL6w7trPx9anAed1G3zlDwmzbE2dIxjhVOFWGH/2nUdF7RPkd5iZe1fBtsi0vV
xr1tJmTaDfLadBgPqu5HhIJmkqkzVZpZmGBXyvlGD/JjUqQZHgZXHVKgmINK+xBT+ZN0trsNMc42
M7LneJ54P6WBNS/8Hsla3KBHSiz/NCJ5r9wJ+zlh8l30PszY4mjhGeA2Glwr/LXw8AKuJLuuj5FN
/NjYnMrR2yCyWIvOvDeWeKtBIZQIY9iUufBlWR7FLSI6wZPDTH4bLpfpxLq4Ve1/6RI2MuuverH0
r+g0N8XgB5WRa5vRYzxZI28qOjBttnTTQGqssEp1J4/1WkfuW8e4wk9nphSeXMvOdfCM2NiD02Bu
PnPsn31BUJp7qKEPQGlWr2b/LwFmxCz72NISRn4ttkaMWNZpiFjmidrTFiQUGdXaqdWrl7OIQuHz
5QHYxKCFtQnBjm3+Z8/eqvUGciOXEI3cM9UWCjvBtJZHlqtjAdX0e3KqmPIAh+mCyUoyUm7CF6tw
r+kwdavIQE1g9dQMDN9sb8tP4B+HpROsmWk5Lt9O7CJBDFG6UbMhltMP3by3h+LZzPK3TkQoZ4oP
lCprPyNaxnD1A6/ccw/uf+WN082eiOCVfY8UAEfSjA5Y0oEVg9wboXGqQ+OJrRtNSKIxKGUjiweF
KYGpH0gB+JEO63Mcb+iJJPYW48RV5a79Bc/csH5cHha8DDmA4bIMt22q7wYjvSS9M/1pCHeILFKs
bfcY9loQJkw4PuNCaylA5ZvbTDtt9j9xNLzYhd0esGL/7URLgKPNXEB30WbpzDIHOmQEd9vZNHad
FDc/kzhY8qvkjEEPzfHRYOlMegjav/8pKwON6kFFIWmj8g0C2KEC0UroyiOzH03PNsOxuWJA7aE7
19KVVqs369p1PBEOYW30b6KdD8vflaFj2FRVKvYkQa5K0Aq17sALszkzs/SCAeNtnv4acdhsTYks
wg3vjHXTSWy8iZtdL9oXrff3jC/rzTyzzBpcHDhhQCw7KdiSx8JmP46xjqxlYovmBPSRjX9lhJbn
TD++ze++dBdXWn3RaUF7DdU/zO2/c00iY8/wFZWrulopGYN28qfoTaI06vnBf/kipue5rojJ9R2e
PweoZ9GDMUB9gKgoTf5riVl0Kvvs9FxqroHEcmzINuwBhmftftbmzynoVTj8S/uvmdRBu2z9XVFm
48ZOnffU3HUAj9Af46Qde+va19QqrsPEBj1iJPsTkNMGgSV9QdfX3cHSy+1gJm9hrD/PPpaNqqi7
NeE9g+YS9J1hS+B22idO+LccyASAFD0GltjoRCgHEK2KI55tdp8SphYDoKeIDdoVIAeCoOlLy4Y9
rzWHdsuOEuywufHy8TRswkg9DfXwFU8CT5ZlF5AU0ruZhf6ms7Q/aKnCveWF5b53oSN57IQ0I/nO
NBkGzij3wE7cdeMkjw5OrTRxEAr8kZFrZusigTmb3UOg/LXdAx/utE/q/S+IDkfSggmfAcuRFLDW
NDN6Qfb7SJmp7Rw9kuu8qvdyah6ibcs1YPBB+OQ2AAHjwZ+/I03QoWGTeSSd4+wiu+H3U0t5cyK0
bL9/xN01Tdh96+USapRim/A7PTvIUDN2telUD0YMxK+25fytQTsUjOE+vQG9rlBx8ewRYnfk2xjo
+/XmDwPFrzyypm8tt4j7tdTfoXJ0NKxsECbbT5DnlDRiTj8tvqbrsPyt/JP/R92Z7TbOZVf4idg4
nMlbzZIlzy4PN4Rl2pynw5nvlKfIi+U7/vMDnQ4QIEBu0kB1V1WrLIk8PMPea33rkRN8/prNxF+z
5YaDqmnmxfKwHJjASt67HIWdemnZBGGBMOLZ83/L9+SaBG4y3iUNKrXIW5prQnf296V9Nverwcr9
x9HgiAUoxj/MjS0fJFbDv15S/3GNtAmhvDNdehrY5rgrjsR8AB3jWPRk1QunWPW+g0u+QRK9EFuU
PNM1xT1Hlubt9KPp2ChKOTEliiLbauXiYHQa8PoG10qkezufb2neY1wXdIhQ+GA7VVYO+CPartdQ
qpUIKXsKYaikFjbWlUYR0hT+g2fdLSYyYHNxURda74bHHcb7CMoUqAtxBkHntw91WuyoZ+u+82RN
DOQCEu+BTEoPQAoVQJopBIO3FxvlBwVAurFWwZNvucPFJRwnYD+1aVvMH4trkvDjzqdRB8aQxM8k
gC/HuchqNm2vU9BQSdEGpPVJsKl9QBlBMaC1IiIZc4WzaxLrq29JOmKfuR5i5C7R7KF5qbyKBBD5
MKpoNYGZx5ow84xUyHTdpB9OkMqgS0D7lNg39GKHS5WSmTuVjwEUpkMyRXBVY40QuCS3tlFDQy5N
ovw4Kt53TSxFJ+kFLrOJw6oSe9Oy9R3woOUP4FR4WkhtcWuZDlI9x76ZALo5ftigMF8FLi3anZ/v
nLjn7UvuRkW2mtKIvhhocrH6XugisuNcqGdaGAhuB0uDAml4ByfxXTQFsHyGnixAjEdRWd0NWrnX
XQw/eVVOO7ba/WaCl+DbTnSj2+68n8ru0ZAqq0Hk7THG3TxEtfE4eJw3WvMubR2JrNrRdmXHI6uj
58SSbSF0CAiJ8hP2KsLDiUlk1AM43B8qI+hTfE4lOTLHLB3zkzSfYAE6Gw9118p0dPBjIxhXbSyG
o07iV5V0xcGeBgI0Iqo1wIpIjbZJk6T/QGwWYb8FTr1VV/uPjp2Z4KxjfW9G4gOqAl30hOpfOt73
VvvUgcG6mbE6rMxsqbY/7HHnizZj4GgpWyK9Z8uke8GJjCKyzAKQqrI1QaIsPk8ODYq9Dun4MpEb
64qJIOQEF5/a1Tp2iQcZ11aUG/vOAMMOZWPeGbjPEWLCqNXN7DbvBqZZtIjEqeBFYMV/GfAcePRZ
ynbS6G5AmMFYfYGBe0fQ3g8OBpwlWZVuqC7ejHgwzxjF30gO/IMTis5pxmF+FNAecs+BLWm1P5Xd
Kq+Jlu1cm3MEtjWUGDM47vk9WnTiyQKv2M1+woSeDdpakFiaVmj7FhP4aDOYKKkW0Mm9e2cwclc+
wXdbDxFcr86+ZaN8QrTqNQ9Gjetbbyzp/rFs65Y8lSUj0BHpK+fZICVme4aosI5qRBPaUq8a/9nz
0PcHepexxewAiZRYPpIEoZUhwYcWQmOn41G3rrxyMzUYHzRPHNMBhOEsUz6n/Ol9PLswwxAu+cTY
IXgigJmqo59Nw81siRPbsG6bAiGeqlTfkSBL2MFByvZUDeWyFb2PdylPT97EebOzll3bDmSU2T/8
NI6lYtlw7J02k8Fma0ptdmg227SFjjR0eELHZoIVcTCg6MS6jV0h341eBewqjlH9SrEXSbs3dHYS
OlQZqzFwXKfBckHYRw4J5Zed7TY/jsDyWg09t4bu7VYtPLCP2MuTrkRndDjFiOp6jjdUlUbQnUaq
70HnUZN3xmdyG5bT4CTv5J+Q+Y6rjYbaRuaNtzKAaXZUqDpNkPLrmdj3FpgtmYBhJRwQxra/TSM9
OVa91qPR5wA7V3zEIlosZX/hTJunG6cFtrD4dbLLhc/aNOJC5JzukuD6kTXP3jwuoCza7DjpF5P5
ZlZ9N3fGASQ0Uo1yz1sNM/prvZRvQDzug4z2UDuPR/hJniqrFuvM1ageDYBCSaQitA/v/ty77Mcs
TpEJWpODHue3kqtrmPOAcpIswiDy1uw8H43jKxEfaKGKmrgQig5re8aSaywDLHEBa8hoLkhvsxsr
9vatzq5JI1Z8Q8jxsxWVGbmjlEGCwTtE8xnmGIL1oaB+1uTxHn/0Pq96CKKcUug00r8k4pqTHDgz
PWowClIr3/lDXG9w2qbFVkocLCkymklM+c1k1/IwUsJlG94x1Z6IRDlZPfX+ckxfJ+X2ycx+PAgP
0DnOb0lKZs4VofqNphv6Mop4965bil2Zhk5mliCHvhK3M6F87Xr5Lnv70+aRAT4XWwBEm9sGaeJ2
IK3RYA5fUeTGhV1gkG8zJDAioIVU+TaAMU6S3ZAXHKkcf10X9mOn9w+OXdlgZkmFcZah2mfIqpgl
8vclplDkdxfW8gQEU36Hi5Usz5nMrYiUEKBjVayw6pH9HaBXYa9pezh96dFZrv01Z2kP1QncEOfH
BAUmvtVcVp/NwkfTX0xi0EBtcKolJPbHjF4ct0a14DX3zNjMlI72llRdtYsn8wnYFQGY3k3NZUIr
Gxl7iOR3aWpRshAAg2f7ksfjgJiU7B63MdZx3TLR9Rb6nXUeSw01Nkt3NyMHhATrTtkzgR58DZes
h6VoXi0nYTKRzlW31LoQOskdcccz8aysrEZAlibdXIndAZ9o52P+0/MfCTSsGIkGqmZ9Vxq4uQ2m
kjliukOk+M78QDTBdNYb/61xsjD3MP5TzXS2SNMeGkE+ujOLUx64z6b1zN5eeVyoAk5UA5iXOIOl
r2nkFJjJ/Rs56CfHaP7UwDs5dvyJ2ptGGQVSzWADH2fYk5FdBt2HVbEdS2hc5Nk92ZgcJ8gKMn/8
HheomznQ2flUlrtoqxa/LAJELMwcD4kJfY6nauMqs9EYNBCA6uwx3rsRtUSoC3NXOOvBf2sbNjCO
ju2f0J4m2U9L82Rw9M5mDvhzZYud31b3cSQ3uek95DXMkSZtaGljKiNp2O+fcTBvegT6cfdIsJgq
RB81O7/z5mtH4WCtF0Ry+rQv6+4B6fW9RflCWXZRy72yPtwS13FvRtkzPlwWlGB8av36WNvTjZf6
qkPiUJucQ2IJH2RGVaYHX0PKhLYF8YgkFQiH7vY/msKeF3UEXd925U7wZfySaNZM82hBs8PCEXB0
exdRXVWsCyMD1hDjfZy08RiXDrp272HWXgxMISyp82ukp9XaXOSxsi3kLX5KUx2iF7mEGSAG18zP
5Aa9Z3RT2PRqt4UKuBc57RZEXNM5mgFw4DP409XWw5h4t15aG+tWvhY8ugmJgyLI9gNiOEhwBZSr
HhdeXL0RIfOtl8TxViPND2fosN2TJpC7KWYLc+8X1esi0nXDqu70U8+hrd8PnvkQLDuUqNUmTSir
5uOgQGe0bVOZrKOI4ozGVMb8A5eoRLYkq9ema+5ow7xbSXTA2I+npuy/PLCKqxStewGZsbcZXXVq
4lRx61OdIWFGhCYwxdhIJBb0wtNurlkmJbkVQQOKlohMznt04fyuOnuqE1NKpENKu5X0qjhUF29l
jZhNVLcuUeg0SgA6VPeW7u0qmxa/tOg2TsYY2kIckozkOATwzCpNjdlKjFAf+uEorCNxQB+wQZpN
m1AIygb7jp56zZBrMAaA09esg1DUsgmVBHvgR4EkbYVkeu/N1NtTZ3i0MqZSMNeBS6mvjsyHPG4/
l6zYBjkF3aa80eiVdKnvbe3cx2Xj0/Zo8A8TkZidBt2aVaWcBg9UAJrdRGX6VItg02/rWnl+Fv3a
zbgWcMY925U5bi3pV0QSWPUBx1O0bW349x0K+rSMui0wBOvgsB05uTNEOj3qnjtn+bBdvd461u/I
AIpUe95dlbHj0nuaC0vhbCRN7W0itHPqOY+daxhgqhtCP8t5l7FX2osabgIKnXydDjQSCOB9MmrF
H0G+nF684p2jEhNA1xQHXbDGl4wWNOv0riRbIWNsNzGmuO3o4HWbjQlQ52jvA1GdIl9ctbnWzlnA
J1Eu/r6ntdbgKw/06RPS6LYf2LiLtnnQ210hO+2gjhwWbSxg+iSqlRwoe/sUzdi/bG88dg30pcSG
8D42d4iCoy1mq4wNDZJIXzdyKn/uPvMDf495cm9PLsw1Xbt2ccoxJ/HIC6X2N7YdmYIcHKuWA2tD
nReJQbCe5+7W4l3ZaHVoXikSmwHflAYbxJPZRY3OQQObS74G1YepG15lkSabdND2MGeGU2ra1hbN
xOdYwdb3nfmVHddD387bzkSTvzS33QQKOhfPNQIjZlHyz1gWXzJQhDuAeOlo0y8gzo2Kpkk6WnDv
xDI6ymjYuNA9EamJh572Xa4CCxdOO9jaf6qKQqytiEKGPEAsz/eEfBdY3Ovv1saMlogOV/u4sKvw
EdU5lUN/yS4WprrhMGDxPMqUIq/NritiZOzTAf1RkbHC0w0TXH+0o9Se2MVxchukfyjLBTQgNXsM
BsgvXXK41pzmOApZT5olNEpw08mMAYRU2HaIKgfGQwtcEvSW+Ugdm5m/HUeEg3lU3nxqNZoMgVF2
UwLnrxKQ94YoRzoRhH15SLpGd/mTWqAfBAqGWRoHrSbKVye+YJUvkEMTrHH+3N3T4pzJNCIZeFrs
N7JivbJ8jXWbzBgfhJAICMssslOdQDuvy/R9MYyXWO/+6AldGo+JDSi/Kn/49xBzHzrh4tpDo42I
s6GoZntPlWV+SMOkEbQE7V4SlVJnOT2Oiac9zw3r6GUfVCKytdZxVJDOVJ5uCycp7uhSchmP4F16
GHTesrVou2gG2cJgl4yewj59pJWfs+uftG9akoS04/hAj5odBke/VDkkLVss95MFXlJ088FLg2Ir
SGwqAtbHqvf3uOcL3OukI8woUwPaJ3KRGzuyyBOxjW1t0aaVMRMsJ/cfQ1yFjW1DcGqoCaA69ymh
t+RpPkxllj7KDkioS+IE7Me3rlJx3eqO9CZn8sLuXzxpipNOnX+G+VfPRK37rnXiGA0DhoCZBIq7
EqK8RtF9LwRnZglUs6OG685Gco6raRvrWXVoAnM1cSpEuoV/ooo/Ei1yKAn7l9YdTwFj5Yx59tB0
pnVntTHAmOIyxJ15Q+EpppIJNAS4WfmEMvaWXEKYgHOJEzulzp1V7rcXeOz+LFs5VPngtfZN8S5B
ZY+0hk0ezEMoCoPOxs02yu+gKs/40a2byLrYRuGBAYFF0FRkXLSJXaybtPwgeu4ZG0y0Lu3szdfj
ED4X+yoIrGeLyDavzb4A0ZJWKT+7gkSvmU2lkTwuPYRh5Dg4gqFIiMa9KSMO4kaUiG0f2+uxMWEC
EHw5MIGsLGr9mo44JbCR6yOLstjo0KLo4+CPqiulGroeoZvHya6G3ejDa+ijaC+xQCwapSvigDEo
zs2XjmSW7tcMsame9tLPXlGyFRyNjE+8/kBqNDavQ4/aCpMgqiUKpIrgMyTQQmxLtbBZdjKHc7Kw
Y3NLTPMTYvvvJDM3khRwtvv5EbcrnZ0pEheiwTallZfrvGuxthcXlmOOpEBowDcuz7PgvZBL0+7G
KlDAoDJtQYGcovA+ETb+X92mxTJHlDSoKk54YnLjIWXDe59U9d6hs6W7JsaIHBWIA4JDoIgh7yRY
BaDrQKgoloe/tHeDX15nCXF54Mmm8LrPaD8iuqdLNl5GDVkZsP5TEDhyMyX0K2ufGxYR0LBd0uwB
uBtO8/rGKokARTnSb2TfOqtR0rvCV8/mo58OudkibafmjcjQYCayZb1Z3N5aJ2jO0bvlw+rJCfTt
GCE7bvz6i6HvHLVIkX84RPRedlVpdL2EheqM/mvj43AjttnYmVRqpG1Ox3p6G5OAA97gP5tV8SeB
+62QGtFaM52baELIsdgEow827NGhC1E80YicKMoMhvlZo5ckZmNjt63znDmnJJPlISYod4J1WsfJ
ukwGa+WYZo3sG7B3BLJw4wzjxXAgLwsCaA9zl3w4El0e6IdjbObFzk/jizSxmpoIoPeMQOJe5TDv
K9yrsUb1mGPDKpBSHht2OBkhShwi7UvGBNXPhLSk1Q0dwZI6jMXPmIhYKFhnLI9KT+8d/2eQufMv
8HnLc0zD8AzPRDahrOEKc/5P8HlZzZoYKQzQ2KPCYhRlhMuUfOAqAF3JquXsdNqDz3ZtbMuIrBRb
6M9ZYkBX8jJ5XLygOLd4BN2heHUW66l0rPico8m82B1aZ2dBlE7D6dDM86PN03l2c2K2jHa+q9WW
NSqSy2zMeIdxn4739HJuxmUsv7zqjl7keB27+olOHShQaHul+ZbkqcFxyHoaarUDn+f+xMkax0zV
4roI6ne/p01Wt93Bs2btbiopHNGdKWZ6inoWPwMCOE+dHT3YiTccvRHtUZWd+yL+05G6+szW9Sl1
imkjNKt8pbUJG5XJ//eS/19HNOy/K5Vx0P5rTMM/pzT8v8lxsA3h/dPA/G85DvfkOPz7v10//0uM
w1//6D9jHEzrHy4gEEd4lu1TRXAYqP8Z42B6xDh4juA/Dts9W43hv2McnH8I3bN9UP2EPAhh+Iz/
v2McvH8w7G3PNx1aLJ5uEYPwv4hxoJ36L7EJBCZQKgW7Z/sEStj88b8+S4s5AXFX0S15Yj2SjrSS
2KZWWbGEWDLC1IbGjSKY9OOw8JdPHXUuO0eJLsD/GrqTz8E5lvNZiwv4IUao+fPP1EahqUIDguVW
/V79ndEBqHWHwzz7Vxyj69olL5DX14o86OmhYS23C0nvse1cnXH51CrWRJcSVzHVOJTBwNqB9jWn
wRmK9kb9PikF9lv+j0noYSZVH7FCiAKgdolCFEghbuGV3ck/8Mw/iT8MRRJsPTM6qdeqj7TY9X6y
5KF25p/ff+9WV0oDr655xoT5zawdTgGVlkkdaj8rkZEYqJ/j0Qj7grpdv4QyyBFdNhd2KBvHix4G
ik4m8z9YySj0e4TL86aR0Wfp66H6stQXx42n6jL9tanSEI8NuHjzRmu4cPwy9SgseyO0Z+1prJOL
LP1t4933RveK9/1qyM+pLR7q3LlS+Q0XOX6a9vSD+qyqog8gL2GWz2EMH88ZnVtM0D+uMR5iSX0h
00Nz4YO33nswN3dG8RRVnQrGOZhgKLTBeoxmvk9phCS7hrzLlS0cnKHuQX2mmrM6yAlUuUZIeToc
ciNc3OA1829jSUYv8AA63+kD/P8wgrGIqO8xiKyr4867Bk6OqKtv+ldfqKiupivCnGSvjiKFzned
yuj37iH5CYl6unoEJyzeh+i4s13TP1UZSR1YlIwpTJrpB7/t1TCX247yDlIkqKAMFh4VYzPrwVfQ
ibBxcpru2H1JCDOS9OpM1TUJljN7ST5MdW0UEbExnn6HAV8kBmLXT/gi05LWXhqCFfymSiAt+10N
Aei5fJCluOpFHE6SG57oobr86hdQks5yP8YmueIjD6kyhA2B6bRn19IL3mkLvKgfyXe/Y0Vdc/gM
Sdn6advsqsnmGCPtddPpM19QRDOKfy/m7+O3lPPn7zco+uxqN0BdEQBXZXoTVH/9iETPrhk8UTwV
h6kabkFSbtS3/32L0tm5hn00lymsAsrhfhI6RnHq7McGDpbGI6kuxGTxiFXJXw8H+4oTjtxdSgvS
G/JbdauLIf0dlr/PqZ1fkTaURXKF2smFVo+pHhKsHmKk+6Iu/YVe4q30tupODbH92CKC7xvuUDxO
5FQPP4OBr2N+L2Pv6PUpG4Tod8D1g0XlECgeY1OXy4/l8OiSOlnLh8r1uezLT1wW1xIgWWZyvDPC
uacWUOOY0MFl8/DObfNoKsExqRdW+V2T5VtS2bTm5LHlJg3fY4MiLYlvA3P87Kz2Qo+T8twSUjW4
Sfx0l3vyIqFGK0w5Os+H3I9DZ7GvUzv/+Fl/OxrIPvX5p+Yi0MkJK1zNwwKQpo7CTsVGueLeGa2w
nfwv6yM1ik+pw47AePD7q+i+sI1z7yEuhhAXYmLx+m0Ss2lZ+h/4ntcaxOJqPJi9/oKSU8/mEGjS
NeOR8aPqO7WQIw6kLszmTaJxRcexwi2VhBR57/EsA9HTnoBsn5ySKpyarBZRvAT6MxrwQ671h8Fy
3tEiqTvTiTj8/V8eVZcb2PszzufqasvpE/auPQc3ToAiMCZdUQMSYAzQ8kSY8RGENqGZYN/sz7fq
z6gOATekL17dfpkGkzEfNbLnT0dvz5RWt2Kor7O3hFVaX41kvGQoTwvfCtVcXPOkY4cmHdbYuJUZ
BoUaQ9afTJzjKLuWTN+mPYcNE0bmGzdtP2x5bq8FYKJiii+DjfZaoy6B8EGN7lrTzloLusCfH7BW
PE0V0W+xwcN6F0Tahy3mnz5ZwrHWPizOwFAre17QadFNNhDGwVpXLnKrtfKsRqWbMtyYsmffefHE
u3oDdacHR36rfwu1BTFrfh9UKLyt7rE1uCW//85uHqgv/z0RGVwTFC2fiIw6QwOIXxHba137aPwx
kmPS1K9TPN045MlT1uQqpaEa51qy/Ki1pUeCJGHpIxRSM5R6iRr76mVgR19M96qGv/pW6hGgbXNW
TqmiQwiPK14tq+orqFtLDZuLk1PN4HsHzrVmJOP3f2+zQzkZn4Onn+k3b0Ff/jXRFSINKWq+pPJd
3b6gsUP1TOamfNHtPzrLiCOgbJnFtrMAjU/9HUAjfKFxKE21AYjChfNEXMHgWMSn0/6OSTssk43h
pu+dWH5GCSLKM0L1s3zDCNXr0njioOLfZX9/DNOJQn0CPwYaJ9ZouJnsSHyDUaq9qOlLXQ2/7p4Q
sszhqCZ/psZCV+Y176SGuBrehpl/wO9Wlyl182uC2EndFo3j2vI9FuOn+pP6VQXBl+gzZd69lbpz
TZwkHJLiCl53B5P9ZHI4WxVBdVU7C1H9QHF9rlku85qvXN2pWKnfR7O3upd5O7Y7NjLJ7+yqbmpM
AvUCsrQEIKrWHSeZ7jvkXb+bgIifQNWvqTpq5f6XukW/Y5rvt6BThxV3O+1SBrOaPn7XxcokL3x+
UV9YZNOP+qLqAvQJqtaheizs4CuSYJGS7DmqrfcSu90qTfgvj26Nb7BQT8wEzADqMnnW3us4g/Bb
Ytx4oTOFo1srh+VF/WRPRxmnz18EiPz9tDGQ1DTYpm91QZ5izxzLJGaV7gfew7//6A79jx58i87F
JvSV6M2repF6m98Ho5J3RUSVhGuvM7F4sfbVlM62i+abhT+3xZtVLS9q/k6M6ccTFkVqH8BHvQNt
HnICDOfJhxAqt32dwYKqOa8mXfpMycJfNXgUPty4evDdxD4aqQ2JLR+b+44MIjlamEgcqjWiL89D
apVnWmfqnK+VGyH7b6ENqgu+KoN83mb4BXazO55naxYrKa0BOR6pKVBA8QD65nHWH3yU0PX443j2
nrNnvxEk/WyXqqZsZGoNc+FrY+7JUmvOEuLYsfcjAt2LF2EBOjC7Q5tgMSKKB2F2RCIW/OjKQOnJ
u1urYQZitrgXFP8G9CEioW1JY7Dw0nLv4RGDjgEfuZ+f8HVIFkVdXy1jR9xO8ilNk958UVHlTsxg
Z3nZH8IF8TYTjkmKDMHyMBSuZFePx6SmgJemVDxIcvaIxXLIdwEfNhUi2Wda/hz09TGKKRT6QC6o
lJT6Vodsueu8x2rRtUNZ5Ueamgi2xpPKWjHM6oi1F/dh7lDUrZxbl8pINUlQ3XCV1+6y99Gv4sZq
oz1rxc4pNMgiCTV6SStSxt52imf/QMcFgE22GefmA2LPeSjGbIf6bSe65bv0XWON0D2rpmotUGln
lUQytORvnSEuAbJzPGd6vJ3xx/i0cGdEjMNE+09DRcMHWzv1ruCsv3NqXtILgM1+2yDr0Nw/SWKT
uBSB6XDeowwIq9N7ElHsRJScfbu4lntDYuxCbovu3dLVy5AisBoO2vNQajM+GbddYxF8teScrpaK
dzQM9wZhG2yBacpXXkTqJqLrh6L4ZCd81zc1PUfIkIZrv5kwzpDvavBG0xFqShEmyzZPAI4uqNug
u9t7YWAgLVMtP0ZZ+RXFsb+N2+EajUISyqT5exsDzQLlX+FRkEnrDtoyyEoJbXYJXvgUReAvYt14
0zD87vTWKRQCw8ZQFkSn0vZQS8h93KizFt1ztPzxLpdlgJFArkabY8yEOXVTmx/k1NAajytkdsR5
EQVN+bI6wnKdABdNEpjj9AgFpFth0tdZn3BlpRRFYy3QuWmEd9edtlk6yruJ525MxVtRbmXaT/T5
CxI+3ZZ2VmxjjWK/gKnEwUqk0eeMR4BMxdXrgBsNq85iOLXlaGz8CrGrFktj07oZuwlyWIE7yoqz
pJulXBGaJqlgpJSlaRKBZdLvWvYo2MDx6HyW5KITWgWEtDM2VvxlpiatV57VTY71SLjTwbfImtBp
72GWhSpfjZQ83TwLcY1cq8Z6Q9r8GBvNuWBw7MBRGJiDrJu2LnVk9qvO7uq1n0AJyNSb9XRnoUhw
8QLU7m2Bti0PzmOOqWumBsrnm10kOyM5zY3xkQKq2fPs7sUMscH2+BbU8v+IzMc4Ig+/f5FYIHJ9
j8+4TEQT5Eb9p5i9T74/OuWpx3TaoIY3/DLd6bI5aGP9KZwAbBv3esgISIkLipFdXMTHwiDuCLbt
rev4n7XGFWYxuIsSxrTQI2RznXlLPhiBczEIB0ThCa7Jo9CSe+LyfqzepF3oYUAykAfmde2gjPR2
dsmPb9KMEDojHBsdNzxI6zWxPhQWjwMGAfi//toqyF+oCV9DceEAwj8WAX1AIh6bXTH557kjmH22
E7EeZvLd5TQBcoApYiauXPctwFsezw2Wl2Ub2MHzkHHMpaVua2QHjJOAI0mun13y4kSAzI3iL/gR
8zqbzJ6x+ZZOFgMSc/t6EObKsAx3PQ9Vu45y6PCNTrJY9+0v+Knwea4djTyhacBOGHEqLUT1aAYE
/dSxi4qQQnpZMTKh0qaLjxpLJfymDhROAhE2zrLtR7xti1nioS0NzrS7aMFckC7iCjYqx9KR3TvB
KLe4a+8g1gPOgfe3qSf/mEUgDrQGugepjJgY9y6oh1WKOZqJzzj5/a70WEMmotUxmUGRsBJlgI64
xZqNlSygFcnSp1HxwfTuxq2SWfbuznKg90Iq3bRCzV4dbadADu7JrLIrx3sdYZ13qoLlsTa8+6Jn
qLbkxNsxevQEt8Omtqr32iHap53za0DML0cxogYarpLuW1+jJ6/0kw3oQPRdB6q4Vd8+Q3eeKFKz
BrPBx2mIzL50UYFgE1ILO5LctNc2JnPuAvp+3bTiy6uH6xIhiqsK963paIph6V55Rqav9dpfaDjW
z72J0cAinmmjJzXyFGUcM7dGPdeItXhNcwezjcXWWDDspPEdxCyyc02KXFL/BAVBuoBIX0tlTPCS
+pxSAEbpxyf5nRJaMaAxPwy5O8Iih+NeVOV9pzPJ2PMH0WxMk6PUNq7s7iVAOXoq8UNgVYTcTUu2
M8yGvphXnn6POvLUDDXhHmhnJcs0qrZyHdkvSPOhHKoVSpPu1jRYi9wakbuv9hQmcYrdlPMuuAqH
IiiIJpEoXJcZAa4hkZxhA2BevkQ1PP3Uxfxa6O7GqWNAyj4aNIePGJcJIYGqu0tjcIODUDDx6jse
LlIw2ukwS+4MGUrvw8TQScbAhmUY0ZgdjCcfz4PEG4maZEHdOXjnJGFQ/s5mlmveA4MDHU8G2Ca3
iJMc7eVhGoMvK2oI3PNBHA9kD2gFk7WxIOEXWXxTL39dOfANwKsT0o9tN79Bg37wHZgfXcFXIjSA
OmVKMLgumSH8dNoCQ7cxUqNtimuKmYU1MWQK80uHicE6NR9rc8hopSHii6CHbgqchawFa0sb9R1M
Oeit2rYMsCRr+XbRAMaUy1OZJWRzyOZ5qrzPhmc5hzOwApRSl7bNdMskGxEeTsyY3MWmq2+bNHW3
2an1B2ffWHAMKnx74MZx9HGQrnh6UwutX815aymqwxDBkpF9Dy7CReEy4EqK5qBcT91wTBVdsotp
UEIReAbv8TAE4GkaAMmatBp4m5INu3IDOayujpuW9OLjZhs0hEO6Fj5ynIxGWWubHrUIknesypbh
7DkQ7wcjCjZiwuXv6uzE0uMYBJiMWxLfUui2QLL9YOt4xyHXaZG52su0JFwlALaWIEE0idQ6q7UH
K5HjOsgYY1C7oJh+2IVGHmHKTW1jsFKdRSSGXpCXlAIQV+xhXYuijZHY+4pER8j385nmGZ14oyY/
tqM9NtfFQSTxwYIFbOW1tv1dqSo5nRoLvSUq83YzB+49O6t+UxAitxmc4WgBuNmavUuQD5F6WcbQ
qnsuZBMEuIhStI9MKJgrGIu52CJ45iJ640XOGQBc7Tul+kl6EcpTJyJZqWDNhWiAx8j+8armaXbI
TB8N54sEgUema+LjfVkALlFmGK9JN/bkPQ2aRq5HyzUVNuIJAJeE/Hbl3RCQGJQtKRkcJJ7ZgVjP
IkX4UsCBo/i0Fgnqvx7NFsdLjnu2jYY8SIj2tC269BGBtVM1r+tdm+GqmPQYWKAntxxJwFsh3NoU
CIeoChCwV2nQCYSHTsVEejbSPqYlmcVoevts3FvW8DSZFbsW7aM2ejQaAyt+n/9AoM83WoaxxdP3
Tu98mOx5tkFkFwcclvcDsm8niCkbAoOui/6G9YCKhodiqGrvhXGxiuImGgRRprkIW4JcsC70r24w
aWRJUTdF0oPF27/13Zg9EU1/teD1Po51U7ibliltg+fb2Gh6dWdhcGKGgglXSB35Dujnqu42rs+A
o4iLOiKb7xY2DoaZXuMEc0fgC4FlzT4RgWgQ1pls/YrUThNddyajjpoe/7QgpwJmk0mHGB40n0dG
3FEPPu0oNtj12o0dJ/QcqpMN7yhTE/fvR+Ki0PjUsxd9Z06w81DDsy8zuj+lBb6BMjnkZNG9JRok
Rshz18SkFNQk/8Hemaw3jmzd9VX83Tmu0QS6wT8RwVYtJVFNTvCJohTo+/6d/qfwi3kF65Z93Uw8
96CqsjJTEgkGAifO2Xtt+Z5DN4Y+zTcmnY83omswc+yjxOlrc+QKOH+8TZmd3zgd2zsqt3vwtYgA
zJbmeUhHqgxJbzMvgxjOTVvT+GiNIApMnbJaRDOdRPpsPrWw0bBL2skhK7jVJhVtR/7G3pAITmzq
bQt99w2hVJ/mSI7Y9NfOWjmU7n6j9QFy6xfdp3EmOh7rvqpSbRnUBmVfCfK/RNoQJIK7mTvi0Vp2
HVaQmyFHON/ABKaeZpl5SYAxgQ2meY4mWJrkhT6MPED+eml95d+ViQ0eeOClN5FN/ofvPxUefuWK
fC69gLSS1/qmYvEg+gcZS34yWOhN3Srf8TARJguoLKjj6SeOuw9VhMA08dGAEOkw1LzHCpV+hxkz
K/jciKXbJ32FCi2BfFvynOldoEyDq+TZ5du1sm7zljsFqGFrq/uB7oDrDCP/Yn/R2Y2ylPA8kpB3
ON2OfdSCFOT+CHTTuPMj7zNvok2JzyQAZ8fplg0RyAhWUo8ytmJJcKTWAjwcDyMWH9ggFvsjjRQ/
pVyPh3GvAwjhbRLUm5Of1boRvwo1YsUK/2YytZnxDYO3GEnFUgsG1BkLyMIKZ0awZayUUYVj3lOu
s6n11AWpy6weMiNPzpRvB5YAloW9CqvHos1Jw8tGZxU70HMnkr2G2qRSoJwdOvYHvUmC2lGPgYQl
YVoXE2pJTfDLymk4u0WzTrBLbvy5rrJ8Bv3hqMkNenYuh+UbCAP75CxmRiUtUr2lRuaELZY4Q/84
Tso21nL3VS3lpSfAY0VfdtknwfXRnrrtLyUyME06cOr7JQD0e3KaV2ZN+HEERQaBxTlyNmQbSCLM
KPNjiXbCDe+zpvrEvoEURwyo68ETIyWEg9zzL9pcpT1+YklnQ/0acO+jFFPn/jg8DFGNRdgkOyhk
eccNV3apm2nVWfW6qZ+GlCalJA9m7VH3WLGXrK5laSqHIysFZa6BzNkZ9ZQD5oi4BlU/eGFnS7oS
FY5ePZAeg9rWJTekTsQRCQznNq9+nWExBOGwaEFGwholzASfjQBsq7VAe5gcm1WNdS0Y8dneITZY
QpawKpWmHn4lttydHNHB1dQwclYlb2HcOn4hue3MPxCVfwkJZDeQuYXMT9vLDKU1oQhPcKegD6Jp
6hMuV+iSmwW7LrDj2VwRdhGvvLjYVdptVPUpi7cMOoIsgzGOKy72vKPfQhE4qW7YkjmsHoYUFsJQ
FBRGQEQ9YH5aZ9pCHgTJyu89quw8zW5dLsqqNdAp0oowbVBMhCIAsjR4CXz7Spsg0XBWamYe1K7y
+xkZyVX0I1aW7yJCz1iSYxNgrsGnZ2TU6dGt7nK2CG2DE03T7uuIv5Noicdjp79nUv64OFjtr0ur
X0zO17216Vqqecup3qlTzcCu2R9GfnQSdzCBOUVdf5DXjo8o/jF8qyMIkEba+nH6BxDCTOWOe7jH
0z2jOKKaDsoe7h6J2jsLKxmG/uhRFMbw15dOJp1BcjCeRZOf2SS/qpDiXwP6IWHseq29rBxB9k3L
7+oaWyuDnn3e9ffTFL26epcGdkENUSN9skz5bPgLVVaHzEoH17F4iNq5nQLYuRJpsDwMSIRQro93
3UD3JUMms9Lsl+vWm1pO91f/QErjM9E8eEZG6zInrv6Ern6aurYlLzm8zPYvCY44Nmr2r5l9vbSN
hzgjUCuajh6JWM6CEjt3xjYw50mB3+a71oEYVgv/bXAjdZa9i0zB5hkLrisX2OpAsIKO/0zrakfd
CE8y0V3KnP5Xn3gN9AqYlrASvFGF9UQdbkLGt7KieKvq9iDoV8GuCbJoN4b9MyO3VITYH/A+oqkJ
733C1TzETGnKgvdbxulFnr94JpemNKMDgCeAVga0B/SST2IBsdq6NIDciQyW9DWffY60KvuwKst7
poicJw1caNLu9oU2CdTOg6RHHn7UPkYjPzJIiZ5p/oCv4Wwwq/QAEnbCCLgs93S8YIMzGp4ickk0
9LPtbrYt6I29JMyWzZlEQ0gBE467htD4PorQo5LpbaNJXLFNb91MG1eCdrtWUVaKCFt6NUJrsOj9
TGp3D0uWzWJY8DZACxUOtsUFuV46PiWWZtGCKkYWCZ+mqCsCV9Uzn4yiggnDX3tXPjRPjea+ztLb
jp56lLhU1rOUD/juaDzY+gf9bpY86uMb7IQH0+A2WxoiLhoxf4Ye9wRqdNpvufHEc+4SG92vUM+k
hfASwyP119Kxq1Y2kqe8pF+oOnce8N9mJ9M/oV9qK4DfBeUmaGOkyFMX+RgSjDvLYx9NEC6HgmXR
OjAMkqhAvtH8QTJPCx5aaPAwDGn1V08vBl4G6VDAf+02IkbLV3oejD18RZPaQ8sWkaw5Jw+NiWK3
a769eGoDfMt8c739wbT0WpstnZqChlIfTw+aVcEIWV4zmKGMUUxDvmIV6e2dBwlcCVoaD4C6dO7Q
Nn8JfIIMHmApv4lyuqhHNLHmv9HErNaHsDW0TzQwd9QQW5kzK2c8WyLUKLz+Fzz7Xs6wFBj9q2GV
1OWmSVrCeJk7CkijYMQY9u8sjj61Ady47jaT1hzUbESTCdR2F/6cSkZk9MSJqF/e4VpugJ8xcUvO
w8iEDVr9x+jeq9m8mpkYJlbjHHCQnI9qnCLa8qrYGTMbmZ7PWSe+2DWPSjuPz6ltfx97j2gAfbkF
t/t1/ZNljhh0yzs1BFczKTX6VDO3lOxQb961/nzR+/I8oFuozPSODLd1xFFIdOEdqda/6P/OFuN8
QAtnmrEXIL8uOE3X2tMEuCpiUvIrb2qrf8bbe2Pq1Tf8ua02TPsQpqu6hjxfiSIU1AG6eHLukyX/
Webx+zpnU9IRTIT7UPGV+LWSauj1+Of6uPK/1TRen8U3yAmHPBq7cc+hO11FGBOTK1rk3509nkx9
fBkmRTibv2qHy8bkvfQ4kcdnpWhIEJs6cXZOKueul3cyAo8TLV9eTuFbmMW5R1aTFt1tPWCrarJz
lDIp7uYLhrrPaTkILTuJ/NhqKcPHCKlKNN8vvepkUaHnLiGX+Rnv1C9swYecvTCNw0812BrNZktL
Y0/A9UlNLHsv/J4jyZCR9gfze1teAIq+I/Q5W0o4oJM6jXz4qGb5SkZjWfH7AF6kSS6I/Q9DAwqw
Xr6swg5aNj1rBJzlnfC+XZjeWzJ+U8IR9dbVZ5+m0RuBL29l9uHvfbpRf08YFV1Vs89AGU++c1Y/
R60I9TEXSDQ6n6Xevaghrd7fJfr8MRojap2/JAB1/eC16OHVbBcQ9QUbzcMYrtUI0hqLs3rTZVR/
SxPLVnFuW/9H3VdlOzxbZDzSFn/SCOIsIJapxaxmtVlmXf/bG+Uq84en2Qm/QaT++O74mCdY3VTB
XX7iMzyZhXzLR/naqp/CpyZh1ZfcHxLmfciPq4rwRU2t1TKqC1iR9wTmvF3lKLyx62pT73LUs+cC
8fagRV/Iy6+iNeRF6gfpudg7qdyp66jGn+oFapRrQ+mi4uexy/+rmznT8l3HBEEu/NrVAjG7d3//
mb+MJzdhTDxAgGnEOWv+ut2UgK423FePS1eMLHJaBkqXpYQ7V5UbgfZKUTHYQHPjftPgKtXCz4rk
M3bZ6qzUF3k3HeeWYo2/p24UJezRjeonchzsGngQITVBNUTdgRyKt+q4SmSCvCAhIiabCVgpb/Q2
/FK3v/pHiR1w2t15VcMDLr6qCtR/i1qpJZ7UZqP2NpDXTlp+Eor+opiWSICUgIbAx7Mmp9vGxqr2
r1m3EjyMTnkGvfu56E8NmPfBKZ7V61X6H/VfNXun1XKXc8NLWZ2n3N5mRcwgqzqr94Rr5Kzh0kZF
pLafsK1+SEJ7IKJi5fO21KXDBQjYWLyot6jehpDyZPU1B1IDlUNy/T1TIKvBaRcX0XPtcyyFGKyE
JGpDibSNtKfP2HU/4TKxNfE+c281ppyk/94dq1o7qoTuAZ5ozdhDXcXru+N+UT8TgETQVi0nmL8+
3twu76EdomikzoGjI/P2qkIzK3FWIkUllJHaOwFS7+oCyTlet7p1p66G046/GWuWuvLCDCqovZEB
6coaeHCpTz/k76tbEyjso8GxSl0CeuffVExKUZLP9kftBkropf4EDRPehOpZCxE6ZNH8pdoP4Amg
vbgnNK7PZkpK05RcaH4f1YfNceuIDptcJDQVxbjpvfkQFdN1a1dXawBSjV9qZrdv4+qHhuxJPRTV
gzO17LckPo7s8VOW3o+uw6FKXLSIkpnPAhc+nryTK57V91OLUmkmlOjSzl2ueLpRtH6MBA86Y6dh
cK8LQD1sMuGeyZAxm6sMRSLotM35DyjDKlqOV+nE2HVvJE0o+ULSRoEQy93192f0HurzdDLkq97z
X39XX77KtPox4mTlW/OT+iyUeoeIJx573YscT0m07opPSx9OaimrrTLUmo94IvIz/4yNVb+kkOTU
Y8xPz7DIMOJn+btWfql9LGyi1RgaT2prUI85iDFPNa07VSfgBr+4jXfdNmq+RJb7X/a87ypBr8Uj
6fpN1S/c3LwfqdF0FTwmCJVJ3kzDPqutKPadH406AnDbuoj1X6W9UNuNM+jn5OeIU+DszNQ9/Pi/
/4nJoNTBxiPvqlPx1oRv6pmg/nQxo1ubHM9cZyNSV0t9qJ7ernujPVwf5Up2YliogBb73lLNWU+/
NIhSCeLd1k64U1rBJHXIP6OOUctAPV7VI1Tt+cVJk/5FlS7qTakv22n5BDmJzD+h71o728UJMhee
sku3fGVZftsu0UZFsFP/L++hWIeDjaAgv6/nkXONcdGa/muyhwOXc0Mu6W9omTts5puBrWnR2k/H
2flZcm7VrRyz0BJkYA4jMcOUxwa5VaqPF/V1+IKfkolzwqGeuj/Zwt7os1t07oD0Nia9errNev+b
h+aZ3LtLop+6LP5w0OSBWbzETn/kBIpvibuVZVxU6VtiHso2/wGsf/C0fgOw4kKY0DlJx980NM6E
MxznnGEDf7226lVqJw8SICRnwOViU84Ql7oLdUAp/FpdyDlDMDNnZ9v/qyBN9frUg9ynVjEmFp+6
rKqeKbXxXhuRFVxrF+LfqGsI8rjWOhzoVsKv7pW6Rn0oVhtfOmHt5sTfqK+/Km5GAzQxdl3fOsE2
uLew3KuPSz2sAeJfCJlD8woAHXFfPaEBZ9vW6lvwnmv10kkKR8nQ/bp+FjiKasD9tLQxYAl0nehU
IyN+TIHv1I39CUeLERx6SnURYnpaCTIos57wNnEhcr/d+GW1p2S/OP+qxru62XpEJqqLEfJAmNaZ
Xf+anv050JZKE+3dkwzo+Qqbp00WJS8N5tORZ8EyxbiDqodeTF+qHvOT9Mdyycf1SOlhtTsc5Sde
e+Rz8q+/ljg69hi81Eelvp1jjZeSrV2Hhyk60lnZtmkP/Rk/1OrpmuRcdB73JxgK3otJPewgxbsp
Df3UaA+x+mA9Xm9csjFmFJ1zc0voJGjqj3r8mWv9XpULddydoqh4UmK/EXywZEGqBOml73d2Ym/d
x78V+Gozv2rM2FHTd+SmP2pvUbrgRuSkHNmc+ZAag+cL5/erzDEUbH2IOHr3hgi6nVJ/d4jSlNRQ
3eSFVh+9nEsVaz/eFH5jo6SKS911JqZbtae4CEDVFqHEt0fDMdUGg6aPojVd3qbyxJam9gbNnS6g
dK43eN+iNBNtuiXDaod5fB8lDcf3VU8u59h8R2a+nr369np7J47/PTLC9oG1VsX4C8nnrD6OwaKm
DsNjbUUnvH7XFahWrxX/JOH0OrCrqMU9sTATkW0TEMiVZl1Ez/6yoGUY0pJbDdH8OD8R+6QCQb5z
O34u6KF11Mv+VN62UQQWm+/NCrfy5Quj5B1MvkCiSVNbsVcYX0XECRFkq5LqqkvBYG4X5QPipfJH
faCRMd/HLbGSaFyVNjnvm0cHCYG6q9Tuqu6sSnc3aZ+Czu9/VVXsKEW70m/DBv+dyjs9nj58SmCo
rAe1r6pjZav7n9fbW2SoJCtxVGpZbdRp9XQHbPQ3at2oUxwT8bN6puDi4FurAlWpBf/N+fJUZkj/
iv9SQCAo46Jr/+Mfxv9uyfI5uvmGY1m65Tue64r/1UbSM3okrc/7jRrjvqvdb+ky4Bno5644/BO8
IRM6cTQddVdN0NtM/X74TsUYsAu9Xl/M/zcr/ePrksdExbVdE393/+47AlelXEL/9W8v0P9pVoq/
+v/2n/+XL/mXVUno/xSG4Xi+a9Pp0V3P+B9WJWH/0wfjZepkwTjCtF1cUX9blcx/unRcbR/IEA4i
z/L8/2lVMvR/+rqJhwmomGmaju38v1iVBCcj1tBfS29/+Y9/OPiUDA+tjXoxjAsswev4d9sfYI0O
9y/9cNNrfMDN/a5uqc0K4EI3WrgflfW7MZn2iM5uDn64ocPjHHz1L1OKl9CIbHQG7HQSbVtWpS+6
opDNYb9Na0ElBY4PRhH+37gmmaFffBJcsxSlfnVfyLY84HqQaN2owcHl9IEBgh6qbwx95VXXo6cB
ZdCGJsErHhazpBm9CGKnZEHBkA7kk8hcblIS+G4Q5JCHRyYaLQEo6HZUb7sk/WODZnMnu1oZ6GAA
sHj7vBEEeU3VSzQzgJNfWShQhEXas0B/0VoEKRKQ8SjZFRkZK6loMtQoUmOmDvKL3Il+jYrN2Bgg
4Ge/HO+AChFhPevbJfdPVSfWDeOaDSIhsl28+bucvHEjZl65Z02oDR0kQBGH7mQZTham+I0osKjm
/SnkXL1JG+2L8HbvUQz5bZ7W4PsqF0qL3U6bVmcUFcXoo8C5ACz3kZxiTtjrkX/QB+0SOf0fo+qw
X8Tu1neYl0wulG0CqZBupHUKFaBkTkB9f5zE8+SnL42bLXtCLrRbNysPlt8ROpSGpzEJj5mxEXVI
FnPoSuatiHF9IitTt2mD/Dlnqd8YllYdaGm/505p8FqlHmSN6iQy34a+bO84eELWgYrESCAWG48z
kA4CnXR7jphJTl8LqUC9EXr3KcslD2bHe0/0Mt5xX9A2nboXbanj/dLfCGtioXgCQkhfEEgmPprF
q4G3x8lGivRrEuVjVqTeXorow5eTvA3pWwVFDKeY5MAgtOZoVXfJuGkH4Bsc6Ydd3URZMJJtgggg
eWwJBDYgkjyJ30l5VtGsrYFdfoU0g8DDuUwbW8bdc2zbSn6EL8AgDq8joAcO+2bhmMTTZJ0tTngo
yEm6mQUPrNT3LUIEAJ1LIgMXtJ44vc0oGND5rTq7ZoLIG83yMtpwb71mo0Q+bxGTjVyUoT6zyc59
jKae+c7GM9SHLzmbTcZ0X/QjyN/suScQTqV1VoAG4ObYNWoMV0NhW4vkhDj7pInUe3SIUWDIQ1Mb
EMcnMirnJc66beolZJ3wbUt9NI4tGBh9olqwoIf1NEdm3XogUfbU9B/5YldrbzG7YNGbAwymiSNo
c7sgnt5QmGIP7AaCXrV8U8vevrGMUtv1FGTBYNvnshjpT+YVIQBLP6xm9J+mnjUHDwy4Z0agxMDD
1bRnvTnDYJQILN/Ikdd1mux1mvuoiED2LAhk8bib4F0MABnxlINtwyuOaOoF6rQbRA5cf6hr5AVk
icGo2SdDzonEuF7csVvVMYTHkiYDSN+VZS8aMBovgOTcI+1g8xjyQwEgFz0mw1o27E0pmnYzJ8As
Rst+lF3j3yKsWtP6n7exhHJcd+nbmGs5TiYkEQZiXkIyGoQU8WnRwpc+Q4NR5MLderF8C93wA+Gf
u5XErNf9NwTpbucgEC4GPolqLJ712Z52hmQ+wkChRCkWacwHy8CLbXMlRgMmiwkLWR/GP0maHH1H
x93uEso4VUjkJ4RW8Rx+SODghyT0ESvaxRal0rdnG9ld07mEJte6vRKzzAMAsuYmc0ru5UisdeEn
bCB5IFxXromJPFSt7t33rt5uK8Shq8TQN3M4bs3QNXa0QhC11c6a5VquFG9sVZm2vgobd2PHOOZa
tm2gA2jqMIs9NV5b3lWjuO0F0iskmT+5D8W3NrrnXsLr9c0BuyYD7TLjUufsKzNmri1COyLTmZU1
UXvxdCBAMhMlXzYCRPGC1AbPOQ2olK2oPS2JQbqlZq/De6OCADUMCEkaWbxb+nQ7euGy0gghHh37
7KQmWUUJG0nHJQG1FrH4q7elU+qWYYL4a8cEF/zqHdxQF4d5x6HIBH4MBhYVRUrjNGtQXC0hKso6
3gAhZupMByDmAepm8mLmP6XZXRqGqCtuiOec4dSYpXtojwSuu3AbSXR6aRJ0efkwI9pPmTeZxT12
u6PpZA0cNAbuZRfuis7a2R0/JnSTvZdFMZ1HPd24jOCJmwb2yFB5PVbLGwBMcwuY+8XTNAgjxRsj
3xfypxRqvEu5bgyadSCRBThCiJhrnje70pm0TS7q+2m0/2AC29tJ+u6jhgWE1Wgr25lfUuWpNHHu
x3N8D4Qj4SYprU04mfa9MOVGX9p9VWq/oc7pR6PpRbnSPZY8Q6URTmsoFPUaV9dwO9a4VNL0GR0A
S951ffjtHsIYz35jCOMwnTks0CEYtlkSZJOARKhOTTWLDWtbyMPPcuqNodmB21L0GnW6a+lGBRrA
d6ZVBthkjFpFVOuHskFOPgPJjbS4Jz+xfddLM9+IEOprbZFd+VgLO7yjZXTI+xKUYeTvMpvcaM1B
lQzvnN6kMe1SxxM8d8EphiVpGKDpBNTD8GasNVQ9TkgHo9yTJYyz2tWHnRJGF00Srk1jwK9g24o1
01+IGypXBETbhCFmTyKMu7Ulqi2KK7mr8JqssjA+mmP/WjmlfPDUOLDwUj78DEv1YIHx9od10sYE
2WeRvY6Ix92kHVv9mI1A86PmwJu3NhODVK1Khg3Rve5NO3xZefGuL5G71VLuhTbNnlyNeDYN1cFK
tMOLXZYp2/5yM5al2OdCe3AhxQaLJOcIrtpbV8JeqJPu0y+7HtgLl6GKkYJo4I4DreNj7WzmpR1/
ODbkTNq2nSGC6MkbbACoJA+zu4BczHZ9qG1rbXEecwLR4qJ4AeFL+K/ufE8unOom097oUkEkAqLR
MSTgxnlqKocp9fxOjfhZd/EGoXzQklG/gW+o8djcOTpDVFnY3x4RroEHVruN6x6neNgHQ6bT6wUL
aI1a86Dn5laKNr+JlDtZzX1XU95FFEVKveEQJVP68aeHh0Ah1f7odBfwPn9rOlccxRKqn45aQTbo
dyeHLDjp/2gj4Iko025lNgK6cTSs2DNqNritxPIh48+aj6px7Xsba6DJ/nWvlAa0x1H3moJDWZmB
V7XYnSdsWgswGTCvot9nXv7czl6/FlAPNkR+LKdqIQEqsow9aScxM9wl2dgV9sWuaIghYjNva+eF
6Ch63MmunNOjBdaUap072KwILZDRRJ2z3Oth+dODrkVBB2sEHQHBzFhNoImo5V1Y69lvxKHsnkzK
39s8rHeJ68Q71bLPaEuudMePtqyNN6RB4PDLmeiADHjMaOyMsgw3i0c4rR5aDybSlqBXI+4xqQ9d
UZdbOC54FOiO3uSO3gdWwty1ncqFeo4JdxsP3a7O63Id98nn7Fd3kn7rA3OTTRSZ1dHwSMlyT6Ay
qQhneepbOSL7RU7TAF9ZdxrSCUnYYM3gKKGzp49QztzZhjI2x9UG2Iyzmjv7sZzHeJ3Sdk5qn1gC
rT6hrEMf2E8/ESHye6vTjgQ8KQg3rn9gYBGBeyLAJwMnl0zMbS9QhvGgZ8MHNdJSbaC+8N/TxAm3
PU59X6X9prZDXniCnBPwyHEZ2i9pRemzmR2IRVA60mle4yCetlF4gDsNHgo/2HjIUcsFtZX3a5Au
lEFOcdvzdMRzcBjT+rkk/GabzfF7BfhcRVsRv2AR4OnxBjK9hjooIvcWmSt9D1QIpJahNBMdVEXv
aRbsVpMw7meF8SIyMXtK5O9vmbrFh6miAnw8RUQRbujTFpuBUoNGy3ZMmj+1UTVgij4WrdO3uZbA
qdQIzkCxW2wW7CZBzBBmmqtlXXNSwgXkIYNXkQXN/dAZOQ16O77LJUL8LJ+DnGhuamucMnDe72l2
wQ9tUBdZebtOokFf10gd0W/pq0rSCx8r8eIMM0VK0kmSX8D2OB0UF8uLNjr2oTztVL5QRGCwdFUw
GVwA2+4HpkWPYoQtlvFwdA0w2gtQZpQZENJCzXvq5EAzdoRCCDCvZaT3ZxBJ+jBrTUZuDRLLHJGH
3q1JWIkO0ljOk0ffGqfcC04bMjzQfAWibArgX5QdWh5OG6xOc6fHpH8vGzOUUHM7nzYhH4e2qJgm
hy09zUeQnBEdehISSz4YG3RzuRy7gt3dHHr/HQwRwIMVhlhk3Y6L8t7TELCdkqUh9Ts3ADLW2a2w
ONT6URbinRDkEYwy5U7PVDgTN9GowhPNXWNkP8VcvxE9y9Nfx6Hf5z5i8zZGbG94ONE5m0ti1ta+
Y/YQJ3MX9b3mr5rmNqo514FliHJR3lZDv6EIQDyEL5F6KoIxbJBZEc1rq2HtprGzmZ0kIIbjzKZ2
1q1tN0ApNBG+riiKDhFCyMofDESYenmb4Pge14XGu4yi3WwR8QfYalzh7YdvgUoMxwFgq7o55tL7
LY3xYQAlhtuItzGZcKTKunwQhIir9uhdwcDhuBDVTAYegMEWRdfQiC5o0YpsGzs72R5eR/hpeHzr
9eJr1aq1jXDrdjhWBIYnXSTVrYzzu8KPn9MJM9+EVJ96srvNZchtmYZcBydaGQNsMQM1TZLwzGiL
fuP2HY+L2bVvtGladhnbhtD0fQ81klvMxIQ1zOF6MLMbs2lPSN6yG5yf28nKLrNz6xghhzjDaFYj
oa/SRtqWmM0RFZqh62sAgy+xZjwtrffdLd6XkPqLVX56kNaJAwSKSajyzVBjwfqVnkpoMkH35vUf
u3Pmbeg267YzN7MxfWRDS3KkWZ5KG2sO7uXAIBQrsAhbomXR7ryyPGOwxzGZZs8mDyt9AnH1ZAIU
3Q0jlb31XQCnzW0LvZRd31+F3ZHRsprD+Z6AxN8oBjwLC5kQNlr9lOcEu403PHgwEbnolaayJ4XG
fyEL6kELTfRBI8Kyib3b19EKUoxC64MeabVoysh/oDnSTvtBJgHM6J6Kiw8+k+Xj4lFxNz2tgoWS
nvyXh6zizop7ywqGfANZZgpE1RiB1KF/5xIku4so0dB9zN3FrZhxECfI4iYoZ06eER6s1INWjSNy
WZoTdYRc93q9s0X3m/v+HtUDaueGIaPlIymW6+tb92vPgzPyM0b8dTbMKbYKDvE1WVvKvsjBv4sT
1HqpZ9wUEUk3LWGZAlIcH/U7EzeN5L/ixS0JhIpN9IBGpe3xROELsQ3igceJp7ESwoPBDQiVxDFg
NbyOLOMrx4T7vpUkFVsa5yMkStqETkwjrrozY+bwkccpjpoU8hGsSe4PaPfDYdBCgl4dIOXYIb6U
+izJyQuAsVkFXbbsjLgZ6JsNzY3XaG92CD7XdOF+DqFNbyBbWYpOXEmg6E5RHusotaH/zl+KIa4h
kUdSQupKa80Pho/NGYsoAF97/LAc/ixx7IuRD+8pMcxYjeOHbLburdL4yfNigBFo3yW+Sa9uwbCT
jDQJIHwHcyGKoGhve83CJ0KdH7FK8cCJjko83aI3Rw2vjEbCwfKGb/JmUJxBChPNF+G6yMpoDzsj
G4wXogjI8C0lytC8uuehqNg0ZObG+fIaRdz/Ro2LhfLg3aPYLGV0qE2jCVCs2kmHzr2gC9E70bYM
yfUZRjmuSnEjTHIrXXyGqBTMrcPHg+VX8dYtsgA4gGyEW27amFjUJz3FfuA0MOWX2nmKCvlS9uVP
bMLmzPJp4141h3j/2PCSzaR8aXTFplXvWdxtQDkiWm0cMx2o+2RvaDEBV1jonxNTLSQD8a3M/Jfr
sh4t+pNUD38IE6SUpHqKQJbfGBGOv8jL3jCl0jKrvH4bFeZH6ZfPThI/9vHobA0zftY1H2tlm4GY
pV7uFnHXdvqftk/kVnn6KmE1azeHf+9n3LPo/ZieYH/OOFUidBhvSoY3hhhxlwzyFe1wv+7cnEka
+3RDrEUw+eLByhx8L0I+EUCx9sgusHp0eF2/LaxSX5Fa9za1zswN1NjYrr/zfIz3UxdW255qYkz9
C2rSZEeLZcv081G3ZxswK8BefMilTtkDvDv1OEPTqr0BF444BInsNrQdFxdZam/NqjbWxNNMa214
WkrC0zAwi7YjLiZvjGPlDntf0QelF3e3bdhG26rWiyAEv93Y/fhJU/DXamLwp7TRNwk7z007LvU+
t3C9lFgjq0bWnHb4AaEz0owryweGUtucDXlTpFl4U8jpkDEB2k3da4UV5BFXCYHtsF6FgPToxNGK
Voq7Hq38ox9ze9ewKwifEACZ6XdVHRI239ynXZhhxrV1KN2Id2CeGhNMkjyRsDgn1bSK5Z2FfJGz
rAMnHcnlahiVBycpUT13xKszKcLvM3+5IoZIsQyvDk0F8P7nMHwjifMENPRsgMfRdOcLBY8CTAFY
+lJ8poR/lFWYBfPKwx9IzvIgwfgqqRfZ848at71VZedOaAyX5YusXnqSIGfDOKjfcprhN7uOYre6
X75XtXMW+gzcxn0VzgtA4S9GE1NQZJ9e6b3kMaYfZoP9Mh0zROekkxgBcuhfpZ5Rr0YJ77w0ekCH
ESiGl6JIzW5ycbCuFuOJzeWiICtTOp3BhSqwj3oR6itF7ex7qjn1nbjEv10p1nlZbofoTrCYa0aZ
2sQ0kmpCx7kxTM6GadtBY8oIDPQ8KvFkja4xW9KgboaHzKm+aR6jrFAAMav4iB47HXogl2Vaypcx
+7aU5JG3rn763Jywdb6y1/rzeL2uqZqj8qct7WD0mbyXCP1Os2jfXn2S5fS2oA5QDCBcFbj6naOJ
onDuinPG7dWQUq3+v2B2OdCbTdPqTr1SjploUHFnGn22US/FR8Cqfr561+ri0nO8XjP+mo+aSP12
MTJ/rnLrS2/hKGiXUsInQsyo7Gfi70ufl69xo4TcJsNf5GAIEctuWtkaW3yHYnUYr1fQK1ySFt3H
UvcAbIKHUqQ0wb7V1uWxm6P/zt559EazpNn5rwxmrRykNwttqirL0ruP5CZB8iMj0rtI++v1BFuN
aUgaCNoLjYvbl66qMiPDvO85z9mkvXjSY+D3JsPGYEd/Q2Dru74FYBX+qlVxb0UsAB8FSCE0LAlX
YN6ln3VN83lMbsNE7oaQ3jfaGGtRZzz/e4OWrP7v37vU2O5bxH7OcV811Um/VD5VO9Kur4buO2x/
esGLoNPSCsUe8YIWNi2dxZZO53uvPy3xnGVgXHTbXwvO/ikByHz13r8wQSOI6xf3U2sGq5nehlTi
b7JOVx40ZS0rM+tvmiLPWmKltXYaaqMlYt7M5FXO96rc21XxZ7xLabtrgI/moRFQuXFzB2AVEgl9
fTNV3bdrAEOEL4Rl84lKC3GOtxDClO00RmhA9Y7jHIwpkxFJrrEbEPPLN7SAT8PTbNu56tc01joz
/Vph4f391bI1xHY2gwcwGOe528a/qkx9SVoE0G5m3pRi3mntn/DptmX4pqf1XUuPtYihrcI32Z9q
x/mjx49+PFNOgptEIioOaOTzPNhoZaYovE21Ct1mndM3fSAQ0UnKi/6mmtfnInyvBWu1wT6HZunv
KNIPQaSYlTOzu9V3f/YU2viKAkve7tx2fqv048ajpb/pmtgSWYELjsgllDFNxNPPRdpXcIzwVvEz
ScGRY5GAVKbfIabJefrr2agjBcUJ3cbHNF2HVfE7XPS7D5dyKyaiGXgzevjoYWQj7tHZI//8M3r2
5EDQCcEkusBa6m70X/aZEPRsqpWxJDTtwSxc6adDT6mm7z+J9OzTi3BrA+hE//X75Tx409fNMKHm
8ogUoEjm+qiHv75SvJFTbRansqre9Geby2scla/64+qPYXri4feiNTXGwfpkoUDjtyjTf+qHamir
o1kuRz0Z/GILmaqTqXxMh/d2CZGqLvf67RHk8ItAixw8BEShrxa8AItZwuJK63ei/yGR187/6v/3
z2mPctKHieU6GfD3Jbf6muhrlaATyfrhykLPp9+b/pq+rvqVenYPKNOf+k48mdbr79TM+9VLvEw5
WfAj+n3qqVF/DuoSXJA/+q/oZUS/nUyB351DbEvoSNnvUUe60XfJnpg0h4t+E/rHfqdl/k2i+G7p
UfXpK8Cf0X+dc/yjq95nO7uUPcFqfEtfLH03fATTRvSg1c36J3/HKpfZOU7K+Zr5/VxQkiQcSX8o
MXcnSfLuP6ev3xsRNW/peij9ghLLsu8RsOtf039sbKydWqJLIn/gAD+4NmuKfu1SVV/lvcvH1T9t
1fZdZJEwyW+4S3700PXMS/u7PkTzdMkpyDuElnhG/1hE1Clt51OvwPoNORmi8exHvx891evpv7Ld
K0VRRd+UlEXn9zKq5c7s8D9zCfVCZCiezmU85uQmk1HHRJ8UL0517SDuoaOGZFw9JGH2l6S1vwZ9
wEGsh8nfZ1nz7mjoGPONPxd3ao1Q6E4/NIo+c4TUv/CxyJQY6ewrDeua/Yd+HJ70BKplUVp/miFp
aY27EPq4nofXJHxfw5OeXidTfdWph46VeSdnY4NXWc9JfafuzIRDqrB/pcwGZ6qgMuJ/aue1aF5L
soe8uOc0XmAE1jPwr2wYDb+exvTMz4Fp45jGvZ7SKvWKeuql9KiiLai+I9G8NjiJ0mB+WrA/xikf
2KWBhv+bZjd2owgwFHAoKGgkUPqEvJaTe+ODQ+2b2vvJXVYQEzNthkiOjSFPmrAzddEQIgc31rn0
rWFjqOqwesF1N1nrhZi8jaVdp+wPz4k7HjofDx+EUThUS+JvKAajPMSekvkf68AX8rx97BiWIOSb
Mny2LGgIfgvyKndxZQ652maCXB8nI+6DEwpTy1TuGzc1zoKz2qbxhw8bmbVO/GEam4yCuC5jPkQw
pUrXOQ2iTm+yviWfK4tuB1VvKCTIGOET9SyDk2cPxQNJPkmCBvXLWuRhnCD1NTwyaJoyOanJB0tP
+MFYhsV5oVXkUrimCty84tKpNiCfnTgbSdgpfAKPDPpuK2ecXWpXL4RF7zh4OifYHAD7jAGmpYac
J2u7h/VCBnO6jxxn2cmML9joBHJpentb9fVhEPZTBIKIb3ns+JiyGZbtmQCBgkg448kkkeuYzzbC
BVsTDLJivTjVS51abuwOFd3uMXoe/ei4LiVR05TOcf3kCByS2Mzmpzovn73apRRttYcGUggpRCA6
LAeHOk5VuZeCQ7O3bYg4RscbQ/qgvkSzlYYnhVdr+HSS/qalDU3XCbYOXLDU4nwuXI3UGR0aKjqr
KEyhQwxknqD7/kBfZGx8MXm7ekqOwM2eo2RM6D4ld15duv9Ij7OS8pxnGURs7dcqF/VolhQaJZhI
PgX3eQ42vNq8Nwyum2+joV0QugQFVdnMlmRC0dopxB/TU3FbcWqwVJ/viLecYCitcaZ/zoIR0g7g
OqOmfGev+k7uvLUl34pkO4dKZOmZT6jeroyAWJrQBAqWgk0D4uv9VUFG4R8ngumXL9FIfbSpgenT
eYfSL4qHTs1y1+XCRr1ZvHWEIW4SYV83yfDltNEfkTqTDl/YADH4Gh5r08k2cvWwxq7EcC8UQQrr
rsVhtrO9vjk6JArqQBra/GF9XIp6byieuDWl829l4Z6iDe8E0FzRFWq/VjwPBktfbqO3RcgD6cIB
b+zS+FYpUJLEIK64GQhrSM4dGbMbQiduGjUdHKd6821y0CngbMOHCZ5SXPkGnGMDAU1rPwljOhS0
uTwSGU0ve+cOl7tSVDdibBEgN0+6iOIqh6XYJdNQSvgsIbe0LKJveOaHqRBfadrBLOI2jynEmuVp
lsHEFrGoY2OgDR625ACtdJ19a7cEnFJNiTOjsNLHyGyu3EZW8VoFgEEoCZl94O/J5zV9miU9gDjy
S9EzzAQcaLx+FCEmdFqCQVfnPUra95KG335o52/MugSVbVwSYPdjVNw0YnxiF04YI+fp0wDtBfU3
LuGsOVhgVKiIETcdtd10BDZKFdUZz/Pg3EyR880KWMGHA6BDeMAmnPt1ExBntvEnuhoESgou92ao
1amtCGKgQ4HHUV1b1hewtInDLikGRjQeqCHtM90DRt5mUDwseN5GY0ffh0DWnPUid1yMcF14m9g4
Cm198E/MKcbC/qdNG0lHAMywdL50mnMSIroBXvptJiTCdYpYwXaYHsKBylqONq23KmdjmDzBZYJg
ILCjv2WbsrAFK7IF4tETUk+CKaCfkI1XbGDvZhOXftVF61bVPhSd9ga9BHl4Rd7tl8nV+S8fEaj9
eEapNBjyRQD/IOOpbaj1lDWb+oDe5zBY4clW7gNj9eK6sTWX9pYgchSqveUdp/4YpdbdPC7ZZVKL
i+qEkGWlgSJdhglJPJWFQCG0GNzfkkUJ0/clm+ow9oV4y5Lumjlin1UzpqUZlbyxWHGdO3fMResm
Wcs/yYqdL8vFeTZ7FXsNlxzyVrCE+zYZY9VQGm+8p7x9KlHYbMo0+DLrrmapnsB8tW9ZBDjCk6/2
PKbnqv/CewDCu7aD3Rjaz1EIApIq85nr8W5xQguJuvdN90WVbbUpzWjXNYt1CmV6koGABsWcAaVj
4wlVxItVnVqsfDEp17xg4/8ZreVYizE7DHbwuViltTEF5DNMV0x8RIXQdml3gUWBP42W9zlXQPTm
+ZCSG0CgohkdrKHZZ4hsvJUn0VzsAdnSlvSWb05r5MX4P0hiUtB4JdBemF2x49xPikoxpJtqw3br
xqb3R9t3W2jx4OiXtHGZVCG3EE1GoCzrAYkizjNU9VNASqeqh26v4MXwOhs42ADU/uRu9p7aC09D
mbwlOvtQlesxKKtz7sgsHhJ1zcHtdUKtFA+O/7hO5PlUXn8zlz6qodFYEUdNNqIVqkAo4ZI4WEF3
smW0DLePzeB27XOSxEoYIItCqDNG7j9mnO53egOuVPkTijzCnKnXUncy1MEv3euiCjh3EyjESVPH
6gm5U+TqbtlOnctiJA8n6G6Wkc9NbXpDZPkdyUVMmIF3368Wjd45of7pBRvHsm+yaDbRu7Bkw1hR
EOLAPPgOG5hREG0KPQBPO8IEqwqzveuG13hTaKvUEZ00Nq74AGiG1B91sCYwJq1ndHdkDrGiFTNF
iqEHP5EEwV/hI8cresfCcUxSbOHdsaASaVyIH9BbtIYoaSHk4y119PSX9c/U0NsO0BVBYwoKorP1
BAT2vrT66InuI7uF8t0aAoXOXiEIG9jc0Uw5o4Ph/rQZUTRlewW1c2OIMF5T77uFa0p9o912K2G3
Aa24bVaLhzqYDuOUX3dN+iZLWieUnsk5DRiRYsKx4ZpvAI1wPxNksbika0zwPt1mvJox6rQuy5UX
sJQaQ3035glpq+5cAp0KkDgI8w4AQL2xlkEeV69img/vJ+EC4Vq+SelDiIL+zyvw3qY5ozt5Ijb4
hdzIZoezVuM8zPrAdH1QMzOQSXiXx5smHYzEGGV24J3gYoAAwMJFydWypzg3kl5PKttiXEB55SN4
yAZU0iyjLLYdGGAN4XmLcamGgZQ1cmHSySWhbitd/tvFwEj0ygr0q+9ilpOTN9GbqEt6TiasUuEg
+vNQJmyHpDjKFaLRUI/EPw/dU+qg6arbMTghEIUSN5TXs63KrVHnfyon/CrcYd3IZjzNPv0nCsxw
WJfkag3KWy8cHxsL6gcd/Be34iTftNMBCFeOFdVm8rXGmzbgj4o5RVriGwFqAVCsVUarJVDlLSwz
784y07iEasO4LIDENnInCvRQzYhl2vppFjYSVjYFuyFpTd5x226dZPgeGifbLj7B0JGC4phMbAvM
gI+qKLMP1iELeMU0de/JdiUBAdjVVjoNuW9Lecws+0UuzUMHGIeSNRplOCgUfrMpnk0RO7miwQ1y
3+q7XZO7wdlgVaXbBIggxERLyThAHrdV0pKbbFzlMcAmyBGmqEkxj/bL3B86gaN9pdZBMmrDczOw
Q+smmvE5BXq8V/RsqXTurHH4cCkaH713PFw6frqBxshuUcKePvgYrYoOpxDX+NZGytOwfyPk64kz
wEeF2DjIXxsS7rAjviTwlU5tu94FphueHWxKmugO+Mf6zazqf9IqrRlJ4fVo0SFYig02Zs4VdfCQ
jpSmVRh9rZE3bc+1o5pLwC3yuzXZ5wVdzxkl8G7JCf8iI+wsSnY6WO4+Gw06NJgEuxCZuBHY6SGQ
6rN2PFJwJpZWNLuHQrGBr51Bbu2su+KoIXMG1Nwk+a5ZuU1Tgtz9iZbFcjZdsptQPxioGSPUXPAo
nLB5V5wuH1BjPFYU3J3UPwTkujY8KwECnsLza/jBxT4sc3mfrvPZ6igAVVlwjGqa9MBmbLbc5OL1
fxK6GqkFq6PSj1aNkg+KL+Yun4j1BoI5u6e/rDqvRcqcVJnlX3Dw2TGMtC4SowvJP3RbO0pHFcnW
AB535B9CHIuyi3Vt5k0bW+NKyNdaHIaxkidHp4p7Wd/slw5MSbc+ry0A4GxSw5lI5JnZhGEuKwZq
Da8JnnvsGMBwfNIyBJDYeEZCYyLOPvsuNoBFcFpgi+cacjyqZ6OCdJXV79QjiY1P2VAg1B6tEcfl
U4OCrHZHtZ2M5WzJ8c5eV7aK0Kkik95pYVI1jfsIr46wKI4OtD1MoGTs0tIfiqOHxurEPxiMC1GJ
tmQxmiNcXVt/Giiq2QOCnaS9ThLxBQ0QtKVgpPH4zMfZI3tW8LnoYL6KMXz1SHDYQKZCLGVOp2RI
6HNDUvKpxyUgQqCYXpv2QJtHn+xqmnjgnEgKtyLx4JOU1FvisoriuXEgcAyt2npr+1MRyst04p/d
xF3pdtdszsd8vLWnEIBSVXP+To8FQbsknBHyznAhFwqkUqopSwCY1lw6TJc8XWWpRUCjioCtiM+F
sEmOwM7BmYgXLSxC5hoJcVi1dxwXjr2DoJZekE8x4b03xFs96bQKEyjQYE3ducibP1MZRNeYudlO
EjpSNPGAVHOq3C3SdpYutgdqLoPzYJtvttcdix6SSD0oM/YtHwtSY3C6BQc7ghGPmuKpp7aWHA3C
2i+0FHMyECv4eBMWQbvXSrPjEtHqr6gx9jJ6X+c63cve/VLjFMVNKzyo42xz7WJAxSnZXHb2HO1X
WT+a8osg52rvSEndxXrptKRsnvQsFTIXlrmByUHEgYNojLTF51pXw7WGplbXFSd5CTPKd72DxGUa
RY/QnpwjDpcdYQovIq0+vbn2EfgcJqd/Spaij6PJ+26Q50xjcVX1hLEh1nkTrDO9f2euuXksBhJV
pPiMEOKbpSIGchBUXu36Jje+RUgVpmpSoGLRW+MZH5xEkcY+q4inuxw5zUDCxEwQBF/jOF1Zy/hY
jkSRpGvyjHhky/DPjxOOsr3H94C3LvgKe6QcqwEhh3sa65J+bBivkQlkxgePOCwDwhaXNnTmE08n
LSZP8L+5szwuMn1m7/SX4hmN4pmEjjCDlwiJatPmJVG04fIJ72LKyBa3yYw3vRmVE2S5OWVkJxy3
yDJormEa/QFRtlFWUWwkLDBdpBLU5+vbrMdpmKbPIjTJcTBN7+hWEw1ewEdRAqy8bEBaCxPVqpf/
FEo4u8hiU+874UdhKwyyGZN2ZPNc+PZ5GnCbzBFIkZp6pP8AEPaS2gzdtPLN2AGYwGCd4CMV73g5
fqDbHrvQPzAzZTFVlYewLL9bPUYrRbeSeHj+nTU9ACJaVBuZs+OiSOJvpZ29DbzDvF2u/IG/n0R4
NDwCJy3yhv35QCktoM2iL/nwU8/NO/I5vcVh0zkazcMsy0u3rNBdgBXUQ57sM3QTiWDBHkqSGqm1
DjoqNZwddFdUxjSLjnVMsBa3dckRjcTxg+0E2SXSZZUCP0RND4mV2aL66LQ6Pe8ZSRj3CyxzgCmS
WYmA0mwY0EKK9CoSLu20oiY6Ij8han7qQ7B41ozgSnXVo9UFwAkWcgiMLKejjzFo6rjfOdusZL3k
Wc7u3nYQJIK4a9jR0BHML/liXiLAFiLkWGCbj1l6hoe6M7Lq1g85NnXBYFMXvOt8I4O3inI5CBbm
z+UhwBd3UZbDuQR5lvRfxLkL7Qvh9u0mbVoK2o61GfvlKMdkn3YYr5z+qIG3fmWeWeiQNIbc+3po
30oDNvZQ99T9GvNbjEBDKvOI9Mc6T2ikBukexCCoRcJG5mmBo02SIZ8OPwUAg/xoql7tHWB1ctu3
ipU9ma1TmS1xxB4JUuhwjsxhiu0vR3JkH2pRAd6+2qxG8TonFIRng+0A2m/JJj77JFP4WpVDsu/X
8LrbVnZ+5yAk31i6PkZN4Kfz1PNEdCeHaHxYgXtRC+eukQxefGhI85JuX08RmEWOrVlCAAyuiLcA
AMU8RWgjw+ysgpHAIwhO8drlsLhTV6svdtNgXsjWPVF9ZJYbgo+xS1mAWL+HqN8hFmKHLjnNRMN4
Wxc2OLyVGYbBdZt7QbdLKwaYYcq4MBC1+D2KMqwpGxWV+SFZQnws5SnTxEs/J2oDCNVzoM8YyWqw
D2XfzoO5GbqdSaE4tQKPpEgQtX15JLXrZHKCQgoUfSTkeBAXXbJ38dTegB6GQxDrORCxQD5NXUDF
aBlY3eb2kvRnii26KYuXyiiW56IyH5c+PII8JhCh7S/0AYFQy55l/DlngTjOg7xpBxukNIq7bRMg
vevtocSeF92LwpfHmTJcDoZoC6f9mTxy6kuLvPjqOsklZvqiwSnlsYFUpYEFKAOcaYtTUwZPq6Ro
2gVmfbRl90LVMIzRzD051NNtJML7PhLjhmztrzT2kAYY009DGlAWDPHKURPn1VodUrtL2TRFd67N
vt3ivMijNM7sPNga1NFzWVJSUO5r7hSfZU8HR01Rui3l+iiq+tWl1ZVHE8JiBN8VQ8WCNqprHvQL
OCJXqRVTyqCUN6XHdvR+DCjcsR/yg4QHU6NGol8QB9RHz4vbJzwNuBBhAto22ZrjAsBcFvK9xjMD
Flnu0jm9H8jj8dk+/u7yhfFBugYYOQLLRJNHWx6bA026rU/eeOBN4Md9Ki4WRQgmZJRGgXwopHWc
zPWBJNUzUMG0QAUpTJfETEu8Fx7S1eQchvW7jbGoNqu9gqdCURQTDcILx62ONCCczZCtp3lAjrnk
tz6NmikC0cUpQ2asTnW9kslkP83rcqEPH8txvZYJm7guaG+tpfmhX05PZeL9WfngcPQrH1w/vw0b
wnatPA03jbLuSHJF0lkrGCD1NbMILdkOGUB7yF26Q2up3gje5IQmr6bRRPATYXpTQTuyTLiEl9Kb
CvL5rq/zW1WF7LqA1HbUQ/Ye9TLhF1uBR2072PNwLGV1mqLmMPeAULL33u26gzka9y3BDogfgya2
8GAMS3BdtGtcrwJp7tzfkczziktD4rKYrpqS2CaHh1TM1rU/kZajJRSZm1QxraTHRMYdUnnqSvJZ
uMtrtbLb81oAxjh6ISQNbBlzG2dOZH+JVLzZ1XjXV2R/hGF16J36tb+SM4yGaCiHQ0AduBAZcKzi
NQ0J27zKQ+xlwm0/USFTKJLkkjNWfAxnmzAgjG9p7ZvSsj5qzglx2QeCrGueKHtktSp0ER9BVLQx
lfEnbau7hFSdTVnZsK90ilseUOMOLxl6vq0Na2Dh1ISMkY1ExUoqg7zHURGOzO7UVaU+TU4OEvvQ
6Y4ukd8DqUbSgn/pr2Y81/S5xFu19s656WrsUvqAT4jXrUjISsa0aF+GIF2ODZQgNIOcmDqFASPs
MP6P3Vmh3AgKoKT+jASZkScBlyKmy4xYF+eHWV6NHSzn2cHgIumgSYIfOPiFxdZlAKj+swjUp+FF
5KCOQBlqkbwZiKZjjybbBt60gaPS/8sJhFME3dLRfQw7eSyVfaJsbcTMyp++6K+KRtMTbJqLnXVr
eAl1n6JgK8KNn4R8UylnXVxF5r6AtbyJHOrwBSXmrzm/cdJV7Jws8e8s92aWj02Jo5AjqoD7fbDB
+7ZdEWN1mmnSlQ3M9tzhU6j+jD79YcmWbeHJ23Za98wD4rrvRhOXF/RAkcwfaZM9GQuFjoJZNvKZ
i9xi32Y3kzmP7CIckmhTtOzFsUGAUU/lzRhxH6G/sE+0vO+iKO6WhrOfjRWYx+O+7+aaJTC8882m
3+TIs1hX9zlS922Wn9p8Ha7DbP2xe/dnyqr7BgVKPUc7b6zaky/KvyRAXTfAQg6Nb/40lQEC0Tnm
07zxk+S2rPAbt+NHY4eP7ZpBmvSgx+P2zlrxHMy0nuTUPNvruG4l+wABvyk34QMPWfUSdLgNZunB
PuzeeHJMmkbeTa9+g+KDp6Xn3OcMDKFopIVAKAjp4rXxxMeJtvafPh0013Jsj04BKZ5g8JkdjgOW
lcrHepyJu76QjEDfCgov1sivcmUxRGUKO5Wj4+BFCPI8k8cbSCdjJQaV9TEWlFd7y7/PrY0RRt+9
UiZpZxcB3+Xs1Xls1uut12bPqjHf0RNv7IhagI1ZeheGNJKnnJWfyERqPP42VKxpn7nMj6JKsBaX
00uWGzblsotD1eRc+NnJWuuRM9z8MLKxpmD3ieDc3HWGQpExN3co+i6eT18W8SsQ69NatE9V97db
ekWp9xI4TAAlqRIH7UKuK/NQ+8NzQbr3BmUxrFYfaWowRa+iDHmii/Q9muEMrOsrIS/EGtP+NFb4
vdAmJSdNUhgq1/6qrgEAUoRK6N5M1ENe4ZeyZfSPNkiP6xEsZ1EG6W71a0fXYtgJuO5t6+Dv9UcO
1GiIQn9hGvTHM3hd+OEL2ZmcDKlDs6AaC5evHg8V+1pqWc09or47J5/jKEAsYQ2ty5z6var6fnDw
leXZ+LbQehQUVNtZnv2enUbWUnvttssJPFmHq0lbNHyAA7K7aWaqULVYrtlxQpMdWuCmktIumF0P
rfayYJAWf3x/Prseb7BVdUnBmKaYqsR9gB7EDdMbSlfuLjD63ToGz0pV8LCzkh5gb9OLXgGrSn/Z
Nx7udGovxtU6fNUqu6fp0TODDQKz81vJCROluCEOc2PDlqeoILThp0bb63Uye4T7qQKJ/RgvRG8w
KqkVbgrHLk9eCkcYA9XUaWmpnYfXtvvSiOCYj/NHiNND/zMSWLKnjO3ujIp6YCQ0+pRrndbhJULP
X5my3Tk+RYuq6cNNLrwf34aejZXqJjQG9JgBrrDQ40uFQwVhTWm5GPVrYoENSIp9MBVHCBqP8xTk
dyby2EZBVgtWbr70HwR+aZyLJbEhtO38aP5wF1T49IqfJoNKnjtbJETZY7WPQmqNU2XcZk6ynfOg
vVQBWd69sYTbjhavbZfYTbFnNFPjbJosT/d5xUmVZwqXmtNCfEjVsrG64VHa4cloGtLAHXXHdJzS
Z6F14dVA3pJjWafDZvIQesyTv7Wd/m7M2AMk5dpz7PKn7TCTc2OG3n2p7iyftmOU6nPAsqNji+Y+
DN/QEmdCfXOX4XwnHIejCKNAlgpO5HZzdAt5Hof7vJvp9XvsUYYl9lfe4Wr3fyxC6RHZHYMON6tJ
XBVCaaz9WA2GODDmS9oG33PCMdZypR1zrMA2Zvu3LRKD6wHpCyTXBEx3YNOokEYdB1ZUXbdTetd0
VOUxQOZxHpULEPxKosxVNwrbxi5oATVFffloNdHHNFkA//wmJNRqxgZ7jsZqJng+92NfZje1QUxu
V+L170rKCZ4sMCdYdXu04KQC2WFLbFD5IRMdlXhGygse2mzv+DV9tWJ02WtVt4EoYYr3NPdU2W1p
SdZb1XysxEfiME4/yVZDqJekoK8FJKIFXeQBq8m0AQLv7toJhnAruj9As+QmKua3qAireCoIO+5c
KnxqRVoe5OrgGJWxAbNWWdjnOwNs47J8YuRxrznwlLrTZR2TtgiZ/40XIPXeZD8BAFfx4rMIGIIU
E+wGkZXtMgGRfVpiO0pJJKTgGLkY8tPbigbrfgkZzQgi0ZhMPUpIzDWdxoTMpn3WiSwo8chSQZa3
V5wCi5BQK9tst82SUhNme7QZm+Y2WbzHNjUAqM3Bu8oRL3671Vrt8nYEOkiIy8a3GXhDNVEezGHP
mbhgoa+xo8Z+sTYu9QTOam59YvDfp+Q2/bvG4/x/iNB/DRGy4fTAbfqvIUIPaf1vh+6j+vv9b3/r
f7upO/X9r0Sh//n7/ww/t//D0ZniIUyhwPRMjQ36z/Bz33KYBoOIMpnPM/mfRCHnP0LLCh2I7SGK
btfXv9ZTlpX//d8N/z9ADMH/CWjZmqHt2f8vQCHL/F9wQmFkmZZrWy7QKt5OqL//9fGQwvIBcPXf
xOyF0yTdH489AJnSiLXpyog/jSXuy8b8sucMZgwC5XGO/+Wi/Z9gWRqG9a8gI+Lbo8jDIB3SSWIR
IPv9X1+Z7k43+lbwzkE73KFW6Y6UgBZUKQNNRiNCmOA1xaHwsjIWwchDUFbfxJlHlzb4KSKz3Zlm
cfy/vKfI+t8RXrYVOXZg8T9CUk39rv/lehAq5GGBdGD9D+XRzVENsXb1u1kfGLu8OUZDBRCNL0tE
B7tf35clP3onvZTRhCbLAo3RCNxhlUP4O9kU2zUwvkYyn3Id/lTpGCgC5pB+kwxlT4huSFJDtlEm
V8R04qkgqGQ7l1RpTPfRjagY+oK0i2DAWMdBBJkBhrTeXY7LWvr0ye099nCT/ddCVdXwHwuWEkqk
E4x8P7pdBLpkRhESE7vTmreJP+dcezqUpXRRuChSsiIdlzXp4KxFR2gNZGmBPiIPrHUOQIDQ3Nj0
wkWP5UVHcIkWu5T0nj0dzmV0yMSj6r4bie3qQBzgP2h0mpeO9Spd4saHjIAoSp/3jD3Cv9rx7tcn
93vlhtZ6bzh82mVz1wf0oSnsUbQaj5056gtAXoSOGUubgd1D2lyVHhFkDVlkyW8oGVaLHKW7B0Rp
ExrpLWrBYGvpKLPulmrdSrmO2mnhUIfEHmWnzZOnQ9BGHYdWi+bJbvgZ1NE6lJwIKR2eRlXp1dRd
xqgZCZ0xv3SLcMucvJn1O4HmtG5r0thqHcu26nw2HdSmJHV2N+HOuObwJOwGfRMHKEvgYqunAW9J
8MXpm28ny3GQCCC0D7NAdbkp4AMsFiZHVRGxQkTeja1TxAo7uZuk/SBBo9fLrwKZ8lNNa3hkX8Ex
Gb7C4qGXx4y1ofAa7J0MzpYxIGcACUW3sJO0ftwkIDaQoVMPJd8I5GmCu4VLG6twOOwTXWDS4fXV
sJYbpQ51Vp7WdhrjfmVQFtI4za5OhM3ZKhlGf+vpEL6ZND4svQXgf/Oz7lgsy4pRCHKCDSiqKAa/
r+KwSHBHYuxm2OX8KLF/nQ4AtEkCNMlJkkELoIaIwIKswEGHBk6kB3oGbkHUhWCaWfcW9Z3roEFK
krh9iR5kJgu2A2mEUscSpjMBhUIHFbLwjTq60BBfUkcZulVAfAvphuNMzKGrAw+J4R10AGJEEmKi
IxG1MVdpFoiqyXqxWwenpgXRpMwS3GnUPWha13ExR5pj2+4L7acKqxPnLVqwsDkcHc6IOCaic8P+
XAc34oQdTVpOLkwYv/j2aUzEEfcKlUi0byTZeHPgIqJd/StM+EDQG+snjPK7IV3kCQhLWhJgtHoF
MvHau9F7Cvrf3Ol8tW6jmogaQ4lP8h9ubEHEmCNbeSoC/nwGqWHTVWxmeiGf6MV8SGovZTtk+6Dg
xOEGM+hK+gygOsKP3G5eyA3mFrEbo16jlT86RbMlPXMlRbPvipffL6w6YNNoQrpaRG76rf2e6hDO
UsdxJnhCsFswVL3QuDKbljwDPZtNfkgeDoGebk60Z0jGZ+8R9qkIWNThnyMpoHlPOEKhg0EFCaEg
Uh6q1n01Igl4OMfZNOF5twkVNRs8yKHLe1zhhedYd3+nBFuHkTryKwTrxkhCHiavbYsXo+sjtz4i
4pKDS1nh9k9NPpaiawIOR2BXK8UuosBDy+0rnEosOUzWc8j9Ni3L5uHmCg+bQIephkVNaiMdiT6V
D9S9yF4ieXWRHnLZgDBWvIpsuvkcpipadvh0mEMUC2r6H+ydR3Iky5qd98J5PAvhIZxmnKQWSCAB
FFAFTMKgbmjpoXfTa+mN9ed5m+SzJtlmPeegBq/eLSBFhIf7+c/5Dqx9lCsCJ5jHdb2rkWArzml8
nWvuYvLKHc0b5lOGIWCDoQq5pDpOLj2mujiWYjPqYXWZLO3W0qYdpeKBwrSe4VqBPIyXY2f5IRMi
rJubamj3hRuwVMEfg40L1y+lYyX3858iHIKN3WnjX19ts4XvSoj0tc7ojrfLObkHsBORwwWMRPbZ
600yPV29C1PLoG+RsaLb+BcGTwz9whaYAsaW1eIG90vHD+h95a160gqkkuGdMbu8w4mZs9yUNKrZ
1viCuYjYT+oAPEqupT55tLQDpLEHDyZmLQVP6xwlBiVn4u4Zks+JipX9Z60yvrQgsoOzPfjFxu30
qpD0cj9HqR48YVQLjIwuWZvTKjYjzy2AcEiy1RSZPBslK/80k3jMkzdv7vhyRuwPoQUjEU3vV+FE
81a0iDQGMdQtCQFKW2lAUgWQj3WXOOQ8LA5Ai+kGNJDdZaeiJHkrGNxTuUZ9sTPXDAeAG55z+ZhW
U79LkqLZV1b2yy9tBkOaY8as7FrOf1Xt4hwi8GcmGurOGWpy8c2wa7MmOTBIxYPiNE9h6hwne54R
cnHtpVH+nQxp8Cg6AGoQUo9mtF7IOu+J3mM7KrDzsxDbfENaQU/1k70DOFaiYM2ue4mppYukt2XW
D0qQwT2BPKPZQJZ5YVAIf0ODSOeRH5Bn0707B69twQdMG8NrTL8jY2nefEuVREgwu5K8azUF09Yc
I3IWfbXCDZ3sXdqLV2VBeZ9S5VvsWrtxGpivguNgbELmH/lnb/dM0w3hbGsnEvjbGTxYuFxCEybr
gKBLVTTKkeLgFrm7sK7VKYXXsqqRaSozJU0qmmRVD+IuiSs04WAyz2IhO6IE27HE+zZ7yvrs2LlO
Mv/dtstG9Zn5K0nFNS2YTOeZ/6UynCspA4HQa4+FkbxmkGCv2AyqHViuT5F7r66Tjfe1YR3sZQwe
ayevdx2aVRjAgB+Dk9luRZ1d3Gpw7+pSvIk8Ko8pYfATtKLrGMTR3lM9pug+fIl6o2KYUhTbzoyw
ik9Cnk1W7V/W2PyuFjdmnxCoexbgZgBun9bMpw1HGTs7G5mI6y4sM8SFUaAyJrNlgkgh775lDKjO
QKWa/D71W7kHCs/kIezSq9mT4+CP1hpiHZMcG77R7rskU3OZ0oXtcjId7DZlBTONgxEaPbB4XaY9
4/k2YusU1+Kb8tiS9h0ylsBWYP/KX73ik+f+/vBK9RTEQEECEghsKziGjxxa1SwXgod/EjIscXdp
7OC1T5Dkcyymmd0+Vm55l3Fl8WiGNRGfCPMyjeQgjsqPdUWgClZy+cnifm+U88eUeBJ3XXTyBn4I
KRpJC9iI5c1/ndOcplm6xElrjYKfQkkz3sb+UprZex8wakI9YuQvskMoxi/H9Z7qCFls+Mys9jsz
03eLWQHnbSKa4BxevSistrCiyFQYa7q1HoeMoZFXAbGmQLnMBaYNJqQ0YhORzd3la8RAusIeWK3g
yHH4r5iqF8VzuZ/i/B0jwtOCAYT8xs4DyGK1OZ3Y2SHO4lPn8ie17xRxcRgnzzxhqcgkZg1wIz8I
c7mvG/+5pFpSw5jWrI+4peXH3PXAICv8UjQOlFijMga6vPw13wCsD2WBUstfPYxtz/iNyVXg0T/a
LG29m91V1kzFrqEIoJFpOnXO0K9wRFFDaRMuCabpN5Aql+R58xelFSjRhr1VNu/dKNOa8im8fXk9
YRxhHoSj1dujs9/5dinuYr5Zrsv+YNn1Ka2XL9uggnxkxhgMAz4CLzwvS3rHoeCSvvog++k9YqEy
Bx/PD0ZIoz1bxgChi4AaiB68sikyqHW0jApU6EtHB5HZJHejjVTkahkOJ2B4tKf4UKqMYR2pasSk
aK3KFEMuc1dQZtjxpGSxsN367AbMQGaxtiXBsXK6ry0uKenofK0VYwaUECwIXCQ8zLfROB5SIzxT
dqgiUs+WP33xAWDNAYRLYGSE/OCtHt/8dKLNiK9OtPLVIjvf+AReEXvjOHj1yph/Ocfw/6gwq9NT
r+eefpM+KmwAcuAw1c8gZLv80Zc75hwvtctBms+g5wQId5d9Z9LR/l7Lr0LjbdwJFMLk79p+YTu2
kBhrZv/ZCcTvsfzAW3jqeu4yhLFVD9RsFYziwSv7rXIjAUBV7YVjgV8wGqbXCWeISGIC5n284mg5
AFHmCx273ZhV576vXgqyXTUgC0h8LPUxzjRERRwFbGTFJgVHfG+Vy4s/zLSmFpH7HA3+b+5hlpEm
TN6Um258eD5PY84cxA3da9YCiEgiJbclXvRz5VQa/WibeBzZJ3NQDS7oyw32TTZ+spZESxMkXrr3
9rHhv/WaCxuVQOpY8+9rBHvS5kVIUEFnKXHw7g1+ETf6OYs7+Wr44uCySTiO/d4la0eLAKfVuA8e
jBE7ZcI73aclvnA7iO6Y59i7IOhKBp5EiarAWy8qOtUTWM6U0MSaiqPvghWRJkR2eo4lhw2m56dK
2XssQu5duCwb2hKnaxmaKMkmi0NPuGNJTxxGQJgQpOg7H6RTpdFllf1KTa9Y5WH0GhiygqfHpD5G
LJ+MU+Bk5oYR67s7MPQobFbvzJUdo7nkzIx4izuT8sb2U41Dtc/96CE1l2S/ZMYWtzEQSjPj7COd
4wwgHUIF/mwlzGvcioCtJNp6RlgTahDnQDBIVe2C4TX48Qnn8m3laNeUrdj6VT03U5fyy0ua0mwt
vdo9Fot4+FOHpb9bOp7V6Zi8T+c0soeL53IEqk2DjxZq8a435ghYT9dwmFmWayOeC8i2xJ46l0YA
gi5A7wZ7QSA5mhPsIC93j61diSuPAeuYw+WgXL3uNyRcza1gGPOoJzKPYzOEMNS6YjPF4bdp592p
KUX72LmqJ6VrPHqe/aP039BKgJSeUsptkCnZNRXuL8tK1eNk1id7CRwsa4q0MlEIaat97ukC92Di
a3XZUzcYPDLLOeHaGjbbXtdyWgt2okXWv5Yy+j1UtMwNBEBzYbwUjQ43FT8uVzm3e73xMW3cSjQd
zzA3XRoSSihAcaXtvklwKnS6q7uuMV6MrJbO3DBiUNiUSqzky4j5oeIUGsNTWPMg3rczuNmJs/am
4APxBoMxUck0s2Bw3hGbKZMJjo1JqQl+7rM58Atu1a4c9YjbtPYO0GkQVZysddv8jDlkhtKyHgQ4
pbl3Hm0XsieH3205alJbnKq14fx7/SOJmIs0IFyXTvfinrjXAS3pXwVVFIqXmW3nYoLwqv9qGAlg
xvkxnhhY3brzhth+cBKeL54AbFSFU76uQ/PYtfUx48G9IiA0E/wEkhZYnNHTiR+XtG9iDv9yCAAj
eCxrC3MBwRp7dSsaZfBN3tONjqK3o7X1OrncoRz+fuxGxSvV5wPnvQSIIWqX109KQ1iA8ThvVoN/
nA7EdT8aIZY8Xi8TUZ/Drx7NQ+00awzndJynStqYHZCkcBFWIeoXi322LczqwfZx65gtc2Mjdi4m
pCI6GOhFSCzy1IqCGOvRK8iKxh1fr3QAQNvNeCRZB6sFkpSVGJT/pQ4/0VIPkiEh2eU3w6qLDTUa
91gt8MS6vDBv5NYKpfvWmLyDfCFGiaMbdw1qZ89lADHsm2jr1cqYr4QOVnHF3Slb9z2tvZcsQ6Xx
FfNsWFyX1EzfVMiHEBdcXPkgH0dwpdhyK0H5K5Ysfh6V7sDBFPb+gn2I2VIWj6eEKRO8Tythi5rT
f+zhZUXAc8IE+gzy3KB4IyqAa6VwgKBGWRuPic5q8ittIWg54fo0ltbFcSjgkIKL1ZY9eF0Zz03M
bEc3tDkzVuO98NGNapa1TRmPh3FKr01nPuHkxaFuY4ROiWBFASdcJ7JPcKKTda9yUF/akOdYLj7Q
y9xjTOQ7C7Hjb6e0OPshSmcEdnTLzJCe9+rvG8h1o5OJ3xazMuWHg25mNuovg9Ivog0BnMlAcAgy
wDlix44sCFZR6+OlUv1a9+4uWfI01Mt5CDm3G0l4HaoOtSREBYAd/BKYHNJbeJLrGa+m59o6OkPN
PALe7Ak9rRxeQSM81/NAZLjl2m8XOjkH3uOsjN+1TDWATt+V+tUZrrla5POYgQJzW0qllwafR8Q0
is45XFVJz26Kz6gNqMSL4OoT0iBiQnKbVLE58lFHAR9T6Yeoshb3e5/Wm9A4ofgCLMepNZYIaBXs
obRqs3U8QUONzX4Vz8SCaw6XK4aXu1unNZNv+qn9jCaxaN9lVJa3sBQ3RIUeUMW8lVXP2cp3rBfd
i7H2ZHM/+FCtq5HTSV6cBq0FV0HXb2w01uZsk2MyEBg2sVaoh0hemwzdouqhjwagd6s8o40XWBVb
xuAzza2nJOLQWdTsJBODWB9jbtj2mPdDD6UEN1IcpiyonRJreLlXmuWJRg6PId7Aw9Qiu5W92oB2
Yvgds8ljUAJsn3Phwgo6UIu+jlAHK92yK/F1CH0PdhHg617U28XeZ4uAWWmRp8gp6+0o7a0nn+gk
Lb6cfwjTUuzr64Zf2+GJzR16KHT7rxlho8txfa1iqoEH3RFMA3rIaL6ivpX+4Ao4P/AoolUJs0LK
PhYQblJ3Dne6fdinhlizKVc8lq642EOsDgYH/YIevgi9C0Wbs7397upe45KoE28ALV93Hhvwk01K
kMfeA1DKVMFRHcW86TH3srubnn4bDvgtH8AyiG0/RREvjrNlhnle6ublSXcwe0HzSzD9ZmAuHi3d
0+zURPkyqptJSDCeQOEEUE2vcxijBOmm55hNNaNuAJsZnbg3pZv4EEk0BhE3yh6aYwJi7+qKdot3
gwmy0CAFeifXihVucTuxmk3jpHS/booHdhOqT5eNdOmOb1L3VcsU0dQokcxQ18TAA0HfeFlbv1WU
XcfRdExhNuNuKaOtjIhY1595EH07uid70I3ZGdXZYctv9UfqtILgnnnDX7cpTVctSNHDR2aSgY9R
yG0PuQ8RCQcrRW51qp2XJEamJIxQrIK3LoaSmPGUuP28ON7O0aVHsNnUFhKh7yDOgd3nVkLE86pE
rcOpxy/3Q1Zu2iR0ZiHK4AGOseIvE1aFyHfW5kRUXduOFLBivh8Ct7b50IU+Z5GJTIbuLfdASaS6
yVzTj7Xbs2asTYqzarxNAVS1svGoUfABT9D2fhuJo2NUwLNsg4scYxTH/ImTTYE0QAKWwz55fot9
CB4LzJrMhPR/7evVZJQ2hqPYvNee441FIs+wUK6JmxIsh6c2NMu8FhmPPESfnTuFb6pz7pTi4wUK
CJ3YGzF71Ye6wK/utpBCDdNaDw0mXrmw7296D6GRq5zyhb9l4tZ6XYpeI4exA0bZsha6m74MsLKL
CN/KyDgtbg0SIAbXQTBw9aBXeLrlnvDY5zwMfzxv+amzitkajug96ZxkTQRuZ7QkFgse9fqLzxsT
MgBPzor4QxG0EwkRlqLYxbkwcEGVqZtiO5B3t69S9HyWEGnv8xSkbOs8odmybo8xdxsXh+TbppiQ
inW6M7jlDuEgH4yKAYeQKN90Sq3BBjTroCBGUSd3kc/KFYyz3GSvPdE+8uwWvpu/x4Rt9FHE7Xs7
kcRhx8l6x6+OWk1EyI+j9nC7rYT2qE63l+aCbdz49vzhxPO3pe+FiE0tt2ejmu9eDJ+69IwySFTh
QoKWVSTMscUK07y4HRM6Wm6LFarlaxjwhIcq/wWL61HIcHXb4t42MPbIHqJx5GsT6P63tPhMet6c
X7R/uhHNg30G0wrVvrb6tvX1IHLaFn3yokxIDJ5kA20KnmqdCk6tKE75aLzfNraMZ82NOjpslTa3
Z37lojlYl0JvtgwkBeBn3F5po/OkAWbrNsaSTbCrsh2qNAbMXSaXWp/FnwMsLrMcH6jVNlfOwD+l
6EGLy9W6Qv8iCUVXOZ5b9Oni4e+XNLLBai0uwH4a1rd5FCHbO7eI7mLh37sBb0PXs5WNIrQ/qt8Z
2JSV3n9FPr9DLBmQ2otTXOsMTN7U82yyZnX2A5SSVnC+Sq0jdP5rSLLqkC7ShsntvJv9fkmGZeu5
iJO29QO7n5EEfjXsWO9UT9KObXbPtk/PzsKHgJ7qaX2NHkB03MQ/lZJx7Nga/K+w3d4+tETB3IW1
se1m2rnbTBsSd2M1r82oQxBxkaxk0hwgly7A6Uey3TmGVzUsZIPAiBI2g49tItXmbkjhgwmiOCWU
ERI2yrrygQXf3SrBk7ZBAd34ASJ/54TPeOTTjW0jWimJYWa08bJl3vTE6PBr8lhF/Kp5Xlz3L6SK
vVnM/saNljt3igjDRQzWBuOnmTMBC368WEkOJnTMMf42q2kkR5jCNq/DsFv3DfPjNJODngVdQYdD
9okcAmzecMzHPuGuoUBxCv1rkDAJ5hJhTku/5m2sJQYKNCpOZIyPDmXOF7HgpWEs3T51itUIP+Ud
eUuAygqab5BHm4TT0rpDYBQNSyNUt5qiRI6iC+tJN6VIgd0HAAXFWKfbVDPI9amlW6nnSRE5HCO7
NtzLprZ2Tpa8opD1mwarb4fv2LABBBDpociSid92CrJjKffK5zPlPBPSiWbsR2HzTI15dVXWrK2y
xnfUgIcRMzhL9PuU6rCtlxDELIuRwefC8px53XeOy5l8k2ZvhBM70O7RyrJfKgalmnCLrsZuOBqT
HsESEFhJnxqWvicgE7U8b4vqELOJQ1rpv1TFCJdT2bCHlBlVgh44QT05Map9eqrTFNeVQ4FDnNLj
kWPpEno2WJWueyg9EB0u4EyLkh/L/Yjy6lfbBMU2LZ8Hz3a2xujmWwKnIYenrZWfqooKKBKWheGh
ebBz1oaIiJEWe5gKzCHtTwPbdIekN6gGipsQKG1WAkLNLit/yhKDf+pvJ9PX9N+jn+r/Yjex/6PR
BR+Nawae6bJFl9L+j8aOgRlwM/rRm+MTRa0FmLvFIMwd0L2IZzffN9wc25GN6B5y+byi4cLbFmnA
eLgQwc6tZHzuRnm1mqg7ifi+ZXexCcPEe/G68K8kBy793/6/9Wquf/7H/9t6xekZ581/2uC2/vlo
//Vf/tlv9b/+0f90XPn/sIUv8BRJYQq6XrBV/bvjSlj/EKYUHl07QkjbCnBV/VOHm++6QJe5Pixb
8Od/O678fwQedhwpPd8RniUt8V+xXGFg/j863GzQ9AxwOH4GkDMc/f//k8nIQfqLFqDGjDCc5xjK
OIIoOLIldPuNX7Nnjj3nvFTG747kO0sUHOGFpMGYgtEOHaILgEKG1XLHDH6DD5hkLEGrDTtUPOWu
067YOu9cP27WJi2jziCR6Dr2RwUL2c7MyOymxgkXx5nY+eOg6nHLcdXe+q53XUAlFcElb4eXplPP
HIA4yeQPFGNtfDGRgsTCr2fCP/hCSCvN13yW8zbumMxykngwfcV5yEs+KdXAJVrinYSyC8kNMzJO
oe946J7hx2WUxxQfzJIOgeAVGsS/MSChX2CjqWUerwqA3V48sXvK/pDyx2CdAHugwfK7WKxsG7u0
7wyV2M8lInNrKzZHafDLVMOP8lyf4a0W17wvx2H2b6v8XljsZC19MFJTSvAwZt1hvMD5f9glgllV
Au7o5gRYFuTW90GWaB0WkhfKxrsBEYKkNKPkScOzyfiIgEORk1p3cxfLFaXQ05B2GyMEhVN4nbGm
dqM5+MxuhPYIWAWI9Q6bf1uhpcRziWLEUzfSG3mvpxJX2d9O7lydCFZ6X+ITckrrrexq/Pl6j1K3
YCQmH+7OMEO4Lp0/jc3+uvHi+6rmNQpilZu5kXunwNvSddfbAa2FxLROgW7Af0GnEwi+OgAPqW2E
sgSCOR+vZuzwFPUJmGvI9QCrqPeBH2FbY3fLU4+DPqCNEJc1s20EL7/eID+MgPOcPetsubZ1ToaQ
5mvb8v4YiW+5x+Cez/yAuCdK7zoeEpGCAZJS5uHBbui1WcrLOIiG9KSl9qgfcPNvmgQabHDoT+7g
/GEnBVczj9/Clgt/cYjQjuVwBA5VbUIQ0ysemhe2QZwFZqmbYbJfwXTsfBkS2CdxUFbetbOA1ecG
I1VSQif04JFTevEM767FTMtZWw7jJYTO4AiACy17jJy3uvIo5A77pyI+kCeMNrjXm0YxLmV/UnU0
ktpFv6OrhhITDMMoCKAMQHGtFYqNHLAnWTzxVspq6Fku3vzFZWup6fAgeyhh51Ycad72C3jEafQ7
i7GKwe6l0Z04Pug0teHwwamdQ22eLEStouPIqXUgdY+IzFGCz+Np1hkoFf/kRDm2NvhZIdp3WD1c
mxk72XFwgBBh+QhCowMZwbcfec+FxJ7dDxhMxni8G3V6xY6ik8wCdAa08I2paw0KGGXAkIim0NJA
bdRTG/CJYEpclRYp/M5Jf9mA0aZlOWYImYxHAF95oDHAb5JlifCfEJ+QM3/LkewD2/hn65ZPFjSd
1e2qrGw0w7BOMejh0ccqcxCWW2IdLGwu6F2xjPeOxw0fT96Ma6x496i/+PufMqSjd6CGJ6lFH5/M
Myubj9MNWpepT48B55G2UL9jaDnQFMSumEgC3ySAoSWrUHvOg5DDhSE5OhilLRvpdsd+dgWUFO6z
pjmLCDeBrUh8tYZ6ZNE9+m18Jdgu1pYZcpwjXNDhCje0UOWiWKVauiq1iAXZu2Fqi66FvtVroQuf
RrjJQJxVdo2C1iOzU4VztSKuG7+vm02hsDkAMqwZUCCk3eyVbn8aU2QqSjDtVSPUfWIjffMYebG1
INdpaQ6j58MwI9G7NR0FlATs46jYYYWy/j6YJvguyY8HnJwJmHasKtJGYs+0JEiBO75U1hji7cW6
44IMq/MyE7TD7dqvfSLITHd54vh8vX20i8yYcZmWITP0yJIyiSHTcoQ9nAOPZFrkB6vBx7RqBeyk
x6aA5MM4pbcAdrHoUjhpb7qYgXYDUqz2fHxrnBikTUFG584kHTrxHAXTa5IE9c12xYC2pCHG3k7o
rY0WXnklWgkKXgYtygKZU6sQnRasFmwKPr8ZBVef/b1wpOMKh9JokQg0QrbOEIZ2ZpSAxO/lyp/K
GqrO1+1If3t1ID+ztayT061IQvWIeFP0ORZBtzUmdE6LUooiqonJWws6vnNyjYsvvK0/APEJIz6m
wvSS9TI7J8YsqAsLSe2Y6gNCf6C6RvtJDNT4dNPhpgNERoYFL53vO+ERKAJ1KcMJEsBNMR38gZlz
/FA6JHZN6otGD3lJWs39XCjqkvSBGMMywmGCtrRoEQfFnp4yXB1axHdDqksasLkeZM62fii6cQe3
JwT3JAWuwpHRjrQPN6HFHl9wfhHLaMiocgs/SseiES5A23SS4s1O6wv7ZB7ceuyQMX8ImUNAWce0
wnMCxywlbswqtNvXcvSthzcz6oLdRMXZikeewnwWvDU98MJb8UGI15Ut9XzvO32xqcv3moMJ0nlP
/SJvxKVFci2zeXszJvfudKxVyGnDRn/BIaI5a86ja/SPqXa8CH9jdmBMUl9ciJ2yWOmHIM+Rh8q2
s22Vc8Hadbcpco93g6q+WFrpzsl4EdY6GCW8STGvdC0mqNbMWAfMNFgpRrZd7ptWZGaLdwBNcbdw
f0HgIFOM6hWvciP4oa4U+/PbOFCD6xbJMZqYNt00UI3Pq6kzWdcuicWUAUDV0c49T91b4/PC6haO
WUyvZl2xtpme6ZOwb44d0VKR4m5MKDjYMHnHAhGyUOmHem6g8GIZOvoEpG7rp2fa9sYw863FiW59
+6tU9hhV7hZjeHFHljmgJve3BREW4UaqUnE1tua6s8oth3pGueQ6Fz3ga7q5X89Twk5H3/Cgyhmo
0B+IE7ZmJ3O7UoKxibUGQSqcj8ufiGbVYL0Ks19LIed1U2foxGDfbndQ6Wpj+UxdRU8wV4wBS/QM
QweD8iaQwym1+gR+0XCwFLPY28o8p/wCp1V70pfraU7w1Oqx000oHiDPuBg8rYWJr1fVP/h+wHck
rzd9sMW349C1ZaTqFyIdEFEt617GwgAjWbon0cHgsmDJrk0+7ynQPqkkJK8PRIVk4kcPOe3Y0Wwa
Z4N6THKeu77KKPiVXDi1aOuDqUfL8+L+iCp+AnfW72b9N0r13QlC8U+jSB1GpsX0GofSI4DZ7LG2
czgIxdAjmvc4WVmYjo5cxLUmNno0+5oKOVe81xThUm+Bb6Jm34x5tIZuwQ6IQ7LHMTQutlZMQi7s
GZJOvdPurWrID9ASj0kZzCB1iHqbHJoXU67rNllwEnQug6aRn1+F2baVOP9FSxdxZoKyYeRJlSmG
EajfwF6aFg5hkoCNnE9pRryziLH4d0P9ZVq4PznkzvsSZzzhhYJYYPHhmBXf5eKyqCXsaFLhW/et
eRnNNrrvE4y9jW0LHjfB64hMxQituC8XkKUA7aZDMqcgB8YMXSNH19EzmV9GFrQMh/EoUEw4bxVF
cZtQzvaBAC5t0GbqbGwq4V6IilG6xG4bdIuglabEKhTwk1hgz445Yh7K4vSYDRg92+eZW39LiU2f
8w+U6oJNMFnr2cKtbc9ms5FNcxpU/2bWfXRK3AirComxO79EM6U9bJthNtjlEM72IWrFcQ6D77Lu
uqOyaofR+mK9T110mGNckRhFvHNRgpfEUea1w/AZP0v2psaUPVWR/7Z4pc9YdPAf0yH7MnXViO2N
4ilU8ALISVLKGr+RwKPkU5bGE/PrbKucKX/oxCHtejT5KEs+cZEMYa+2uefT3wcX64yedx6zgS7Z
Ggog2iegXvCkv0rsvyTtslUNZPAzj8Pnss3TM0gm8pKOWrY4RKxLk5oDhQPu0SBo/0QzcbcljMmM
qiMxAYf4ZcqwZcJdHB0DV/4svV3Q0ImVuRaB0I6OOcE9FQDpr/LefFZoVbs+8tF0Iuthjk3zcQCi
SVtqhPUlYL2opm5fyLu2zbPnDnZOim7C9K7P8aZ2x2HpoBpk48k0o4dMgNkHxcO93zb7CGwSHS6s
+yu6WNpHLsKr0WVqD3FATOY2aSz3nDJU5FAWm/vQy3BsOqOkeWE4mIyKDmIMrSO+3b0lHHOD6Nyc
IhKgFPdVv+IAO+8QJMEDM/znqqpoSIoGRWlna58Wq9zFrePA1euMY+tHeIOEmgnU4LPKaGjfNtRg
rg0Lp5b0AwqHeyl3gKm8YyOH6AhZdD/AktkaObmFsAB+KEtCJphU3T3pgqdWOCUqU0ID5mCMB6+T
+PyN+NyUUX231K2JiwbgXV2Lk+/x4EzL8sEIcrA8qHUUzXzPKooOYV4dwbQkG6vKX9EHPqhrKl8X
PuQyXlAHYnd6lq2/b0dJb2FXq99T48IXt92v0nXkAfU82RmCcysv4BJpk9hM+S7YxUasq2LejU67
/FoKKC5SYDf0m+AcW5W/HTg5mODpBo0WZzl4EkY0nloL3bRvyIlFZv3HiWpq18cSrqa8K4JpwIiV
LfvIpBrKKcdtKhdikGCsCRA3xt7uch7XjXeO4wjbdhT9ia1hPkEV+03rdXecGkTCZb6jv/V7KcA6
ZtzKkJG6E7BN05hLqhI4LS9VeLAkK1VamfZ2WOgNxYhuG4Q8ctpE7gpVYMWOMy6+4MNNh9+iKdmd
9ljcoxYMij9XGtG2zL8qSnNKRA2aVJ1naFlWm7WXsUw4apbYyVWVT5jh4WMK51xl0l5PTV7tE8/g
g+IxfmgJ4OO3cDL8P0ZM/9X0mFhV8sJ18BHG9Z05t8PFLIPmoYl+ckM7awFxwttDJgf6EO3DkWs5
aOv8Ke3Dh7RJrkj9M1RqXMl+VP/OofrtDWqKtyDs5JUzxyFie3mUcXeQmVQnAvA++xLKO2ilPmOe
PdWOzWOww2I/8dKHzE8vPYn3yyzHIxl68QDoa99M9Mcl0M+LGQh7WIp4XWSmeQUriLgU5PqyTPBD
owYQOnmbmuXc9juFeePibhcoq/zLGs6zJZuvxmJ5IQd34a6ytyjtr1PY1G+F0Z9im/umH4boYhty
F/XCfGqcIdpne65bSrkmwAdNU7XMovpv1ud02/XwAGfUhN6JlgMlpQoybWPvVLGA+fa64D76RaGg
cSpjeCROwi7d5UG9y+jjw54++rs5tj+cNgOGl6OzTSRrVnBS4nMwT/GZ4krml4bOewfR59D7zsOc
Rd8p0vUDx5hFhZt+DryTbzc/xlK/UT/l/lk6zNkxJrfFZngtSsZNyiWexai1g35sfijpMCRoyytw
/nM8QWwppTyPRiQvVVit7TGeT3Y86vlBGL4n7MaZ7k/xqkca31dSBBuSFRS7ebK48FXke0rQfyy/
YBcrCQxCZ0E4S/ahFS8X6ZbquefJMCww0+ckvW+ptaG6qC52AhezrTsFDNrSINpQwBJhVXR184Bp
MRmoKCMYqp4jziGlomDWXQU9pQVt+sngGZlctxkw5muZ/NJwIHlEVrrzAN8Nbwc5RrchzNQipEWx
D5XewyozOo0Zir5FhwJm7wDfIjEG1kPmnu7CgU6Iv5AWjomTi/vIsat1GbN6GQhdeTBz9Zvg7EZW
VPLS034ir7GNqXaQ9Ne7S/GnwQHH7khSBpC8LsZvZmLf/iwfW7bhE20S8Fo/K4uOCwfdcV6+Y1QT
cuJFlj6GwAXHaPpuFS4bM/0ss3CbevIYBOM3t/9fijI9U7VXEbhvHrPHseghaKSfLBLfldF8ZaH1
WZrHsvPe+e4+FTvX3g/u+3J4yZLwLZ4ofcKfsZjDe0xRhxkSfoc4oP+ew+0nqYj1nNlXL8k/Y7Zp
jZU85TTDeIv76fbiByPULgmtg2vDPZ2t8Es0VOoY+77K3tgV/gypzWLPcSdBuPT9t8m0vp02/kb8
3tPFRrmO9R2nUEW86qEX8d1iFVubAo3QLH6KMfqmUflephz8+RhsS/Pq5ubTmIJHZHBO+LpLxfzW
L66NMMiOzYuVf7V7No0fM9UjkQ4MWir7oUruL7JgHxHRTzG2j3H7U1N5/T27/T02R+3N5xsJZubk
00WAn9AfoYI1A6gIwMMQ3yttN/eMgnax4TEn1odIRgXVNFBciLdfe6yckB+0mFN3MmlYaWlacWhc
yR9zaBtc8Z80KNGvRC+LjKl3kueeCXyfWd9jwcvnv+5ocwn8/GLb5veMaSrMf4/4f4zpu6d+Crs6
dVz9XxMVXa3CF/9v7J3HcvNKl2VfpV4AFUDCT0VPipS3E4RIivA+YZ++V+rWjeruQUf0vAb3//XJ
kkAizTl7r+3MCJt8AtPlklS4i7oQDaEyAF8YCP1FPySEbd5KFYnDl6Rl/n15Nj71LHhRn2ql8VNQ
2mPLMF5bqzr7YrzOWXnADr0ih+NmuuNh9qOVekGhGG8THNGo1LCdmVehV5c2sM9GWlyvakS0OGZ6
+D6DRYSLNf34RIuxaUJ6gt7Orawnze5e5i5dz+GH+us60TmJT+4j2c9cnFgYP/5gEo2kXUrCOr3C
OBVWTHVqvCr5gBqcJRE/kdS/9QpTW3ZGCYe9R39U79olm0YNA8Gqqxq6duzv1PfEgfdqkpLIT6pv
qYGiscq96kb7Pel3XWv8XRz1G8qy2cKg3Filc3DmfulxZ9SgUl/jeL5vynr1d9V47eoFZzXXOtLY
ySKHHXMy6oiFSowrphAS5EhlK/2t39pr9SRJ4LHkX/JDln8PQ2Gp3s3AAJ09mwUhfDTL+FBi9EIn
Tr20L74Ywb+RLzdue2W9W9rafMWJdlXD9CfxmnWVw9UhgyYK0zNK41/CC58QfnAgDS7qc3jsGItl
91xRnTE6/SdMu5vVkDcEiM/X/eNsFV898XUmST4vzTidK7e9aBiayjFmcfoehHZJSV6zJ/crtaed
OdebmSiof19FnWQ7mVgbvzNWJilZ6tIIbimX6mySopUir5tI1RpsyS6ZL2JwfPBU8Ja6LWpUzq55
DaCmFiFezNT7bknsYnH4EUEOmC9eoyRiVFAtiqhF9DRB1RfVjSQ05+ZHzjH6CwUL5E2NDwQzFzEZ
axXQxXANIl6+9s/HCaOT9eqksRHswM6ahF2pV/TvtBGU2W9V6t81dUWGTwJNy9LPKWFb+QhRNepv
2tAcwqRY6XxOfUsHoc+UiqhS3amxrsaCD0kkMN3niLgvdRHUzFZ46UkAwW9S6yqJNnLC7iaM05z5
H0Wos1kILsPgfSL0VVN8oqkstLz/AVr6IZznwb7OaIXTLNrWOzUp1XBYQdPMJNZFZzUUmtEkQ0Q/
qM/BZaJ7U53UehLz2+AO3Hl+8WzHwUXMaKn4Y5gY14ibD2rGz4lvij3vTQwnNUTV86fuzExEFVJB
IFPh69/dGLNfrkjR8SjG/bvM3v/uH+GNneivaqCXCWX1Sh7Ud6ufBpP3FvfeyW5+/G58Qyrzk4jp
qmQsFhmh+LJICEtZQnqkDWQUusyaxswGhGV70ucnS03zFsFQhA0c8H+s/tYoOMahHh6S6MUL/Vc1
wYJfXqgZQz3XUNiuajWYmvS+orOjx6yGjArwx78sqVl6NlkB1NhF6fQ+zB+JSqvjCsJsOM9h/zPr
u0bDCUI3MiVkKh/ys1phI75NXeicbYzjJVt2BVfTmf950cgmOChpR/X61Iuwi/IXW9iG6uBWMkOo
x0G9qMqbP+dqrTZLYXhfRMaDmnnVCEx07+87cuYcoJt/80ve5I814grg23ujxzvD9+kyekviX3WF
1T/VlKTuAiWil763qGl3hyIOlurXqYVGLSpVQuWw/Cy1ZpP4xVmt5WpqHft+64psgw7voiagmods
yNAst9W9mqBMnTBDHntMI4lmfE9DdjZbzhfS33KApoT2iQn0mpH0KEnKjGMgx9VZXemYX1aa0d6t
gnXHa1NTp8uipl5n0/Lqp1e1xqnXMlAP8enmpSOJTnq0R77wlDER9gMLqZTXWQetmeOdIuKvdmk7
VP3PqA33o0le0n+Nbsv5Z1tErjUFh3f1AKiB3ubdMbORcvAAkBnU6PJL3WnbS3gRKuWz+gFuyzer
nVaW7Yk5+sxIYTT07ifu8l+cf1cNznwwPwY5Nsm6vKgvu4Q4BggtezFttHKCW0+kRgYd0K/M4hmO
4XKC0k8fhFQ7t8TTU8vg4Ge0W4RFF8EWaXL0LO8XCvItn6X+1BYwOubomBlIgYduui9dXi5aQf5y
YG2HOv2MKvispR3QmLXNpVX3wMXn4kWKLnzIoldkrvmWFMV9roJgMxUJ65MNqxXlyVcVHKliY0sV
IBurKFnYVytCKOpdHBPgU6rAWWCilBvJoCVfAGErWptSySkbFVSruUTWeiq8tiTFdlRxtih4uztT
RdxOJeLnx3HmDxgVEbjUDkjOtR2Xg1pdbVwVleuTmZt4dG4bFaPb/CXqeipcd1YxuzNhfD25u6UK
4O1T/yonjqwqmjdTIb1acmljQnsHiBHghub33Cx1eO2y2+hYuOjJo2RfEQr3KDIH7r5vnerWwUih
4oFbcoIrFRgMTeBVtwZgvixx2WSDcCddGAIRvqBWb+kOTzSHwZSVFmHEBdiNRsUTN2wwWvKKcQOe
Mk66a9xJ+UIX8bOMsVjbpBwXfvmMEewzrrxuU6kgZJTu77qKRg5VSPJIWrJUsclxkX5bLWfzWkm6
kau/YMLjPBvRwQNv/Jx49FRNcmNQBDv7UIUzDyqmWXocfCeCmwFKDsuWLOe86V1AhHQ0gGivI0Hg
c0Hyc0gC9EQStI3KCe+n0lI+NIiGTBKjIS1Pa06o7qIWxEnb9D7Y0YpNraKmTTKnOVV1KoK6UGHU
ZkcsdfwXUE0RoxkeKmE0y3LQcMogn2isjyghGc0PlUFUG14rgS2mhOHM/q44onSeF7oKx6be90Lv
M1eh2YGKzyZ5qFNx2vRXiXBA8W8oRaB06Tx1pG83tGpwVxDIPZPMLTXTpdV4GFVkNyipZBnjgZhn
pQwjGxY9vn2f0d9YCTK/08k8WmSAJyoMXM/7j5h0cOGgx8Jr85kPIrnTVfpVQ5a4Z0/K0sLXaAc8
Z+SNVxEAbabsp5Ke1p2YOEdFpJN3pJQbLpVsKyBM1yXBnDpkc6djT1u3pJsXKuY8VkRBHbUYCSQ/
ugqS71QoOjAxDuwW27UQh4GIvWuk+kvjQB9zLqMNcR/s+Oty7XYubWiZHsIWrie6YzLUEY0uEWYO
4QYsLdZFpWAt5mbE8afTioHRiSZoRy2GTnaCA4I80RfMSAg3y/mjNIXqNiJJhqzCkmDQq8X0pfM8
6OnEXx+qtUH8MM6O9Z+PqXSv9mB6YFDUn0W10xi7ATwU9RY+0Ulvl2n1La8q/DDYX/qmenNbWsBW
pSxcHi1FX1AQUsOa6uhNi/ODTVNNl/TGxxrLxxAjx/Q4P9sJDdwkXMfaaC4rF9dkPvsnTc854GcJ
+miiPZACPIgSWn/Tg/Tr2P67LSJ6Wr9IYlBGOFAF8C0XnLPxSAy0PodBGRACwZ/XrZPl4VMpeRZd
1CtGZVsLGymPpveYg9htIJhYZOQnYPPiEB1MR/xP8H3UW5dRdRTwiQjIIVB+nuy7bGqBgr60c5nu
K//ZJUCbXqdOM6ei3TDQmOVh1c1FqD95A6m0vRaBMOyTjKpRP+DrNNf1HFwaykbL3K6/SXbUN41W
YU0OkCZ2sfbbI9wbZmJuqok9W1JjU9J09IhaaPGFjuKgpPQIGbGOvWhpHSerPExZH2/bZN97Tbdv
iWsSuCXwa4aAZNq3SIDthD+8cXq5R2C1lYRCnbJu/kxn76aQlcM8vKQlPQ+Je7OeOjrrdlruK0hu
69Kfzh7gXKjKlGjTZJl77Re4OlA5cfMtQ7EuzH7V+RB3WsPcgeMfaN+IR82Th6wQhFc2G2GX78k0
tGhzyfgwlROr8/xpV9odNegx4gFA9Gpn1LVm+Nqm5t/80Tilg7Mzc8Ia0CZ1dv7iSW9e407qqkTf
t2G7nny/3RZ699QLomB0e9pD8393Or/cRBKlxqg7kiN9BFwQmjPOV33pjNpdrnsvUw//H6k1O874
wQaETPWF/CDqt9MY3gxa9gJe4NPQti+5bTwmZpxsyrlh/0Y+D2InBJ4Yt43AaTc1g8DVAOS5Tc/O
RFdoBjyua7ulFEsN0sPB48g3v8NuMFRfrT891OTa3M9fjTm7e6eBIvyTAMHbE0nyIQAJAoVueEp6
Yx2U9a/nj49m0ECdtvOvSoEAjWq+d218z0LVeYEjw12WcMV1ki5w7x/QE316bcLJwXE1BEdYAUxS
vghtUMZQZwCnUlz75LEbYTEY1jfULvIeXf8j8KqTS/mUjk/jAu8pthFd2dVsEP5XDgJ3MOd1lDZr
hyyMlSU9dy+aZkV26iKajhE4RL8WFMncrda4qlWKgKWLarkanBx1i3LZeB57UgyuU4rUFGfHIWqr
N6/K3zqj3FYRK21OPAqgEucIFumjsizyNQdKoUOe39PBLz3zXbBQLvMm2vVh1S4Jeqolpe9Gi865
q72zd9lOZepuSxP6UTl+p+wOFjWOXSYwjT5ltA66jrdnzzPVoJYdkvYcmDuL9hJoHsAQvTE/DhpS
xMySGDN5kxntJLbzay3xjU3RmtUmSS+kim11NyG1zm3ZiVEBt62Qvgl1RNi1zTpxSlYZ98F2ZbRy
ZMWfbNkXiiK66fNM8X4myL17gk1abbWWzrifRocubTazmbRH4GoEuw0H1j9uKMUmWzsl3TERs4nZ
kHCxnLfYRiOq7wnqCy6m2DDfM2EfgRM9Zti2atT9uxQid4qvaE0b4G3W4v3/yHtf/9/yXmGj1fq7
Sv+otpc/8uc/fgukm9PpJ0cY/PjbFD/5GeDt/y7w/a8f+1fea/0nsEDPptkmkEjYSlv73/Je03E8
27dw4Zq2YUMU/FfeiyjY8SAtej7SX6CKlv3f8l7/P6njugAV+bTwXEP3/3/kvabj8rv+D7Khb9jK
CKxb9AzQH5v/F0NQCw36pS27GdeqMYeE6EBxYvWs4/ddcfLHAsWEQFdX2MUtzdht6H7nbajq4mHW
e7I7eMKh4kmTnIUcmzIZAPMmQ0MZ2WsTVhj1U/k4e0aDVcay6RLhcwhTtBzkPEmHiAj0z/kGN/sj
nZtyb0d4f003+zLi4k52ds8+wgOjZjYwBehIevBfXCfe+NJH8+dn+CirJ0TwIYnKPXsMBHnIjEe7
Q3hn2Y/SN6HxibzaeHH9Mepkk7Zil4sjsFZ3y/6nY+c+GGtUNz2oGJktgkIcIFMFi9iS/qGRdnxw
pjc0Ye5RN0y8W2WHaZDfaoYNsMfIREdXiFs2ohVK6qRn01JlCLvKL9MhFSaOrJYD2GPRufM+bvuP
QCDWrJ2ZPHPyfQaNHMrATgkGHrO3Di7INs9zNpK5mvjN7kyIQ74eowGR4cBc6KbYoRvODLPpg6Qj
mHyVx+1ODI2xYhf5i8AU9jitxaWtrD0TRJyFbVwB+7ORmojE6Rr3vXJd71FJ89KgerYyff6sJFY2
fIdw5Yt7YJ/eNonb3xBy7qqf6FqwSsX3NTAlQLi49NqWojRtNyOa6sPUdXceDiruiAUbj3NVa7Sg
lXH73smcI7btJMfBc8P7vLjaYrKOVMhJfwlqbBzolNMxThZ+bgdLbzraHeCUNoZqU0fk5WTuO1aj
R9ja2p7Dn44OpYjXcZ4dZclkXParhpPaZizS4wAqd+9ARulRQS9lWsOHmzhuVlLQdZUcyWn1+fux
jJZGnYhTn7X5vY/MJnOR6facatgfQ/J1A7hdVpitadA/5g15SKhFEaYLEFdt6J5o/SDHGN5wo/if
xlwv+pEWPCQobduH9BAjW4MEP5g49awX1wzENvSI3M1Ksns0nxO5wa1qi87ac08AiEC/BA0RjBgs
HTSQqUG13R87SrbjpqsatEwN1yfg9LfpdY1iBhlXbm8iL+5RoTgTx7eR6JpFJxXQKWbXVdlOuptC
G7zYkKzCxCRwMM8ItZj9ox04r6atWMQg2u50nIHrPmYcak0xLeekP9ZjWe4RKABl7NpiawX1dmwf
Yi7zQta8K9AOfmWQoWc+Nq1JMauow1VR+Z/lbHGe9JqDH17pK7qA4uZtZOY/PoadzdzZR1ebcEY5
HMG9uTrkrhWCZJJYzJ0w25GH8UnxFHwhUopQIyF90uW06kd6yOzAoUlnBT2mtjgEdrgSY/g+FNo+
kP7Oxyxz55qjvZhi8DuwFvElK4uj03SrMEdyByRCbnBfoKS2ZwKawjFcU2NOD13yCfUjPZQVZJli
sqyFrqfZqu1ObW/J5y6f17qDuhpdNqEQfrougLz62VgxjOznJOFk3VlyL+XkvKSiW1ei43SOF6dq
xYH5HbUqpP6IYGWgPz3su/Q2I1lHbVyv59536cErPnTjlpsUf/ACrDViLrQlC0trRzA4JnqqANw2
GpbaGGjcNX20NiJkgnWduJvAVchXf7g0wLBxO8fZvcDjFGtVt6iNFo9um/Eoh3RYMHpGizqB/8Af
t9dGyG5YpO2h8pngh2aSvLdoLULb2kVQpU1FborsxyjcA2Izj5pUObvsHuE6hBr7nWmiCUnkghvn
G8fNx4UY8aNL71jibp4cDR5Jk4LWcA3Ev+20AfRDNvmgofUlPo6q36TsHzCE5DgjcSio0tiOKTdM
l0siM9ITpaIvLU3e6SvGW7jq5IzPn1mG64qgUEoDxLICLSVUMnNH8VTiPuic+mS1De+cjDZDSzkr
J7xV3UV+vcrcjnvowzgV47OGqTB2G/OBZ5GzAwVVLxAPfhw0IMLRUpL6XQTiTSYpLW0nBqfpEkwR
TN+OVh+nkQJOLLSr3VCk4Us3PcDVkiqGSSu5rGSrwAAItwm1K2IJPoeCgk7pWe1hHnVKEK+5UeRU
tUy5Rob8YcIYWtYiLsjAwYuCBg0eKxEJs66/dCaVO1R/2SrSufZGFg6c1dytcLNiH7YEozsN0BgI
EtkUUb6I60+7yD69xPwKIxR4wnywI7bfJLbAbRnTNzfh5GajgN12VhfsYmqb6PDRSXYFalxE1vQ8
ceMbPaswa8mbGEExRHD1n4RrIRX0GmcTVCSn+Fb+5tXRcyhMIqc0JscYl8QhS5r3Mev5et/VO9Zi
pnaX8D8n0whgcl7hpq8y+AXIeOr94DU7czTO/ojHNApw3bMInnD2cNgI/HOYIS4TE1Ok/QQYjEYm
iNeu8RdOLB89QkYoqunVNpybl6yIAXhIUmRKk9scSWBFE1GGJqFdU1DloBN9kBG6u64l0n8n3fCo
QQU0B9rzEyhSuxp/OhzmURuxnalnG6r59F7P1a8XozkNE04rdpQnjw0SsEU5T+fJxUhQwbTX43ov
xgp3RcQ3pbTuAvQFd/XYuYsY7g8Oz0cAt5/DKN5IDbd52rp1j5hhJQbzBFEDAcgMs6XG+tOJHNrJ
D7q57M5taPuZklDspPop7fbFpkJ5ipQKopLg6NMwfyKvhbnPwxOT7aHFobcOmFBkAwdHQyug9A9v
Dd0VPAEzKn4KIEl9n0RlfegpcuZVCbSlCI1Npvl3E/KrKuequApqHRIlugjZeXlUAFnQXnFdAU3Q
5+VYSHSarT/etbP5UbOVKJ1RP5m5YrfihtiIHjpU3YH6iEPGbO+G23bGU9nbY7biomR+SCqQ0z9V
TEqQKYZ0N4gCFpRPHLZFsd/FQ9lI1mKUqznHcauQ7k73dXRHYelsfQgCqzk3KEqh9itLpDBSC0lf
6wQ59+SZ0uFcW9KpN7VvkPUwUzUuIuq4TtY9lYZw1gGdcxTn8zpgE1jGYlw1ufNGSUjskvGOEyOr
hwREYowlRqk0fNYNjntxpAEW7b2NYPu+ysHebPR6fmZXzyNF6Y18kg6FZFvJhzymEFRYSuM8nEWH
KYM669IVxmvbeESn46bNSxPSrNBpmyXRsZydGsqER5IMadcJfUos0oRcSIiLfcsyrjkgpmh47WfU
0Unjj/eodINantg1G7vyUIoUlYup36cqntEiZg1VFi35fNhkRkE1odebJS1gdmECjaaOhJeGQvzY
Iy7L5Ymw7ienR7FYVdrH4B7GDuCIZmg25Zc0v9NZtncx6RMcRVcNVUa9FRYtnOcuAsuTyECHGmxD
zcIJNIJLDA22xfbQlks3pjSbIRJb+RPU9tahmBMjXNXCkGilDF76mPg5Pt/y2SoZuwKi3ka0t3ww
6t2YxBsHGdbKNShQ46Wgatyba9+azBWOQ4jebYQPy5R7cl1m1HL+fd2l+2wUFxtN6JJwoENRVkyT
urG2AEU2JPjtMeGDz1PElDpHwOaPbDOo/bYu5u8SFHGoZZCkw2302kd5vm8SvInQyjRax77aW8OG
DiPqHyVPpp2RKVV7C7v1wl1tPoFYAwA7Vh/N6BhL1MdnKy2Chd6D0na1Zhu01TWkIAMp19p1wkTL
PMktXYKFa7CE666lHEqMfdt2LqE2nREvweVFnINUISNTZmw8tF3NsLV0ZBMNaw5ZuO2x6axnN8Vf
07rKPGgO9jqp8GiIwbgJpGcruPl3BMf9qE9YtfgydO2swyFfO3DUF/lIEYPgM8ExqeXEpn83Dtv+
uWyade7PMLwnWC6Z5WU7Tzi7yOxA0Sq8YSpaf9P4O3JomrWbm08U/GFKu4lGVRJXpe8fDX7JA/nx
5Jtwol33IU5SHNlLmSN2H36SpCB2riagovR1bM6NRrbx7GEVlfsJ2+SdbVorIrdGZHKo4YBPQwvi
0nesO4lHqZ1AGHHXdv0hmYpD3XTxaxlRrjdmwm+9+MmkcUMkyyVt8mJrVC0sDSTmKJxcYiXJXqZ4
JSdaWjZF2rIGIeEZT7XIjZOoSVkMqIjZ9dIlGGDbNPjF8pqrpUcn9JE0qyNihnNW7kYk8XoewVqV
MiC12H/DHKNvPHJQFWaJ9okXHAZJsKFuIJXAd/EyVWm2EGm1RnD6YKxbFwIUfVA2CLH12njtxkZx
SWTIEfjEp2bWdLlc8aJH7TnN9D0j96zH4yev+iEo0SJkCQ54D5VO7ZDF7Jf3KFE40jvZva28nDTz
KSqR14FLx9bYkMLxf554kLY63tQ7u7IAp+Y6zTNbf5zNFvZYLZdySkhCjsU+7XAlwaUjs8xjG1qR
SO/HxAjUfUvsI4Vr2l/3uhMR8SGEda+QHlrd6JtuEg9dMnobDhPgeAYI2wT4/s1PKplKXxY11Ux9
AjKfVcVAfBTZIVRM7GVQ9h9jikvAAS+MU0gdZNgtJm0Z3bstLpRYUFYu+wAxZP6SRzW03wQSRA5D
kGoDtLFIvzU9jW2tKXeWRxgMyMR0VxUFW1OylELLd6lby+luDp7NhlIuN4MdSHUhIT6DsZrlxA3S
72JKWNhBSeEup5FJEOHnXFc3AKhw/IuCZB0wN11HrpLrZFiI9eCzLW+2igNkxFVryE18lohqAHlA
q3NIxeGkjejno8fJB8DnS/LJmqC+FCYCyTYLgdP26qAIdcaPjY3Xzd3KSaIno/eOBTQGas7NxWaZ
VNhynr5WekuY7dqCvfwzErR2F7h4jOxmfrINOa6gudKECSeFhJhOFVyIdZhX77lD3twoCe2pYDWG
AfsLbDBI8jjuO5RFc2XTnnt5rDiarNJ2KuCwwfPTDGGts3Y8dPmHPvMCCIWm8ZpQNsETggsNtgRn
/3wREFOqkPqC/uhrA1DpWFvWBf5AKZJN3cUqQDg3HgmQcdph9cd6bsXR97sEnf+kL1qYsrbk/XY8
sdQqnGRfeMkxj92YxOnuxTYMzAm5IkQzTWl4N1iNirXXBua+NbDkukTWA+lwdmUubph0x5fJD8eN
hk56iQ8Aw5lvH+roRiiwQYzUZB96s9sKLaD94wP3y5Cekt73CrbMRhIHBrUU7UmXccFfQ+4LHhzr
o8N2lWSm5D6DM4xGO0QQ6wSbNuzeOvSwQO2fchvep5UTa+rpy74cDCAnnH+yINrI3Dm7VYdqnBpQ
1vb2IYCyiujWuu/9/B3uRcODyS2reqDdtGTExon6FSe5YuWA5ILHTIbe7O8nfF8V4M08vfdRcZHu
yrCo+97DK1X6myLrNhihXywsP3eAXKt12RHyavVRtTFQe2PJ7mkIDLDdBnsf8Cf6ObP2VVYc42Ek
Fr1tmKpSy9xjlaFKF3prc0Y+kNfaochcUm67at2mWHIrVDJNKdFgzjjvhVMsPYAsiyGxivtE7wrm
CXfZDmiGOyLYONvXj2YC5DZwY3vnReVT04n2244JuY/Af77CYUQZUqW7rGpW8+gfWiV+aacrLbW1
lvtk61pfCeJEyTnOLmdcOJ+6kkyG06EpnJWPEEzwbxNRWBFOijX3oD6mdXgdyuKcGPXHPF4M6T6L
4Jey1U19lliAqy92ePy+//1nnYsPmXz28XzNOv+CVuU6DMO1Z+c9XNpk/FGAvtg2jqNLk95BSRmW
6Er5M2BRv3xroz7s+gjxGDo+kQAIpXYYo/crQ/4HxvVXG6evimFc2MEl7kuy8oy7EU2t+s1GOt60
kldlTW+V+e1N6DYxH1xpWp1xAw3JydTDpRKrqFdmVNbZC91LPTX3OAVWVYUobAqvVQ9hK+kptg7X
pKl+CxfK5eA/GAQPK4WZ4RAngz93WuZD8/anN4vb4qMJTkqWnA0oZaL61bN+c3u4Kp2u6/6lmiT7
th/XSZ+cnQQFTWid47g/GR0gvyC4qOut/hvz4YcE4d9wr/7lBGDhiuTcNcO1sNZdkXyrN/p3xTyP
YKoQEC4/xAWABXvFYs9Jj/fnwH4Sg/+m1fqP0vlQhdsSN8rxnmJS+o/8sa3QkJFb8YCBgwDc6UcJ
KEePH0aqNBiuggPdchl9cZ5U4rgYAb3ajP1IvT1wWlgrtZyS6PUNrVwDjj3ETCUjK0W2cpzkpH7X
2L5HffVmJeNV/Q6lLiv8z3523wKqYEqFSUESITerl5vp93Mw/3ishYb+xT72pm6RGkhNC2KCXPY6
yM5J/s/g6gU5EZKQhokt9Djcy3C4qcsUxlzx9izD6o120VVdjXoarr7rX8hr7bv5iIZ6obRNSTXc
1E1V36a+ZTKclSH7wxTkSAu3Ipc30RpnUYBaFtoKpVIinR91WzSJb4Vr7mbLwuZxHP0LDTCE7aJ5
zpE8x2nyKBuTyg2vPWYIzf88DF7+NenWm3oL/YDcii8nZnXPiWaV9pxF8FHZrabI84iT+KL1EFre
t3pXvtPfut77tkEwJWdD8g3R7L303vDUMIv5RXCvxjQ2E/S79CfsFGSsdi9qd8nFO0vqK5kvDg3S
T+XybQpxlZQyuORmb71raKO90rxGGghdgjH8OvmT9gWZQAFYrWA0ofiGkMntc4nSGItyRUvk/l8N
s1KTulV7kVXylpI2kFjR1fCnk0rWVtps9W8lyjNEvxm0ln5l9FzXBNv63iEXd9LuftSt7fLhqoa3
mgH+ZgL9n/9P7ONgOV8YTbYjgc9d9Wq26VtnkY+qJLxmVOyDPnjRA6gk9fCodIZKtvv3aEaBcYAa
DmOd34XcOkOeWo4ID9OJgftidcbbuK0zZhc1iU1zd0ui8FCjjbKxFv1NHw1y/Rrac30Jc0G9FCvS
0L8UafpDjK/rXCbaB447PY52Tp6mf6GrsgiRsKpp0M+4zYzkgapXVbenWRtuQCTOOXrbAIl+SkMe
cDtqguZY80xVenpAxHPtqn5pD91RM4cf0o5OOKYWw+/f/D3FOBKnu9qNrrlV/JoIKSwgeW39rB4B
NfzHhthXW9ypsQ+yeE7tRzXObdR9Vu6eaY48pTHMtfFqj3wKV8SYGZuO2jWsbQSzPCkFtOrR2WnB
9DWIU+C3N9Y4xMsMcikDUIP2s7pDpbcqW//TRMU5opb0zOSqmISadM5AoS9lHp89whW5COq1KFHh
n4lASXGN5ITxZmkBmZ5TQUT1cFWzK2FpCAuYvrCCXPBjsd16rtlMq9GNBu3VmscrKWoQ25y1zY1R
j2IYWbhke7IsvW0m1NExxSzwz1pQFbgmo3Tt1N2t6Pj8xPZDJ6vgz6yQ+MhwpD9dR8nDNHY/sgRc
5Zc7yUOjfoX6E5lDFlbrP6h5Ipb+W996XwZVwSl3H5XQFbTeta9j6oLudwUskYH+J0iNmUZRfCoh
sZro0gT7hxJgmqX5ZdyAYfyq3yib7Jgj+1ATlNJQqmXHzvSX2qXxx3UIp2Q9FdPf3Nf14T9vQIse
kMF//DsPiXDC/h0MP4Fa8uySY5M3nrQmPSf1eFM3KjDB3/UfFDlf/pZFyuHfEColhiCqO39/VE04
SjoKfmwJsu9e2QQs5gv2LxelWa4tc0khaK3mRKPKn5nqF+pJzXW43w3qIHUt9emkdd4H7Hv2Brwh
7jSpqA8A4JgIAORHzZMByk5JigE0XdR4C93hOrfi2S0QN3gN0ohmi7K7E+idGJozq4gS64ZNunHE
QNpFd8MXfwrR/yYZexxEtEUZfodyIWz8F1gL1NVXIvihzZ+M5kfpeqWQH5X3qCXeiv7tUU0XSvSq
XpN6jeo/g5nC5qSt9gBCNmedpAiPUoEauWrGbiA+jtMy6KKrKXnKpU1YPf53xwseS91cAlU+Qu0/
q6VF2XJ8C9MSMedYbFdqrqpkd4UKo0aATdW06O6j2CITID+rW66e3UzW234s0VQMN/U5DzdVqnkr
9Wx0M89GUr3jn7xTGwu4PBfGPESMggIXP88gnkxmw6Rgni39S1YThNt69+rjvy8UI2mvmOKpGxJJ
wGAxUuvcS3dBM+1kZP+squrNSi045eA/48A55wOJFHGFiwxlMDc0hHbRkNGpPlafU9+vfECGPtzb
dUlE+17tqXqjPEc5ZVVRjz/qe9KUrGHbe+wLPlZLnbIKRYkKHTAwLrMjYTdZM5rShXrs8Kqf9Sm6
RjP5c7ZJDp/ch7QG1Pol8MnYcCOICmAy0v0vlJO3goM9mLh9QF3Q4NQ/lfczu0E1W/w9HGqgTlZ3
yyh+1RS5/3bINnsZhgpRjiBzmgc1o6qVMGlJdDCmIwHgF7VkxLniHDZbjxVO/bsNCGuKnHu/MH7q
ZLpG7Ky7SiAtL+4tdLQxWvcMZ4OMUNiMbB5QgaMCZcsaP6tZko47yOHpMVYGl7TEBUGsFb3oc62Z
1xQSYWohPueLwWCeB7TqaTC+WvGv2tGrn1G/uzGjNy14StSezOjENQzh50bzbRT6vtS6VcEAjJVX
Ih5aFpRiFWTdpQJoIRYxqve5KnYznXS7TTd9yx7cjZEAjkylHhs0ttYWteXybU7nd7W+uD3GFUdc
2Nyw4LDY/10KppXcGg+wSBGe8jr+F3vnsR25sm3Xf1EfdwSAgGuokwbpmfSug1FkkfDe4+s1I8+7
4111pKG+GoeHVSySaYCIHXuvNZc3YdWo3B+CWOgYlA9t/c8KpwprdcMjPybbxV6Vol5j1L3dVGTz
vcFbUFtlRLDqEOI7Zcm1JDeJOfxkb2pzVdc3fr6bzFxdbNoFSfNOi7t9laYbIJIk1kpf3UHwKe9p
mr2o62apxaUZf0LxbmFLSefmpN7QhBcvxRRkF+wDWkVMvfEyp3yeB+VXpZbCAFGZkjdSkFT2/Bv+
YZL3GZj674iiHT/gZbTkX5sFbmwSHBuSBZI+Wpw8VHP7x2N2zttRF4JLC4diEdOGTd8tJ//Bfv0b
UI9roLc11a1xyq/CxpOcZU+oNG4/jpybL3eI3hsW/55thgygX90HBvl3ZhlEpnqw5nantljUVX8D
HgDqigOYcbpjvNk0Iv8ULAgxBGL1XAY2zdZQVwG2whQKUTalVy8dn0k+O5pj4tPF+KqX9m5AEkKL
gdsDdBl1eoHd3VCQ1Mn4KyJMGFj3IKGMS/GhrkB1hasrRuLv8TpxcTzzxYR/t4x4Njh7qrtqSTy/
l5z3sUYMav3m6rW86tJIIoKoF9TFXVf2eeBUX+IAIbp0XWnjRX1Nff/t9jZwcwwFXsL6Rf1O3Vx+
1UNRL4Z6EZC3/w20Yh/qOnE9HPR46FBCmTEt2Z0NqFq9CDEGVL12HtRbpXnzLzCOryXQ/7YZsoK5
OjIs/dGCI4njr7fXjH+SdAylnfEBjSKOyvC5zeL3WLwoYyYymC9OLH+FmE9dl2wrff6FwcRpmHcb
0edncR4yfiEsPXX1pKx9Q2ig6ogfYjQdhYf7zVr+AI0NkSFkX3Z8MPvhY+EyBzng96ncq++Ll9n3
6unYsE7Dmfhbcw+lZnnJB3uTY1OY9bfb7U1SqV/J4uQa4g9l31eCu66zsv0sxV7Ac2GwfUWUgc+E
t0u9rGHk/S1fAlYV9aakWE3UC+lQchaZR1AeFVxjB/vWDunPsLOyrtKZ27SLdTFMUphZGzJ0CSv0
eUfaF/Sdcwrt8O/N4WkjERFGdFJLRMjq2gav2LpeVe3tiv49qW6HWvVV9Z8zT791FH89pj8sMF/q
FHyrKWPx2xYoX8L2mHj2jypyiBD4qrPktZZvpAK+TEiqXSRK6kmFPduA+kQtxTl2TvaV8tBk+dtt
oWrcbxcrptpUYEBw4pju1eKivjYF+r3WREDYp78hydV8C9AVOmpsMrefOizp3wSIcZB/EIqnac27
6jCoQymto5fJeh8cEv1eHHWO4BJQB0Z1crLkeD81gHFa1r+YmHZVlHml/RgbP1AavtTLdfu7Mp7P
LNQbtfqVyXlkMnz7+yycHmzjjDP65kdW5+xOK/+COLC+OOr+qhICWtKXoN/FdAH1ZHwKzMTv1GLE
wq/WS1VKKseO1j4CfxyYQ2fUMMvQ/1Er6uRAfsnSy4TzaOgeXHKQ1GXgcnIyhuFFvalxQatDTRHH
T/UdqgJSP48wuSOzO/9WjzswqkB6qM+L1ntQhiNOoOiNjcd6tF56MGGqmYBd40+i1tgSJ9Cci5Va
zFXJxQAoT813VfpSbZlJ8q2+MtGAqe30qtxIPeWRWVFINMqeFDNSGc6jiDZtPN2MZ/HCIZ0ei/D0
s5wiZBL5V2Kbb+P0pt4KVaL0un474suuvrQLoYDUvNok0ekUgDHZd3TvOwWTMEVQj/izqodVDadO
UjPTjqQpntIYGk7pPaivqzo5dEEO9KZCVn9ZXkg91Vgfsho+MumrV0sd0jO9PdYmAKZMe2jxZfTx
P90IwwxvTYwG+FFpec/qZ6rjWTwYT5HB7+MlsHj3rBZPQjPeKZs3nf9fdU5Dt4tQ+UtdABS3X5EJ
8c81d+pzgzQQoUcc+f+x5anTniocE5k9Fh2ir+q+GpMP9QKpZ6feM3UlDyw0CU2P2Mi+1DlNHfXs
4LOkFcxffSBkVO0H9TypWBx7+vj3N6r/i7beTFl3VkdG9TTUf8Jy/mCwsEp9N3TJQb2KcaSqFJ6i
uigTSm7aUAc7JKKW3AXh5T/qUKiek3q89kxqTjs8qH6Dshjqt3d/cD80BPowApbin8Oiu2A5pBBW
h0Z1rGgRUqiXzjV/4956VgWqejjq3S1N/P3MkrXMuwbL+KJufrXa4Ns9o5TeqGqhJ5OU0ML9v7+m
ewzpoKOEUwtj75/6VK1E+FP2ei4P//Qpwi9VOIMfdTpQ6SlxGnPyqBAEt97D7cDNu2ZRtzf6ZY5u
1jx1O5dF8KRciFqiHPpiRyrWWtkgGzZPzBTPfeCx4XkvkfOuflGRgCJyxmtrFD+LHXzn3nBPiX17
YCx5tyejVrGSxPqwarddm98Tq0Sm3PCo9k1GJr9qyY+AmUU18Oj5rxzxQFIUl3JLFNSdemdgf0GG
CKe3OLxTnR4G3F/S6X6JoHtPs7PqIy5m8zT1N5+gepbqVlC3CyO3wi1fkoZFuHpSj1gtlIFbPAS8
UO9lnLxmafSqtgTVd1GvY2NqL7rx7LLx/JfDFprqxSisjTJNOpHcNRHxkgAfmvSwtOGb+j2qQTRE
wYOu+vKqZwNhG7pn9sbC09MsWkxumSi8Mkv8Vq3TchxfwKMTykmvXb200BwMjC5aQCuYcszNK8Kc
3X05kYCDfW62l4uprLWdlv618gdLy17m5SgFUWkYM2MoMmqTbUg/zYrupHZQVbp4IHBXqlRBdrYe
wjOEPdK/sy+1u6pypsUYXCkxGadVm+aAPv8Z4cnAu3rqLS5HTmgdW4DqMwTBcO1M+WW3zncWr11X
v7WXVJuJ7qVrdbT9g9sxvS8Hol6Yw3OMvV1thdd9F07yA1FLGLdNDpsMmyFLvIa/OBynQ1YaOxMo
wRxg5DPxeKmdXK3slAl/emS/QJZ2wvdYmhVuQ+016m1Wq89ouGcEasiwui3z5HNDaZQ62RfMqL9p
s29d+apuN3VFqGVF9bmqKQSMg4m55mGo934RxPLgmnjMLOvbpjd0+wpq37+tw7l8Mk/q7KjWGnUx
E+/6IPPpQHMRzxvHO2XNdS7zkL03DXmAJgudVlO7iNoPwneEZb7qnA3d+FIK5xhGhCByo89ac3Tr
zs8dPOBButcFaS6MzJDQHdXShj/kHImQYQ8AEaqEaO79zK0O6lRZ0URQe6J6DWGR7xIXq8HQ3pfk
Xqr7KpHLr9o3JcW4JeLXuaHGxSERyz92aJ8LKkt1XhH4JKoYyypSAu1J3Rr58GzOy3Moq8+BxESC
EeSuk+VDgMJka0aU9VBxycnTGFKa0btNck5PiZ5FpDiUCqs85URUg1luTZltlISxydM/XQ9Muaub
p8Ho/lYGGr8AixS60GmrLYC2GkjOi0I6Cxh1HXEEq2o0522jjfeeGygNyk8Uk6KCZsBBhWduUljR
LszopkNbFXcvWmtzfxwLW1LgTAbSYuaHsWKgMulW67IEUNQzIiN6GD6lowEGSaOMmGog1zhofRKf
mlWwYGyrI6Qv0eBBM4zR0RwnwUCW7MtqPaL7I7EerVQkApR1RrjRHPdNz4wTogqO6oboQRPDl+mc
iQLE1p+I0SGJtn1BLJP4GU6PRlk+crwfIx6QHC9IgieE7IFkzax/zaNm87b2RPkk6DMWnmh/QZV8
F+EvkWVxSopTFZB+Cy+/ueQu796sHRta1CuH7PR9ZbUPYUDTBPeKiYvFS3u5iqsO96myuOjONVWW
l5DUFt9BFmUrOwxwnh/4EQSiKavMgGcmTb9LZaEJU8w0MOJ8U9lrMueYK7vNpIw3yOTuG2XFsZQp
RzMPufbYKauOrUw7Wo99h66FP1MXNMrY48ZOtw6TzzGNxDpuXHufR9E+H73XFldQo+xBAVh89ohN
gVbeVAaiCieRs7yEU3p2M2VarPV+hQLxrW3kpVAmJIp0PHz4kjz8STCKXho4qnUgl72DA5k1moSb
VOzHlqYowZjdVkDZA4EUukoWsq808wQMcx1jjcIhZeKUspRlylHmKSbn/oKbqlK2KqEMVlAEmebj
uZqV+cpVNiwNP9aAL0tTBi2BU2tAIDQm9yn+LaGMXN7N0qXMXRMur0nZvTxu7E2EA4xI2RObA4Nf
ZQ4rlE3MxC/mWso/gIOsVlayFk+ZVOYydUDQcJtNuM6KJg/WKA/xsONIS5U1zSHV3PpolWFNfDTK
vkbj7drgZwt6xALK4NYqq5utTG+psr8JZYRzlSXOVea4BpccEHXwjSrx1MFBFygrXbU0u5Qmwq6w
9PupbZ9MZbsz8N8t+PBq/HiVMuZ5tcO4ILxOg8EtZES/Rm/TKeZ6gF9CplgL1JqxT1cYPJO04hTb
GpgAcTSk5QTsKtb2zdI+0H1p9x3OwUFZCAni9ZSlMNfTJ8SSTbXYexFaB8tY7prM+V2KBf7yQmtB
ttYGCXK0Hs1uC7p9hpecImxz2mw3NA0I8CF/tbmkp1TfNhUeZUKaM1y2hI8ah952skOj99vKFj6B
kp/SsHM/7+qPqYyR/jnRxrXQAVfjV60sl5EyX6L2zZgBYMjMcGZiqH+SXOwZjs0c5yYpGlg48XI6
eDptZe4Er8zS376QlrXuOSf6HT5QWsr90bUPtihihj3FiTTR1Iw2RtjEKNt2Tt9knFosc1fovbYl
hjpfcwlr9KxBkjc5NgP3p2kI8Rgq5lW2gXDHKMtPsweJ2tAgs4kmndKWo48yuQL/i7dCAL4f6YLp
MNtR9ECrUObYVtlkXWWYrT0SmcP0qD9EzOg3RJBYnFy/8dNs8zEZ9nV0b7diOtpnESePnYE4oqX5
EM/YNnqU+tWQuayswE89LUTelb/kQ0tUmD69C1i3vQdnkqJEWWA+HdNYAGrrW8ZcNUJXjlrkY7Wk
27lzsXXsd+lMT/3i/hGt+51o+j0+xSdDiK0ntioHOpzQAZaxYAWYiFbRLBMj4YntiDaNtbNiVKZ6
w4uOcqIaZgztHpd/rlXjSo7LgUTwVSOrhYXTRKhQY+hJ484f0iAmmA9Uf8UtliURdhVGJMHCFjoO
3WkMMNAkE+LE3Isfadsg6Eyqk4n6w+4sMoEsPdjNnsaWUW9htpMLwEEWJy2KXhxRHFxkB+kN8nlj
O6fZDUcs9wUzNzmdzQXbd1ETg2jQPqwLi6GlpfOT7J6ppfWLeOghgvmLcDuCqaa4nxNj8plwB98y
NKJc5ZqgxXb+CNymPHXQfVWKgz801rFHikyd3eCLGXcQi75Y1r8mO9mQpW77RgNF0Yvm7aSfKMCX
TVlNBbLgmVt36NEdYWRG/8v2nj/WzSkdiKOuWwxPrm303GpOspVzwQsHoAJFdPzc5R77oWBAOGc8
jXyuX2s9+ykbYw8BiQdRE2MdUzBDltnOhJidq17zNmVIjxfYZnZKzeWglbFDt+9FAj0BNaA7a6tK
N9aC5JCA0yD03iblb44K4uIEbCk71IqDDEEbpAhp79s2RGuYp3zAqrFiPsI4JSSRol/g9PUkVOC4
nSDr1FUDaL3Epl6Smgf7n4JBL8RTNtodCQoTHusuOjZGzyYS4ZKH6+zhXFhGK8E786HZeMVGM2BO
ntUeCRjOvQwJIh0g4xcl89NoCfzRCCzfc++8sRo2MSpDMlBF7Kd1RABC2i3HpTPAyRqRX8ft3gh1
qGw9MXR2R2RtmRpP3eIk/sSGG8uB6NagFNvJDtttsbQXt3CaFSzUyxQqNSwy0lWez5sirLmyF4vi
u9PzNd3mS+q4a7R4vEnZeCXcZ0GSVOC9ctEsEObg1yT9rhAWlGsWc5SV+ps9RM0B+ewn/98tYI2T
YioQwiPHrsqDmeEPqVKneKe/Gf4ipc/uF8EtNEsdVBVv6Ujix2zAKhwrpKlQOnUCOHEpSUCcdm6v
2g53kUTP5krdO2RFDyyiCN8k3ZBdGJePtlnk8Au3AwPyk4h6fnLYb/tSkIV4oGBbM5stzhkFYKeN
Ow3r11av0aPn3mEMjeRx8CqmXNZDtRCt5epLtbNKs1sDd0e3ibjOJuXOtWFcxKGerWzNJulVE5fY
wKhHTAhMKSo/z8IHpztuux5M2aLxp+tiE3jXGf1Pu2TdRjfLl6K2sNhE05/RqakYRvOaJeTUhbFb
+kVtKBW1AGbaEYiKsgM1JtFuqMYOMJNjigHvadDMB6F35rGDTLSZh8SCYFeYKGih+tRTeSnjJtzY
TqxmZ28uBj0fdaUNMwEQhhjBosilgprLHjFXEHft0HzETT2vS7f41kL8HA5jcmthpo5Y7rcdo7tU
c/qVMUxnq6uuc0i5U2GrX5s2lHbi3hGUqsBbfmWxkRq4FDYruosIN6zUPmulfjIsM/XBBAOIb+YN
CtPFN+YB5auk8iAgeMdvGH28NyymzTis7ZwXYgnzn7ZadB4562bkIeptB9NbW1r6mvU6Hc1tV03i
FIjHsHSr8+iNPsWp2JlOjQXR7Hcy1HPm4TJd04je8EiHLQnwzc4NAg4kTrWaO2vAulo6G+wfHGNk
cpG6OA2aCHdkMOYrAk/a7VhDsZ3dLtguXRVTBeKYrcGT7soYbQ/myWGCalkZO1m1LvO12EWM7+4s
0hT3ujn4EHOJfRfxnU0wwiawEPCRPW6hkJTv5N1NuDMQZTmpDRmhXohAGXRGgUPkrnWsUvGHaTaJ
7yaE64lm2nZRg57OICKLcvdYEOeYN3sZOhOsdHCbbvaUTMlILWzTUXGfgDmdSRFhM3XLgzZ42XYB
8LJCkQMRowHgJyvxbeag+agwVovWFr5ueO8ocOUOW/sxMinD+2nZuJHF0SrhfOV6+hfBFR+A6jlj
IsetI2ms5jSBeJ90D2nLgiLSPDrbPYKTeQpe9NrqTk0UhxsjyMTH2GGMT43SvsoIf6azKC1nYR/7
zvrJVWEyOeMplwvQo8HxAYRuFaVlh5rQ2mijdREJTZ1I+8vhiR5lnezwoSAcoDdjh4gN64Dtph7F
vPr/Tvn/q1Pe+z+mYK3+RPGf/90jr77h3xZ551+m6UrpWByWhHBc/b8t8va/LEYzwpVCWtxT+n9Y
5N1/WYaFQd4y4WcJR5h8W1v2XfQ//4emu/xIwzGx0NumNBzH/H+xyNu24NH9p0XeEq5jEijqSFMK
3XIkSVz/mYBF4KtDbxY96jhPDTJvh1VOfdBN1EiygRwrJnHIHF0Vgto1zbQZWouW36ezg+DfrbcN
/PxD2Y/6A5c0Wab4wlCRWweSVKCqDN5nnc5Yghz3RMSo48dGhNO2mJydaUUDJVlFbmCSJfdWUXEr
0YAO56j8oaePltcJ3Qdu1w0OQ07ebdbcRXCo9oXpntkmWOvT5rOMzPmdTJNLULnZER+YsS1KR18l
A9Q3M34JEeA+S7Myj5Yl5OoSTEn9UeX0K5wyPsZD4j5wQMCH0+r93obdfOg88VoYy0Rrxvkmo/sN
gFPwS8KAyyRpa7nzchFR8k1kM8QbO2A8lO1h6KImtilkjL7eLzHdsNZ5M1treQ8z/RSJjalH9vMC
WPdez+1jAf/p5MzNn7j20nNttuumXDx3hZaddbkPe94MWVDZqQ96gcOkH70/GD9RDntLe5VZ1V7p
lHn+gGByJWMz5Bgo/qReGZ7++wPHF/5oP49hUR3BQ6UESAyujbJA645R42aPLhn0nOC9pxw1czho
9bmx2uCCh+QppPt8QEdq7MgoKVdF0gT3sjWC+2UzRzU7VKUvvjdLpcrW4rNB9efxv6yL7i3PPrGO
zo+LQlgbsnsO9bQ6Sd7uU2V21en2xzqkzYTzqN4OFvL9tIK0o6XRo9uY6kjgHeC25D6nn26rJ2Px
XLopLb+Wsq8N9MHn37Kbd4N9diODDQ7B40c42dVpyjz9PtUm/b5JvB+norhNcRpX2GU2Vk0GtsGI
fKXbnXYi7Sbyi5xQnkq30GOXw3MYt3g8zemiB2Z+jKK83U5aZ50qYxkT/HiEFKPqT95Tui0gUCh+
ILgdEr3aWpVbHluSkZjg4i83kuI54IAE34nOHP8mxm2VkSipAiDdtSBl89Q3dEaj0aE96nKOgNPk
Oq12TbRseY5K6swIXf7RIL8Z7ZvV70ZvkneWow/7ENhvBwsraZv4a+qNp4S0tedRpMkhAtrsCSiv
cGYwdBLhHnbmVx7Z00G42EYaOnofQ+y8Y7xG80r20I6MjPxRVLPOWIpqFXdG/tgFNJlA55PBM9rF
XZZ+3K66eNRPrYENgEQw42hI1VfUev2fz4j/TiguRLBerEALVoGmTs3Q5JG4m2j2GxtrnRtcQglg
ctWF+X5kkTze/i51p4AyPcdMIfK17TX6QvRXF0HkIK0KH0nrHLm4eo4giMkPsQE6LKZDIY3ufgoD
+WjqM0T7jpupMGIE/oL+ZFW7+2BsYBOpD+0yc+KaJBWz7C+Wg9FlJsh1t3So57OoKi+3D2kwl+gZ
Jnw1uX0yJg2OlvoQd0t9GQwSnk200v5E9sIuFlxLTd0n1zaQyRUwW3Jlya/PNUfa29+jXafNePu0
SXM/M6vybGbTWyf0+hQMcfrYV7TzR7gGx6Jp3+YsxtfdkmvhFYeOAv1YFW7wz4dWw/zRdebo63ld
3Cfe3p7t6XpbkgMcNPciCJFkxhOIPWwzTRrIa4IUnIMdXcMo65T3yztFBtWKa3+yMZREeAchimAR
nkcDQ3CvtTi0qiPciGVT45Pdl11xKhNDPMsk2tO1J8Uu9D455Xt3bgPxadCfhmAsT6kKKHGqeDdG
m5Ex/52EO4QksVkzeOmfSWdqgMqtQ9sgx0AvC+qwCc1uFGVyuxRejiQ1tA+pA1hiCs1XxvD8KAds
ek0Pllwr7u8gxtcyxijzcOrkdlrfuf1LFdtEoDTtaQCzttVEUz813cFtxndNs4K7Rhtm2tGmXDtO
qvlpb0PvMKS8Llml7ctlx/ridst31C7BQ9A7rOZg+uko2Irbpz97glDGeerdR1H+uo4oD2Jcjlnl
NWeHU1yvKXOuFT22eiPvXTskBUXDvy+xfBbmDJRBz5lyQBScGsk+MMQu3EB0CdzZL4UVxY8hRvRE
GLDCei5rAi8QXHWfXSiuIU3bbW+1IDeCwQDoPjE6UztGDvZb14FkJ3a4H2BjrJp5tM8yRiJX6C4s
pXKesOkn3pZl62/ujsO505EgitHTD+AudsmMcnNJ9eewTs2t2yfJVlcKHPzA8lAyPTR7p9qMWQ77
JUlxj3HWognK+a8lve8w5/FM8ld41LHn3w2i/SNLxLi69moVJFHbXbzG6ZcTZibZ/sz+3hV0AiZQ
s31oxAdH60oGD8Dw6gwR/dif445BZDyyZjaAPmZ9KF5LvfyuAwgjyeCZ97HdC+hfyqyaVAdHF9Or
1brOabRKCOd1RtlczVjs83AjPfnQNXV5kVYoN56Z4HVszA8yy7uXWvbKKl87hzZ/qsA77BLZ9K80
JFmtdLc/Je7BZf994DAJQtTTTskYGS+Ol/maYOljgsVIhIAOUDqXaRb6HZDM4qITEsCIivQ4Tyd6
vUuPQJujey0ihEFPSTCebdu872nMGOR97LowRSVci+gi4xZ07hjw1hgxdyX94G3SmulJ9tWTus9o
gaYfefoFRpioikBYpyY8V+bCibGN5J3pZd+ile5Du8jvGRjA9vaginbGxKneJJ4XIiCL/LTk6mRS
e7GSbBNLmKlR7OR7MXmPAj/K8xLatZ8VBAXUWe3jkR1PskTGnOXaKtLrlgZYWu26bup9CD3rZmqS
XZtraga+cFEEXroPDfj6aFu6maZWFDjnZkyI/OnQL2qzThBpDti+nmM0xxH3Q5Klv4mDD9ZsunGb
wbOEKoJHuxqv4VgarNTzNhxnd8Owi3Cfrnuwy3HauVr0KFrtR0ijuqb9sOfsT5J0bVlkiqWHMgv8
hrqXLnKeX4PN4lTVdZrG57LC0O22mLkQYW6GQCfGQdBtLice1eQkzdrlTiLjLHyeQhohogOpMcwI
iTXjjrnMq2Zyp49h5Ft2PTDU4U89aRoYorB2FpEF+Q+7i4OtQytUIyXoSib6QOHBO52q9hVLo7tn
zdJpMk57LWvcNTrIh4x8zCNDymVJDJ/+hrFFkAgJATqwWWfy6hYG04Sl/UmczrwsfX/xXOMJQhsK
sjkTm57dGhO9lx6kYXYv+WIE12LBoWzG40aLJwwNJJ+umqhEuEEwCBHd0czggqFFlLT5thHApuel
wCgXkS0tqZP9JsxAuYJMwT3DzQLCnDKoYKx2EEV/kvU10SW8/Mb28Mi+d7bxqGUJDaUlO7bloazj
YYtx9Q7Y/dUAjnClT5+tMVq+Js3A8jKnJTVx7bcu/ruRjhnZe1aFHKalrwtbdgaPQnZoSnYmh6G9
sbgVbA1nm6HueEjdFGc8Q5nNJIH+Vg3R4oaudEGjioGXu4HgRLC812Xu5xU20acMAzKs1ewgGUCz
UqJH6lTTmB5vyEKd+121WHtCXe0LJ/yKTvcZV69+N6rDtymZdVKGRJc4i4EY8iB90pHkNoyZFnRG
+UGnsjmCJy/26BgEzKyw80sbJG1WNjr+VdfZupHnBxF9n3IwTph4zSNheTWwCa7daxNc66Y0f9t5
C1ylWI0AVw8Lb5ntmm+AF+TJHmnQBAO9NRtpoNPGTw21mNJ8ODt6KYbvNfNErerIu1oQS9hCDvl0
unbX6DL86RzxgZRBJzXQ8C4JDVQaa079Uk+jgxkiT54AMiojgzVuAP+oXLuwPcSTWQNYmOvnzLMx
J+gDDULEnQyGL+SzTskKYsw/n0TNf33Cl0YSZ05CKyzKTJSn1K/5CXdb+z5xs+JgeZPBZJ6xXLy2
sXNO5FB+MnjDAm+Y5XVIhvgeByZRY+oLmmBZbBv0AfR0ri1N7FNlcVaTIU6MAtWYzRn127Abd0VT
RNzrZINxJxkBqKo4f6GM3Dqp42uL3X3S7QNZVpXQXLy+e+uHeHP7e9N1aM4tmr53kBi9K3hPJPj3
odkYrPh2tLeHeDyVusVo1zFPEEmDK4JS+bzY0LLdvsspfCr5XC8qERCS4+6fP4LQBuWWd5vbH3tN
g5skGdNWOWNLzP4B5tIsesg7l4CrRjybsRTPaF5pHlvy4fZX9eLdEmliDrJ8kbbgsMHcPa3THIvT
mOjeK4SUfI2vklgBUJ2voIcfh3EZ7pl5ez5uoAz6WrgNl9D6CK1a84sy73ZW7+YvlRDH0NiB4yt+
WW6/wxBpuknKgFFr4X7sbVwiy/BSJLAQ2gCMTUd4ND1LCKpz3B+4uyOTwUBS9tc+GhokelQpkfZW
KxpwnlE3AjO5Z3x0HIYBAv02KBP7hJubo3HkO5hz64w4QjbWzVLLeQ2R7cGs6+ZoyfYoCXrjvpPo
cWlB9j1N5SU0d5BzQzAk2TcUYWwh4m204HFncb/Lamz88xgzcrAYei+2+JzNJ3TLD2HXXOZ5iY/s
AdUGNvQmqbTPzgNEFizugK6mZocka5AcOz6zk+XAUwAakxAKjQCU0ILrVNPfhhDCkUolTSTvaMNX
8WA1zLudp07G6Soo4HUoRsamkBbD+OrNEAk0Yw3lSjJ9DjKkXe0BC+H99hZKg1oHTuu21yD33u3K
9wrGjlbu/VRW15BK0u3MXMLeBYYcFDuYDL0fswZlksWvSmoLzml+SLwPkXGiw4f+LMuWYZ5nfs4S
1EJYEJNJmuBKNMtdYLh/ZLfMWN1NYHNo1+fcZlIkKIDwv3T1Y14Z2xy9JWEZhGr1vwBU6EDP92Pq
WSuNiZTmEenswdQImAnKpt2LgZTfIfSMFXzjyXRV3WFd9RoYUUxuVoG5zwf9D2kGLpKum91D5FYP
mhlfiByr8M050xYVoDuByC6CHkNMkoQnSzBhqobo0DIb9QViTa3KJsixYbEBCh/5k04FOpFtTIoS
OYvsxtz6yE9VmGTURf77EMFA6ePkyZ3S9DQE8pKFwm+lyNbA7sgPEi4N5Lxkfg+GWY8afkDbe/tg
UYoN+505Df+IXYP5EX30MnA2Mmshuxjg/hYqIZjAdR62IGnn1Kc1rQ3TU2GnBLaxOUYMW0JyrI5D
U8VbeiokSVbb1HOeRGqRI7CsPYXPsUAoILT8ikfEB8AUj12Zhnclt5E/OrmqGkjrdtjwPDP85cy/
T2q4Yi5oH52NJBXZ5mqzwvZWLe+GlgzQQK4mChIijAT+NvaH8sgu91G7yNcSaYTHMAA5UKJME5oo
Vn3SHLSsTzaalt6HRGj7iTNeaHxh9EXBTdINE8ne5zihbcIJB6QNY6VrIpvOP7oSCGIhYbuJvpmJ
UETYMT9SqBxICln2cqFGyomxSMMUxVkzrDNtAK0UiWrbZVW0K63BApUBLhZcwDUqbDL4puYnFxB2
LMLgfJtj4hIlyVGvelqJovX1GqBDZ4Q58hsCAaCCCC6yYAEQmR4o5BlvHcqkyg8pjiD1q8s0egPt
EgorvBRFc2GIH2nM/5KhjAhab4Hh7eKg4z0LwpObl9UDwIOnmIPNRXcHAEWgF0TSZnQ2mC1NNEHp
gZKfOUIsoGrdF0vxrFnAgniiBtbfLaNKVyQ+yzeFDdbiVag9zdY8w7fUCBGoOSC0A/EgwiHTz2Wk
59LSf0hizgN2HcZrwjqbTcaA35jqu8Ht5t2QFpzHk7fRg01JsN9wKDsXpwjzfyEY0gN61NaWYf6k
hk5+RVO9LAhvQUbdR2WMmQvdDOQguXX0ADyJPvrkJ4eUbVW1zybOvAFT9djKpiMUI5pLAJHWdc/F
w53BikpnaFt3buIPHq3fwWOco9gXgDXOZN2xf7ku7cS5qzeJQTwuY1NI/tWdHo3Mi0NRb+I2YWoT
hxwjia+3DR1IFxGDANWYU0oEJPtW06MD8oU1wajmcer/F09nsWQ7tkPBL3KEGaaHsZgnjkIzs7/+
pdzdb3Kh6qC9QVtayiUxEa4cQ60HO3ccAbh5zorDKwDWMru6mXrvO7Dc0YYA9PNoZ8EVwDd0HBa9
bjoooaNAr5kVYlrmUI5nQyHBTUmKksJla4GQ9BOFBESmJGtTTW4qC7vHuUoAqzf+pWzaeG2HxpFC
H1k++ndugihdl5WOkdnk76beRzvfJA92g2sL5867pKpIOqospmqH2xumPd+aEqF3MoaDneb0j1vG
0e2xOusydyb5F4PuynlO0WrdnlNktHe6/jZIAClqyEuyZFegmAws6F9BUOxVHXvVKh/uEKeO6wyC
6EDDwqrvNAI5hWYBfXoZsRzd5t7eoM2AjnbtWyUZRMLUO5NNotQ+bcNWrb6yjNBj4LzdYjI5d3vd
6z6U0P6YUaBRt1y1YTvuurB5DzTOxr15Rpsa7gczy9fNMLUrjXCXHoCBD8qQmAfk/6jXbpqQrinH
ad/0pjyWo+5t+mmK9hj3NPtMLYAZFMVKGVpW4A8HiR7P5NpXBpKqUq0TTHwpsqdavc8pAa4DGE0k
me3PaLabA2WFYJME2i3PwbIksp9DE4CU2xbjGueSYuetw8YFvtjkL252cTuHI2CZYNTdR90q6nzs
2zWor9NwmoCAnCsAT1BNwlVSR6v8rgVueE5d7FiCczE6UrMGupMFSDGgNckepxcwCiiOYNkAUVGn
3DF6wS6M53iHQerZhkUYRdVbJnBCOsZogABXSHJ6DeE3B65P+CNIQxIyHjluMIe9AA8Ni16BoKak
LzBEV6iIgkc0BZRIifJVE3QiebwMJc4TpZdVKXDFUTCLIBTfEriLAa5mQOMvYCAgmkQYScN/aimn
+n8Ewqzl8BsjD4RgZDbXqtc+SsbWLiuZF9SOJbp81l3XoioNxQ4spAcf0pK+rRpgZOyAjgyScW2M
D5EgJS1KvfwHMdHGLmNrN46ue5yiZl66AfV44JCHugF11b1FWdOHXMkcF4xlJkDLiPrHCODS1kFd
wkR7GWFfugLB5NNBTBUspgAyKbGinxVopiIROFVQQJqC1MQnjLqsPU97NEi3tl5OmyoCLjLQjOyb
hnvNlNeowUlCdcuM2jftYlBEtq6gPO2Oax9QhFr1MaDPCLitdWcK/hOo/87gdEu7UbAzzRpcJYQf
WGHV2UpcCr0NX7VqbWPd9Kx7Clrftd1xT232A6y6U4kd9a0rxQ+FDwVqsEPcD1ly8hwb3R5hEett
uLMtQPg0WkyCOh0TAxSoAv60EhDqKEjUVOCovmBSY5uEoSroVAOGKsNmRmWT/NEb1G9iAa2ibqT4
TFk8MM9Ji4FOBZM1hc3aCaS1h9aacHpbT/BbeTf64yC6RpqgXQXyqkF77aG+tjzwoe1uNMHBFgKG
LQUR6wgsto/fDIHHFoKRHXt2O5NU5CpH7bsftHokfQBfocstIIJolyoY+CQJgAdht+zQiOkcA807
GRBsFUi2tiBtddi2qOag+AvudlYB38Ia7HaFwHAxRLlgGPumCia3poK9yh3Qud5cnp0FpitYXbWz
qO0B2k1TlNKt2E+B4MWrqhAkbwmbl8TOG3awwbYRbK9p3PmC8c08kjrE7bEAfqfm1vKrQyngX0UQ
wLXAgFWowCwg02YQULAmyOBR4MGmYISp7D1FcIXtBTAcgxqeBDrMSWrj6VNytDoUlL2giSeBFDuC
KzYFXOwKwjgRmPEA1dj3cwffPT9a61nE8EoHDvJtty7RkG3Zv1yGDKi3qS9RtVrYzKsNcCJoodrW
wbbCmov5AjLUW/W0XByaQH9Mw9rYtITjcYRk11Qd/1BHfb4rnZJ21sh7q+LnGOO5k5tYN/GY1UeA
6wBPBPismt1dU6ONqAanwQfNWM2imQpNF8goWLAuBR2tCkQa+w/MamAQUS5ksgtqepqATod9hI6x
RLdlm/Gq8Cz1NMGobkg/ohpC9IJBBdWQK4c81GNGru5QbPsn8jJ3um2+QHV+bwWCzdkKLW9xtSCk
IePm+phpv6Z/nPAz7zpOm4V59ekKZCe7pHF0HVU3OTk96O1aINykx7E5agFzOxC6R56hLshugXc3
JtmqHvvkySXojZro4qjUxGB5JFulLH9LA3WzVlrZJTcJglvs1wAiv6Gufxhh37XT4N7pgfWi+y2b
fscob7Mf22Qb1swy3RQKfmT1YIVrpP+/GW5IW59ElF8nxdaY9YrDD/teOkSbto/DI6YrA01owM5B
D38lgj/PBYTe69LIDRtdEUj6KLj0jGFYs0OvFZorDnHTvxYLXN27tbsRo10u59aEIK80pNOABnbH
EmHrBm3c30AubFXnKSmPTAW1l0fIxegG1iLPvpIMUdohOoNd8c7K6AsYSD3beDVTKqPrfCApuUMJ
1xGhts4ha65JB7daBSlv5K/KrBT7knwBB7/WuiutrruN/XRTXUq9CHY1oIyt5t0VJW1KYKt1DE+j
fe6Cs9fh2vdA5kYB3Y941qxDGiBg0L+n8UTUGTQIhcvxrppHQJkOsa2Vngqd6eEmcb7OR7D6qgD2
Q7O9M0maQCplD+JIjecRNFa83UJfv2gkUgdkqlPQnZ18pEA75O4etRc8cSX5y8QnpTQjFni8IdMk
uyjhOgq6YG2oCc0QopWpRTXjBOhnDIQ0uihq4kVbIyIb5UcTzQ2dzldsWAHoLnoccoM+ioZclDpa
3p91p3JBneu/nGlOIFJQ9aS4+YAAtG+LiRynD+zyPfcpUDCJ+KRU0J4nXA6bsQ8vqeiGSlEQzUiJ
atEUJYkZrexx/jIM/z2hR7RTVFQXHhtUjyQpEm1ShUgpFrWSjmxJFf2SJ0omE0mThbSJQhIdAKJ2
wt4Rjp9upFu9y4+els/7kblu9o+jNye7RFRTVIcfA9RjluipNFaOQwHuVjsporfqRHnFJrD1RIsF
0gWpZfSuYwIpWi1fVFs18i2IaAi5ZtF00fqJuguZVyR6L0WUX45owGLEYIGHKkxHHmaLToxNek+P
OvIxd3Q3GiQYA8XB7PrRJSi2UWdWe7NGd6aKAm0WLRog415qiPTM0Q/KGcAJ9gHeLeMcJQx39Pii
a5sXhZto3TxEb7Q4oDAQHZyNXtHK1WSN+CU70l9AKJ537FHo50aEdKEo6hSVwiwKOx3nB9d4a8v8
pRUFXiRaPFtUeUhGiPeK+BeANm49NAus2xrSYsPxaedRtNjjmlcgXm7f0sGfdgXyv0p0gIYoAoNS
O9tIBEvRCoaiGgzGFMBHnm/wMxg3oQ90k8xHjA3z0HCsQnloI0GkMH2hhs2CpyvXOXFoY2FDsFxk
BjH24kWefuteCQgUaSP8F/heZaGsAx88nUKZW8tmJnLV2euk5ciKEvk1yoPvImVcVlZ2dfKy2I4m
DY6TSdTRic5SE8XlgPSyR4KJgXN0xhfvWGWoM3PRac4INqWJw1QHYz24xzClM8SoCAKqFolbFkOu
b2r/qezHiLjYerbUA2gzpNqZtitaL7ix8+IyKcE7JpfFFieN9jBEvr52fUQ2dWLhrT323aYsocJH
VpavwjTGznYC6F/GKedAe9w07FqK5+BTgBE0yEv1UPLmawe6zIdvYwVH56Lr6OHeokVoLV29CXYb
h5y4wIBFiB0nTtCxecpSfTt3JOfVsh6oGU+sOlZWk9ybCozR6A2vxuuE3hIRcIkVQdRu626KjsEU
3WutH5Eaew0TrNaQyFOiKN7bXBqgQ04OeHhH8KehGs+GtXUoZD8btuqyhBLvUmN5GGOzO05sCBuf
JNc6qhhviDTI4hrGhtQkb4esXXcr45rCVmtzlqTRe53N8dbpw4FM8oCFXWIx1ia27UpzqFPG2puR
2zhstuuCksTGRRmxIi9hrOfKVdixvS93aD/onvhQC66t2QXvqlPHq8kJ+QMJEJKkiVNQ1aBENTGg
B025NwcFPRYgkdVAEaqSXF1j40/h6sFjEnBEJA/y7ah0PwTspQcM69pJN5CDwm4kMkZy+m4lr0qt
EUyi4DDaKqd/4kq7awgqVHmZKOfCkTS+IwfUuR2lj1mfnO2otG8z1d/TUGQXwNAtN7zR3S/dKMtN
S5aP4q/m7hUFlrEVg5of6TGYQamRv6UyW0/c19Lhl5VavWMZYZ0nr3qhLanHRyDrSd4qN4SG5lEG
nk1f7iEo2sfYUpi0Gs0bCaD02C+ovWS2va8dNMYB6A4qi5zL+t1EwFpS3qFSXp4CBtAOJz0Q1TVb
5IwInh5BrrjjcLeVLjqZobd1UHvhg4sO35t95ZpVzRMS8XtK6RkZmSY4zAMjPaArxM7ju2rorH0X
GEDS2/onC6bpkEEsXcURlV+GxbqlKfxAydhFAZKRFXN/AsPyWO18FknoK7orYrOMy5DarrmttPHg
TiP2I47TrzMQCKss9A74L+b7zopOldL7F4LgwdwVFSEqq3u205TyFZOV9lghrzZTPPhwK1Zp+Rku
gYaALQ7BizYOVTi9Sg4uETbCLoauQYU59xAW1z4biqLTBZfk5rQqTJzYDTVTt1NDsxNtTL5rvaDD
0kgvON4KBj7rQZI8jFX12pI1OcNCoQzEsN9CB1iR12lv59re6Al9yFWh/GlzQxsUkMWRHsIW0O0u
tikpxlN0bfURyCsNo7Y9PZIIVdZ+ELRgaJNXhslxGqyPbmiupmEquwD8IlqeYtsxTtfqdogRfGBf
gs9H7HLRQ+1Rn/MX9G+nvvMeCeT1/VjOL9R9wm3p28rODaVXoE126OSxVHfiIwebYV20BquTfzAL
q0NJnpLxbKp7I7+6Cb6ieT857JdlvTJwWlGNotwQwhfYsibHPAxfRk956BU7Fo+dn8z4gQ7+jQjG
pOnmR/UgktIuqPq8DcsJUVQeiOVxsdZ7nXOHia4YKs5DYtHdZ/0meXh2AhQmiE5HqP8lUgg6R2qy
HyyGycpJ9HA12tYXjZNscT7oXnU8KypXq6YtworKcpVdosGytmqsPVPhep56ekU4T5JH9Giz0pCX
pWZBS5Iar5uwoftWZYqPuLda/5SKOEakBX1vtb6J/IH8K6HQNNUPObHMVjXy394cIP4P5rlxm+KC
3eXdYDfVulVViJARGg99cnda6cOPL9piDUujoExU2VtgBI8Gg42a97BPNFX8aLCActRmXzWqeyVa
P1mOEyA4z6gEe3B4Q5O8fYFVh4o3oDUFGYNYtdZN6wz0OGjpxcjLb0efSFtHpBciEO127L5Neals
PcXY07RpHEmskqWDbIwI4KPrqQIO9kgfeKvqELWxqrQ9Hw14R7NcX1NFtMbx4LXpQ1z5zT6CMKx7
JjUWrf4Ooj35EircrfumWt5zbA3OXvcxI1Qs91GJgmf2yerWIhAfegfLPE/Nbuw4opfIGlHaJtOe
aJNideSdA9u4neBArgvWjF0UTfou9hr8sQIIYxU9JHQeRwUtdx4daliYKNumDzCnLJz3MiqeJ2do
KdOZAwWNpMGVTSNxrWrOFkkXyS80E0RcQf1YpVN2jqMx497H63bUgy2zqmfYAbyeuzA8lagUI44+
W5olAJqHEthX9Hor2AYNro7KLN5ralqfRjP8HmaqQ32GljHPB+PYWdZXa9PkpGuFcigDuu96T8l2
bkslfUqHNW0NyW606rM9duPWiKtT04wtjcMz9ujB25RYz5Wl3WTAJrLeSG4o5gvFfm1GqXbvAteL
3dg8oJXbtxaJFd/u3kE+QPqiCLKhKdW9ZfF5Ls342VYGduaK2K81Ejw5g4i5AOsPsVT8MNus6G5/
1ZBcIAridZVwF43dxghb5zanfp7N6KdwaN2NpgeLonwKHchjdmqoIL4BcPoUC5JWDzdTWudrxJI+
OgRaHvDJO1UAqQ+xSR/0qI3+ScxQDbr+AxOajGTwJ7pJjnD3LxF1so0t9dtSw6/Vn8J0bSr6Z0N3
gtZGxhWChz26d0nDubkIb1nlyQpXbrIpavhpbk2sEFluv+uEfl2g7Zrtydki6BgIfVAbF7XyOjKH
jqmb3QKOxNDDiXZKa1SAl9+MgvnEBEQmm5QF+saVM0XRMWzrRzXmi3JAjg5RZ78GGS5jZlq/G7TQ
74wM+9TO9THQloZy1/pD6oA9Atok4uIg3dDraB3GXLuz1MJcE/9ROpkU9Zxq3esIm/XUoc1fZXeq
mjXUJ8x0W+sWkhwnQALsJ2vizjH2783Ef459OS5oGW7Tls/pGGPP1ooeteYBLHp5b+axTyYkSbZl
RXtPqhI8+mzFbLlMxLKNzyjTPrSeQ2LonXBTC46zSRWU0l1yiAjhW5V7P9IPsxvQm63ypFK3Vp+d
s6Z1b7Gd+1QqNooufB7yNFhz8mt2BoD+htbnnfhzNWarrBBjEmi5nCvcDCSzjZSdzGS+a6Hn9579
7Pe0ttYhwjx27EtocWU1OqFTK+toQvmIeolC/Kw6ZmZHAdeKaPCnvY01MEW9j5g71HyJPtfDG6Ya
eD42+WOG89u+t+3jiC/Gvi9QzLQ+DUxz+KFZxb6q4DKp+EqsGlq3ZDWTZItCFCISoIbSuWqi4veN
aUTnwhqhPsVdrO04ttzaft899fZqbK2T6GM3PueQbUaNb+00cXGKyvxquQoARqf1Nk7F01zCSA5O
JHpcCtVzQ4cTrcArLfbix84s98Zc0yrmmpvO0R5LN7BPtfwRmiR4h/rUZ4jNxyis10j84zokS1WS
dBp9OgmVyDvFBjFhnNwbs0mnUL5ROcdFPU7NJVTfrR1hOUNmtBeKv6Pj15L1QJJco2ULpBq4iX67
pLjTRuejjhTkWBPhP7ozErIUcSYOjJ2u0uCeuljBUgKK6SgvkDIWGlFLAncJ2RQubU5mrckP0VKG
d9RmdqUWMeORFd1SdSObDv7DLwIQQryBr4KIx0Pax3QwrHezPVY4k+dEMoP+NCobP1RemC7uasA+
7qAZNa5UvmFe5+kLFXGxgtXMK4Y/JrQKTu248s6YADQmBasxhRTJtRT64PjuiJIVO47XevCKdawm
Jt3L2rCaTSfbhwFQRJoZnW0Y4lJOru1LpVVx1ZWfSSpWPm2GqWrTeGuX8m0457dZ2ptr06aOEzPJ
STz0qxRHXeo/jrYOZ49EqVXRjqwV1YGGCpxxMqSD+UD51tSG9sCZ5EYxEpvkC85/tXtCLAdAqKRv
atCMlV56nz7STtAh07pr+nxjmFLLy8NN6mXsM6mSbKuaSlo9RHeUyvJrEipQxB0dt53Ip/iHvEU6
T51rrdOjxWSmgyFEAuwryiqunF9XGc9qPHTblvByrXUGp4GaONr0D+RXRgZ48+rMFY3UHVZiLlzI
Et/joYN+GZ6MXi8PCb1gvjdQtSAFtlJpHaIztP1F3eu47juegKjI/BRmabQpHTKeeXuHRG2ta+Ov
gFomNXuOOYhrAH8hfgk9SahcoZo+UNlEtIoIqPoNAcwIbVR+xVHksUjxELb1H8GDz1HxRVoM/ED6
KCjwUBv+MGV/dpoF9Ct0XEwi/3DcICOnPrIXP9CatlKaf1hR8o6CuqogI+XZhyCimjm+IuYg0MgW
7ozltA8m81PIqpPOYoBp3ie5gh+gBPuub48aJlhqWB4Efjb6/Z/gvboGBSwte/JvIevMJVS21v7g
fYyK6Q081FSuk9eJcvE4CbrbBFQq1NpxELJK+SgvJx+vHAH1ac1XnOWPKY3MbtMel88hYBdB5who
Krff7MZ7ls+ozNmJrMquK+ovnPTkJXz/pCVIFmGRRZ1y7/Au8k5TVL+jPPWVbq+lDaCs8RPNyLPQ
k8yw2LWc4IVhtCQYIKayadCPPZ2hKfwJaUeuWx7Op8ZPd0as3UUwC+QW/XerBNrT5q0Uf87yKThZ
7a0qOy6sIPmBXMQAAHEaizlM/IA3uI0f0/LlhCBnGPNnXfqfKHfkexbp+Cl/C+tLa3x63y8q1yIH
OYlJ2PJx5FUVS3muaenHKPROr/RdY1XnmmupVDBtS+dbkOI1bKHWopdBPTT5fO976XsiiLAs/YdN
JuA3i71XfUs6XNflWsmdl7fqAARRoL5lyZbw/Ee+RAaayOn9zdSANEvCYNXVqL5K76acYMbx7AHm
WVSqYCZpu8jAmULggv31Xho9h//4UHGKMwQnVYEenTrIb/2T2ZH+9MnhsogAClXyq2Iaa4P2m15t
d0kLrjFIvgQt7Fr9cbIBTE3ap/C7hD7M/Wbg969Rf6PaHbce/grgp+IfNrH81p/zk4f3XgZgsbfy
L7o870fmr7yiiVzRmNXHkBZ3B/8PmRdJTZ6JYSBfUg8t+FIJQo9z5elvc8DEZPS0dXCkb+AgI8aK
XRy2I+wawQcI101wbXXGHJoz6KhkOhm+/uQDsmbd4OLKraVABxbIpqgF4Y75t0xNLvA8u692fFGM
ad+Y+dHmdsvoEtKcDGYhUvmonTzbZ/tAiEQecCVDsZnApt9GrXURwBtJCbqDPuSyCVhK1oawqGny
SI92F/7q804oyTak1KSqv/EmigBDqwBJZdiMfnZiyX1MK3qFnHobBtCT3G9tZg0CBhrqLDT9Wh/q
b3nd/14/SJ/hK76ivvrm2PRT0Y5gNvHGrBXMd9/kkfIjeY+gHc9tCJ3BGT/NEC2DqtNc3hm/EH7k
YQnDMxm8jYw1+d4y1B1PveMQS1cYQzuicyHYylI6IZQprOhe7hahzydliENaV4flMstl5xTARygu
noeRhMyF2WxuoF5slpU2GjiM2LsAJddKENWCXZMJ4XnYd5bdVb6b8KN9UrzurzMaT/782LPuyoNN
abjg8+obxy++e246cdPwOQOIr+P4mAC/DYRlBbiMTuULw3gtA5O0zAUW36ZdgGE+lDbAWdSusTux
LynM3z7sT1hD7lsga57D5SlA4mnj9NkThPBPmUEIq1/Rac8+maC2ONBegsHFe2FEbxNYWAd+mt8G
Z23ytkITL1vn3auin8BOX3KPWqHyPYX2VzRfQs15pTb9Y2EwUIf1ZoF/g1hO4/5jyp3fybW+CgvN
fYaRqr2JgYvGYhESQPELcxOtHjKmc8IeHmTkSow6/BnH6dd5UgFv1cKdnnOA0R4Q4iZ7GGBPL0+f
/PgbIkWXgQBbaMbgjVs3v8m8ZAv+EpB0X6B9ayf4b0huGvenCcc/eU2VhEeo9ffyTrnJxZk75zFC
prW8LuJZFhauzzRWr66+LDaKM/7gk/CHHWlA/H1VnafayO8tGPWuK5zMKn0ey4/l1/I4Wrl4jbl7
8atHu6euxO2Rl1Qrft7jzjZ4FD+Br4xz9yfXQS9ZvSxPYGOUAnikBW1Nq4zlWVmgH3ytOeIwc5NU
OG9ZfG5oZwMXFgdggj4A9HywBj5rZHMX6Wso5+BBfBUo0r1rlvHVaB5Dly2x979VqLwUxK9kgsjN
/bO5CdwdkBAz0biZkM3ZCVMvDK4FZ19ZVgTsl+rxbwi4SnYQwo9a0d9brBKQBByntMBN1N5BNTnL
6iWr0wzFyHWOYfiPq4IsaIHhv6b1btkdAhB2//xDIgcO8krunhz6ktzwRT4JIr53mamGP6yQyT3I
S0oQJD+3dPdRAw5FJ+iDpItldRMWpXxSMXWRFS6OM+oayq3RfkdD+miY7OaTzNFp03XzR+yw8fhw
9tSu3OOPepCFvDHhHOPPGbbdqkPUOKMlC7v5RuD0cjVljgQMbd+z4JeN27Gub3zfQnZuf8XAEGpE
7VyRyrB2CKgOAgmuJB4xm+KLbCT9odV+UOdPLcx+8RH48eh6GtSn0Z//krH+84LirtHh9Rgyppim
MjRoTHsd+h/L17/sm5mj4qoT+x9GFBKSq0mmTe67/H/Z+YKi//IfvMlgiGxzU3/lRX/BKH+OM0+F
zkEPJjX8CNohU9hso6dmRH/CVM7T6sP1N+AjfrIe+PDEBZItG0nBM7GwWx9AZy0rpKyUEtLUpDp0
I3+SRVI2Fnm0FwynhqxEpbBJSZJmDsp78U6QaEAJeE0ZH3bG4g86UW7qQJxtBO+LFUJG8jWdvYMM
lv/GkdpYN2ZBeobHSoyzvIhsdyaDrgPpa1rfgeY+QPX0QLSKRQDd7YtFgIwFfcgO1ejv00QjvaCf
lP6fsSK/c4rpITDGFd3W3zLCUSC/OfabxCFWFC+g/H6eDiMjvDa7zyT47ErtVaxPLEao2nEZ/Oa+
NdCrw1CUzSQu1F/vHreqdwg/pC2V3bJxE0TJDjSL2YzbpicjoFGmZjS6MDtlaKY2Itcs4osCae8O
ZVN9drZyX+JOZkPkNTxY6Z3/5b2Ygrs0O1je8g8PQTGK/weJ7yXGSR0Ds3NjK6YvZc+bBbXvr/uY
YZR0fz0lgLYIb/h4QOxhYabVO10Fessa2LBO9k7G+mvBA3eZd/ztpt62VZuzfMLcH/4KZSYFTEvA
cCvTRUPqtuIUe23o050AbWJnmVveG6VD0J3FlzUZX+pKr7PF4WG23G9hpsrSJEuUxF4DG1lFChaf
ij+JssaW3zvlW2++OtD7HRWFgZ1f/79lsbXNof+RaPRyA4Rm9VzWXFnV/fw0D6fUUB4Ri/y5MoU8
C80bGeQ05p1loXeS/CuHkRhq6It4jh1bdLgMGEQ0zXMTvo+K8Kzi7pLZGjaJ1S/gg+8Y6xd7/lad
9Fm2Nu2atMmeIsM+bzjZ1PC7BYA6fOVh8i6bt9yvSY/2qQWwshl/ZFHhXP842Z9x77z//96l5Ecr
pb4MSb4AddE//MX2cKGtbuve9kWxHLUk3hAurQzpUumvqM62tmvckhxeCUxZljyJJNAifnbeUWId
33Z/Qx+qImS3rRwvLEQI6DOeBcFrCJ5XAjcZ/0XWbUbVplJi3ao+KdSp/ZMdIRCbnjxa90l5L+GJ
hGwyBiyFPurRP9OrxY0HzkrkDYbvXoJz+V6YExMh1TQVam//eX3IbY6tx7JUXuSfs/8yR+mH2H7k
hQvJiVhDHooa6pAn+lqJSZywzEqcPQMwXxY1udHKDx//k+zGd01w4yXG3pZ1r/DexxEVBNBdtkT5
WwyMZIv0yG9MVIF0ULgmAGHZIt1/l85GBSKHGVpodX8y5oYYaVVbX+HtM0FthyAq3sgL0mH66+Mx
IQMhtKBQERnZ06dXfKLUeBW7lcjhMKLbT3bzKOcCCdWYT19VXb8P3kFiVbmqy21kzZin4GSa847O
HXiZkXVfa+8LQ1xuB+fVrZoWF1kqPNLkqwZ2nZW+L2vplPnnZDxXOG7Kdifr73Ii/Dfub7Nt1gxf
stqAp7qMZrWVlU7upuyGMsjmbeskn6m9m9zgpzcYB80Mrznf9Mb8LZ95WVKGDsh30J1K7qkMZSci
jFGYR9xyFa6CnAeGenjw+nRtSedwqxXvy8JGUPvRRld5gCwWYk9WSVNYq+/khdTIepdVJ0ajikf2
g8x3uYBLuCOHtmgYgBwq++VOOZ1xyG1rL+ETXSYfqblZIihmbSyb4HL+CxG7ecObxIAS9cowyXDB
rfDoVLP+tTOylcRoMpYkjJYtvPGbDw3FSVZrl//WRY02WJmpMsSXoR/Qd6jO/nn5j3yfcOD4ZKin
OKELlg1GuL1yF7qqfmmrFznsyY6UkCsxc/VBJmWk2N+oJTbJ0N1k/L7xSAbRBE0Q455RDoqUcomb
lqEgkU07FF8CDs6K97QJ3yQJIud62QvRTe8GZT5UsFLkBM1GK5N/yLkpSwgHxK2ppkc5KcuJWc3n
D7/dVna7HnTlXujQ8uOgYhFMalrCykevYQC0Tfnl++0f5rDxnH2Qj7sdbt0ABQEHEzmkKBGqGtZj
nixDaBzqdVuqN124l4slPw4ZYfIRcHnhQPYmQ2o5C8mo08N034zJ2eU4CeTzpZgfxcVqLMP70gew
LGMKkAuEORlIuKru1Fk//mc+Jwuiq8UP5O2XLykf1A4ImOP6PIF9XIYruYuXqX2iQfq5wVEZ7dYJ
n4/lwC+bous3EO/Gp38ftjyF/pIdNU7otBwzGZixMl0LTHhV2UABCRT92+IDNYsusr7oLGw+Bll6
77/EI/5Y7Qfewd/ykC6oMANmZObVMrRlEmVRQ0TWXfQSswhf+5TNcOjOfZa8ykYhT+s9PGI0jjvp
V6VEDzVHrTmIUcKqOzubAOqqV3kWpf3lVTvURggRrgZeNbIDySsH4jCtGwf52cDrhLh8SCUsQUrt
DfQ3zVhjIZOPq2M6R1/ytFzvUf2B1qUbKMe9sndvMMRkFeL8KIdKVzGu/ThseiikWvQhi3XK1vdf
eiSH8pM3yZ1MJnmJIo7u5alDwx5qeN0bpTl5rBH2f0ALP2SylaN28tt2q8fhNq3sS/TvJFwmo3dx
/RTOqfbjEUsU/fDp8uFNvXgsW2OZq/IwLLTvMxykxz8FWLPhu18qhG75cLljrbB4uUXQ8mUFzGxi
Wvlw+QA5PgYlHMcHObjJGVj2haiWwxdCco+IYlljLL17XNaRhg53fZiOuJHTZVOiO6ZEJAklA+r6
sgMtK/1OG9zvwGhBwI9P/3npyS4hYQ1p1De1vzHci1pYr3Il/rO20orp61G2ieVGcck8rFRU5exy
1HY0zkv+B9YzD22G5AlgvDlzCu5euyb6mMRuU5Y9+fxl2ch5so3vUnd8Xc6qy7HRE18fOgZKBhVn
Tzkd/P8j1+HBpb7WJfZJQn4ZVbI098yAGLCi0zDtxA5S1jebSiBG9CeNlJDsRjKB5W+Z3FNRrGg4
e5THyUGLHeMHJuZxtKddeJCNRvJA8oxlszHdB9NH30FITcl6SS13bBlTnq1V09qkrnGR7DPSV4ll
82sN431sVpAOlqk18ndT1mypr+OwLVQNkm30JfdZBlW2G6ZhmUcyquVCx5O7zzPvILGEJCYySu5j
bt7JSDETh2PgjPcL4SyPj9XgQUZL2k0bHM4vMvlkOssMD0NtS17vIPOTtmmJaGUIumpwMGkCkCGq
jMGTXMW0Dq9Vqa0wwOaUxHGpyLvH3o52gQ7lhZBpOT7JxUAruFfJmS1fdsCmszEwbm7L56YsdmnU
8wssBv89PTVO8FWNGvD8B1njGyB75teSiFLJtU5t+9cO/Rm1xmuC0wzacIrWkBXjEgnF5EICsEls
mt5EF4KVrNOaH9dAP0oMicY8PRh5W2+cmj8QfjRou3ZVYN+gutr4c3CWkF6GZsYlrMb5ObNv5eoo
pn5JQFTInKPiB5C/WVvzeI/891t20GHIbuI4Ws6UcjckepO/lziJXqaxq4G7OPT+can+M02Q6TDi
weUozlnWMBkOst57BnbEgCpkB5Us2pRZe8XFMePfrJpZxGAEvTutmV+T5sp0ptLI7kIDLi4C+QZ1
zJc+1c9F9b7cAbkV1U+omMs2R5/mjwdPQmvndcfJS95xsThN01ele5DbJbG0Qc+mW9CEhg/Q/9g7
k+XIkaw7v0pbr4WWA3BMv6m1iJljBMkgmYwNjGQyMM8znl6fR7akyuyyLFOvtemq6kwSERgc1+89
5zulXGaOheeZapm/rR4GVWOX48qR8kdshDq+1ca3MDDXmms8N9lJtVxVta2qdnUhL2/EXgMI0CjQ
WM5WmhQk1TJUv5h4g4/iu6qX1NtBrX6qtG3qJ2arL7V5H03eKzapd6+vsB9YOx9Jbz3k5EcS3cjW
MkQpRPxTC8M7+miL4rHgjBkwTtYxXwnIc8WUrmgWQdB9ZDWKEQXqLMy4XAURGYBOEr2EuOSLOHgx
ogHkV4AsHFzTWx1O2A51a2+7QA50BkdGb3ugo2a2BulVr7UBTIvu5FcMDIrptkyx8PN/wJtqPDxM
7jfDHrY90OS4Bm1Ohe/7O7OrkoU+s3Mt0hldNqngljfiGoO17mWiWklpAoxO2XfH97CZXpsElHqC
Ss2cNo0KqbMnVyyy0swXzC20EAVlu5siEolEgBYqRC2YedViQsJtFCRPEF7f0J9nEp461kqGRzce
LEx/ZHikrXys5rUYQFmKkthzjAGHVOTZwnaoiTV7kdvDLszdd2Mw79k+vrltcJ2PxO1Y9lVXTJRQ
9DjaXugLq2euHLTFGxipV5fzOvcTfgawJ/uuHxkw17CcOm0hvYpdVPsSJoxdaz6o1cWnJm6DNSn2
MG1GHdqtTF4DRIA0pnnayiD7rOnhLGo7QA9li2/lgOEupLc9VPW3YNAwkmRAHWhd4qzT7hCLPWUT
vZS4JegRNvzVaMKvd9MTzHByCkbzfSgkxPnRuR1qd1hMUNinoU0QAFNEZSWbjCJTPoIXMy3CjShm
Gq/FPRF9cuU6+NyHUt/atr7Pk/oD/T7KiCy8b0disPFvboZiuA9dQbi9ZtSbkmJyCWP1UDthB0bQ
T5dOCmIWre1Oav0u1yReM3yVywzoGajY8AH4KLeYJ5eVBHw1RVSko54fNEjdS6OqV4UOHFy1XZqw
IlnTfWys9sWPgl1SnvPGxfdG5YyrvFjZfU7WWKl6KvNwbHI2H7MZhTfFYCBRslhp+hY2t4nfN6oF
wgCc3LXd6ncCtT9Icy+G9Sw6Qq+RPkFE/i7Bv9ho1pFJYJDUpp3yQjiAy7GMtrHMiAArW1rV+lnX
sMa4864GI01JRZZkPnkC7gyjaUiF8OSNddy5t4GFk3IOwUtBKG7qgQBWbvXFYOp7rtZr2AEv0QCL
N0FH87fAiVZYOnuTCcyGIO84heegE18AM7kxJYYVJit2kt7JGnhh6+dHwrr51hZi79G6ERYox0rf
yhkJYqCB1Bo9QvmKMljK1lKsvufJ4s3moF4PTSQHQcA92reYm32vhGdkQjBKmXgZwIqqqYeYPR4G
J7qZOx8jlzZiblMyIsNZpc18ldS04xuE6O7knJ0QkPyQE3LvNx9No21dFChME7tIfhi+/J41lrEd
oohB+Xyt9+5tOOGKL5VKxgP/6xydCogJbodkWcKtlDZgRn+u9XWOPtzyHTTOffvcSrSAnsySlUDO
fpXR9UP27Sa7lPVS3tHcjRZhTdxOpaPfzXtuF/xVN0RlPs7jdDYDH4wMnL28EyR28/dkiurHn1/Y
DeDHauEYTW3y4c7ts1GndyBctEVa9Ju27I2dVRtrc/BJLmv0DHANae0oGgvX1XHLcdlS+dVRJyw9
jJ6T5bHrsZGXp3axG3x5E44ohXiE7tuIB9dgPq0bX3wxuWMrceNW8ZvhGAEwNvztWEDA/Tkey2R+
X+jmeBNIcQic2F4hTUsgzbgbShfoHO2AlrCiPx37NxM+LQoYdCACfpxInyPyd9KyfKoLXMfIrExu
9DVH3+Mnek4EyIzEtlH5TJs2xIU0iavAb651I/vScLisvAQgdmjv0jK9sobB2c0TGqnZ/OyFwVua
ZmFhsV6IWLUWo5I4A/CAjQ/dB71/NdxiFz2Gbfvehr0HXg+mQRNOe8vSzEXS21hkSwehUTZsHdFt
3dFChawH2IQwRYyhW68dGy9AuEc0FFyN0bT1UOlQ5RP/DVmhn82bMO7zLfLvVRJWBx6LkNpIgyMg
nashOwK/P/QMACfNOBaIJXdORzaLkOd6DknKxKFBcfvcjOh/jaE7OH5wVwdWvm4nnMGJTdiIsU1C
vMk66nh74BSH9x7Idy1IGStIVPJZX28BHbz1EefCSXCldr21brtm36i8T3xpxBD6d5Ql+P3TsV+C
KLwlL4BdpZzxSuGOWJi5BXwr3PnVzJTKavkRztnCc9InPzN2jkVNkzo85JY+7yWQskUxvUDhq2l9
IhlPseHoeFebll0nwlWggyrCw3KLnY0Z/DlOAF6gaxYeFVXPr6FnTlVLq8rPAF2WhfOaAf4sKJF1
t3g0YnpuHZQ6PeDZCKoVVlsMQPb4kM7Ue32N4ERi0B9cQpNSs38Mcr1d2PWcrwsJwX+BngVLeY0r
O5/Nj7LRnzvLCVHOKUVqi6kvOfa0lUlq6Ld5XJ1sV1t6wn9XbRuDd7Pab6hdSKSXT1pc0+e1sZ7o
B+A5H6mDUozWpa7h/CODBgFW/KimW7pHEwtUwiWCXPNApYzmg2q3j2oWG1S0Flclt1/renvVIFOF
oKo6Qc0ftBIdE1WeCvGrJd86o61n1QevJE9EzUkQWD2WXFpVGtotkk83vWFwdBexEuxStzMW9dyl
29SodiOZiMZMOHJiSdjeAxVB345gqRPsPWZ9zee+DSLcojqAdQmvFjDCYh5w7e2prN+6bngcZqFv
BvBVU/DqG/YDednZysy343R0nfRFz7FE1AGKGlZpNPYDvW5cS25AMJf7Ik1xX8+SWySzUXjH0Db7
t0QnT6QxEK3Be8D/AfsGhXy8ijMaVYWH44HLe6dL28GHjlA79Cs+W+bgOCiuyOK9CwWOBgaua9JO
oHrZVs7Jpw9su0iBWijwdY2PJ7Dt28YaH4T9yOXoVkYwv8iW82kJUCEAXvOifS08w1mkvWgwEdHd
Cvn6mU6BV0zFlg0u6W8FXzOar0gAfR/mcZ+1vDfTDBHlqEn8HNJ8zosC5GLlrIfQPsRht4xrRsyY
/dBXoeymuAQTiqMP4OFEibcyIpLknIahFO7TScKEYLTH3HHq2mWLW5SZoBvlt1S0jGfBkXrImJt7
PetxeGZkG5ti3mhRBTkA8NEyRz2K7JRgH1UzwJwDxLfgSLe2QzXnwmRYb1quo947rAaj5q/cC3+n
KXGu5jBAU/LTC0NBFFJ9FSOj6JNZ3okqeW5nDeWhVw7basjQu1T9fSSQ2gZZkq2bQIfLtCflwniI
g4CAevwvdlMgtWnhdjACoEIxYBZpCRWKRjZ4ZQ72AxtBb9U1k48PZHocJ/9ZWBHU1jld4lGpbigC
WH5nfIJBtxVF99ySDwc9lMaxET7lqq4JYe34er5nHuUtWh9eB3jab94Uvvsp8I9eircsxvHjZnjO
w6ngqzdLjWYfL2ZaHD68mUSrHgm7gg410DR0jBLJeAGWA5dzGRDhgCF2Ddrn0dLYySQDYktdoouM
K/Mppk+7hZ0IULG7L4FSU5q6x1qM5AOMZbOx7T0zkRcGT2wPpsQHpRbRO9Ju8Hlcp4W4riZ5pU0x
9lnb/gLNdqbU6tfnmZvIdnGHzzK3lb68WtJW3ndBThIGsuTIEh+u1vZYI+1zaUbWVdkVaFrD7qBb
h5H+YIcQHkTbdxkJzotXGwtH+3Jrpg1Vjb/CyqadHvmPetefNOCSO0mjJjMwCXt6d5Cp4aKBAv02
GSW6MhslOVrFHPe2NnjryszrTSDRw5lp+8RDeNPMj1Zujm/CSHepIKHTkGx4Qm9M1DP4VlQJMr00
v/INHE1G5l5b3l0Uhc0K3mhJRXXdezE04/7s9PtyhMJXexn7idJ+SVLqWPws+Lz7XZm/l2Ynl8Hg
uXel9RqS2bAIZAaXxjLlurvJSkdu7UqzsYeizMHBgxJOlDd1xHo0ULZGuvM4ts2wkWCVF3SMtTxF
cmxUi0BvmoVfL6068NZlOWErrBIPEXlTrB0XdyrDma0+4xUDrIYk7tPsbXlIRpzX6BLcTajVD0lk
PNDjIxzIRO9aA82JS9XTEsG0kC7729Yo+2WT+Ixci+LKBSMGnUEuRDvqW7+mOZJisK893V+0bbVi
1/zKJ1/OGWw7ItuuEq9DEe1hZYyjNygbX2iIn+YYBkfJLnszBNODTRWHLeUhsLKtrKSOKG5ljpEK
ae65H0ubonb68pEHt+mzJ8UR/sEnOMsj5luGhQZlg2AhBqOUrB3KUGsY71yiPne0t9OGkY2Vejgb
KVzSNn6UdkSF7qkyJmgBLTtLYUBWIcMjg7lD/CCUmKaotJXRYi7zfMveJjb9towdRpSY07Hrnwc/
NK6462+0uY+Xhtm+6K2F1HVCDFV4ckWz4tkMqbVMWa+SnhZljx0KmBQXh299lelb4BM6kXvGN6HT
Op1No/kYGkn+SDTziM+PhFkwXZOJuapzK/8q++YlIvjt5ERwdMju1J9bn3fOjAXvIcKauQnZot/N
bdPs5BDI6xSS5Y0H+2tXptxJcW9M23zWm82IrWZfe1SDPX6ph5Z9Nye8N5/oMBESWUfWs493cNHp
wnuNcBjxgupgO2PtWTp++BSkI2+aFGes1tvnomq+WZETg0dleUeCzrs2RcxQ2oPrvvaBa/DCZrLa
cxeuplBAE8p6dxG0/qoXyVZU3Vc/4DyfA8Z3zG4KCe/Rg4zCOIpdXdqRxVRFm7HNzJvpIRm5IWff
xcET0dUBZL7USgJqgjzdON5XECaQMj3cvG6bfA99ktE5FW9TBcrSzQ6hNd4ZlmXBqKeuT8iGreZq
XU5wp3LvkRGRwERHEggGtZVREFXX2Pau15IUIZyBDDj087W05KHIHfM6l7hdC6dEqdlGOU5NHRBy
0BGf5VU0GvzvyUA1SKgWITmICgAoIuxme2HN6PtCPGaaDi7cR+5ugZTwOXGwO8aXfKI2zhGDDcOU
L3UiPpaNPMH+4f5Oh3ED+XwpTGNa+3c4HqaNPhpbKwfHZRl0EBji5qKCV5A15QZD3Vub6RV2XFfD
rp5lW5/Rbh5GnxaTomvgTzPrLYLyNoo2dU5NyzQfkNGow1GZBQPgnloxK7IrO3aefdIuV2XNoeK+
umvrGtZFxpaSbWtBy8rv+6VuGJvAJOspn77FvQltCWDltkoq8Cko9AsnS1H5eTflYN3RiuNCuGBt
ogoaxTxpND/jG9EwKYUYbV0B5li4RWesoMIXK1J7SEvqc3B2Og0CO3Bu8VZiS5wRtmch6P+gOTVG
P+ADIJdZn7DAm/hK7Dwa1j0cz94ZvzHn93e9eW+3FWbPAaEi+E9aAV9RUjvXeUm+t/6ci0K77Wvr
TjA5vWugBlmul2/9ilYDPg5/QXOJhBRz3QVFfR1H0Wsa4F+EI+uwV6zXesmGu0/qYc2eEBdAy3Ye
5BEGX3eGSUkWG556Pqq+Dmu+E6oXOOQj4PfY44UOCIyZY2iuvYFXyjT5hC60eypr9K7pqiVm3sH5
jHZHsgXHX4Cb9R5PWXfTeAKcDnXYyheDAFtIFIto82ujh4UYCLu81gaKQ9kYD5wTUG+ObqELr0kT
bzqKJ6ffzBYLfzoa92DmUIZ6jbOCCY1LdAtyTts6/vBW4Z2gEyCGxZAB16w5zaWR37WlSxZudOP5
A1I94lpAPRDled0aw5tpxw8hVSvNMOrbBxpyxLQTgkpFya0G83jA0EpYHxsDNaK4NL7VMKgwurfB
2ivdnq7LLzXUmfu7VOtOMqYKcsg+NwhTkjPcJXrwVl58KY1JZujv2YbVXXWHQZ2f1Sjn8ksxLL9M
zrXqzKsB4AB4baH+pUe/plXJgxL1KO0GjMXXmFqQxPoHpV6qGSkVAe34qjjStbx1MnbnURIy48RB
Mhj1ImrYWrLjUd1xWsaoUQfCK7o9YdnLSzT4/86bVcNawsXgeRmPUDJhxCfhrT/MhAF1kG2ZoFjZ
R4cKi153AL3Hi5MvrRPvNTNmLdlrqGRV2/3SC1dS2VCDJQvT7aLgVaJkpSpOCvdbKPaqq44OW7k+
QB39kFQpHURMZ8jw32dPSSay7CN/v8zUq6o9q6k8G8FpdN7J2zlH/p6O8puSL2b++KRjWB3n4ZaM
WoixqGQu2jKlVPNBJRlFvCKA4myi21D/NPCi021iKcj2dT4vlQiAkCkqP8LAmcZPyfDSM6FXAgEk
cM/a8K76/5dvoiQ8s/bK0PRFBWCreY+0jZ3IUTbbbLbVyVeljcQsVzAwUDvWyw8yaaW4uajZHGvD
0/I2TAKy+vw9wahRWtpp2Bf9QrFztZawNyyglDvR947BFUEmCzYNT2pgpRRhVmV/ieTWCOTpMlMy
+5UVaKdIyWf7YACf2jqPjuIV9ryokU4z+pjuRw8dWRXGh4Y+IREUZ7M2b8cmWCthQmRpdzaGU/Xv
FzWnEjDYdfHNDy+p9EpHqlwdIuBzKQI/gtJb23hR4ole9fJTRlPqy19U4fouKjLC1cX7RZ7ZJEzf
M0LwBgblCK3UnI0uJ5esPWYM69UEqrCn20zG64u2U8021T13+Q817FHajVG0t04D/iG2PsYRN8kw
XwQRYYqJuIwflKxAjXrUP6crhGPvSh/X2jwebaPyM2iFFgdTq+CBiXMZT9+VcqV0kCmr8bkkFmpu
niFAXlki24A5PqshWiLcZwW2UcN6NeNW6jzHQbgAOoKUNoRFSsJB1leUv5rjiTrqs/ZQapYAZWos
0qI4teJO3eU/7h+ekR82jOE2gbGihCFmaFw7AEUuN63sp/NgO581kNVGEOTNVDhPqMNgEn7EKrVL
oLDjs3EBEzPFheZd6y13XuI2lysUZG+O1766LaWOM8zvk59cp667nQt1e6pbRGVDZ+arP5ffLjeI
OkRZjJhP77uiv3cpKEYEq5eFRdrja2K5gAisH59PffhckHAstIdExWep/orBgHhsnfvWH+gFDMxm
xC5pv6m5sXrWlWzGEi34FWNiN9iDDkXqQfAoIpwkJ2FPp3+qzM3z2Aefad2+zfN+FJa/bR2CK0d4
XXfwVQ6Rk/brWk+yhdmT366xlYVClW8mXlGWFTyaVfEOa28J7vgGmtNnG/LK8vUKBRiMNyFB8ws9
QopExPI4Q+yL037lNfNHkCCkyEdmUxKnaZni2tSNwF9kqp3Va/6NNct9MaMKQqzwOMFydydsfDGo
ssFk/XeqjaRznzpQBoIO/zUg9lU+QzTjFe9pFtB7bpPWdF7m7EndC+pxughlQ++J1K/LY6QWSRU/
jjep7MJTxJtVGSgu82bLFFQbtvllo3MxlGrPQknaNsZNO0erEYwGQ0clAFC6Gqf6MvwI4QErOn9d
l8l9DYKgZloeOdeFn74DSzxLPDftPJ17C2pa4t/0aghJrHdaDXvsNiuPT4yR/3uoNIRpmH0GO09Y
x6BjE4owkVkmW4fBP/oJ95VmfdDgPTYO/56GqKDR+JJb+eDnxE+gChTpdK5b/zMp0U1pT+TinayS
dDjrWS24cV1+xSy2oTZezWF/pe4xNaBVrjYlX1VTaCVhSSM7WqSN8Z6P7mNLn7m1IZv3GDPrQdtX
Smxuj88F9xeu6xvHol+MbyGVzsafyHtVc2s1G6c4+zQn49iwnVGa+rGLvqtFBmzjtmmi68tFIKU+
96wE+FJ4KrV71UF0M/8IOoMnDYtKD6JVhzC2vUiRlEq2Y5Vr6lK5LNbsxm9j1Ae5yzHVsh3p/SrA
+aFUJhc1yOW0Fb1+vgjLR5bdPjApA+8qgwc77I5p0i+kiZDlx9/sNkkiPi6GBCdoX53q5BH8qlYy
Vbao8iQIw9tkBkXE4ZQg/iJpCGJz2bfGnVq6lDzCC8+95j2mGIIjPblWZ1YpLSClcG7k9M5GlS5e
T0K1fj1G5eryWQucTRcdO6HWz9J0/o+UJYHTzvCMFTQkNtq+dvMZQrn741ddznfQaJ9RjFwj2nWu
fFOrp4mmqRqNhz53MFOvIyE+LgdQZZTSyDR195a2e49wsx9Ojh+fyZInnS1UO97mWkqnhj9ViqDL
H7oTwJ0sOyhPSjSoDyswbzjlXaH4O5frPqXoKZqry3+od6re6I9VgF0ZZYR6MkyKNAOdSZF6dPG0
29kxv5cZ19919529VZYZk0BpjPLX/VB89c5816L1bsruFBA6GNZn2Vsvo/bke/+SCSAgZChWPir5
g3q2sxGVr28yBfA7HKzE0rIranmaOPyl4Xx5Qai/rW42gE1eXX+Ddkk3FVGFNUbYKQsoQLgDqRMv
XwTY0nOW7BMGHovLpYx02tkjcJx6PxFGw4RFxv1zoFNP/esucTR0lFxxY6eETvIjnbdt7n8Vlf2h
yDTtuGK3oK+TeEDMPNOKzSALewwtbrgr0ta+1y0GIWIE9td4OsPdwKk3uRg/GZ75o7SvhUzdZUg+
Cajg+NUFRriNwEtx8turtnXnleZqV0VRPAWlJW7iCnqdWxa7xrqL9O7FkiPqBwad7D4ycTPN2Y0m
y3oVlObjaEoyouOcO2gQN55rHur+bgiGcs2Bl5LacGPn4pVcb3szCuYbZvVq4lTflAC4tq2rHerZ
UHSBbtMOzfdKN3B8tKncRvIqpu1mtEZ8Q78NvrYn2ROnMy30mOKqTqp10vspS8rI9qItMrrB2pbE
O+uKjDiW/NG7tl06Xh1eIMmebFVktXFdDS+29IddUT9NiDdWvR6//v9Qx78KdcRNTczhf/+f/+Nz
/K/gq1i9t+9/+8qBTk7379nXP//+GBV/+/71t+v3/Cuqi5/iHX/86L/yHaX4h2e50nCk4ekewdje
/813lP9waS27ePtMWwfiSYZjXsDaI8PREP9wbNsjwtHiZw1p/yHf0TD/YfJnjqcCID22tf9P+Y7q
A/yc7oilT9rSQlLAkWwpf053ZI+M7KW0acRQxK6cPL/JTGY9sYG2vmwBXJnZmKymJUScVqLa7JGW
NAl1v67N944RX1eFwcvT/u71TDE8J7p2Ouf6D+f2UKQs8Pnf8i47FOyfm3/+3fnlM5KDaTumbeBV
MFzPFr98xtKXuLIGFgLP077PVfUSM6ZZREeZyBfitKsfKaY/LuWfHE4FWv74EFff//l32/pxOM8R
jLcMhyHwz6fEI1CaiDew6z0GnkG6izplcbOj0F4SbH3uoSxvW89Z//5LEuf561EdoQ5q0X5yueY/
HxUEkl6xnBNyMYFdTbLsNLswEKMYgVMxPPz+YH/yFR1d5x7TpSFdunY/H0z0ZFO7JgcbiVdO5uIu
ivM30VVbJsjeAt7tIcgAzP3+oLr4k6+oGzROHdNzbVi0Px/VGSK3sup5WgpbLNsGkVXf0mr1ferN
hBxuIz2MfXoFAqqEWvH7g//JPeRwi5uGJ1wJw1L9+ef7I3Zlbjj9v2Uytcl+GCZae4aBfO0eyTOg
GWECvRH0hif7+PsD/vpgcReBg+AeMhxi5yBj/XxAbywtoiIzlebgHbN3o6zjZZCVh8qWN/VARknf
ZXskRuIv7t4/P67J+bU9dgXWL/eR45rxlOeo7traO+aed5RjsfZ18wpTLVlPZKkswRyThFR9//0X
1lmU/u0ONmzilTjLWIWE+mR/OMVFMgXYngO+sSSNvUt2WYZmpm5pWrbDC/kj4CIVRQs+jI4KoqdT
+ftPYP3JB0AO5XKhHd3TxS+n3Ep8j1TMcV7GGns3I5vEQs8RfaZZ7fwHhyKBgBVYOEK3HPnzd03S
GjJ9y7hN79BA9OietojR3MWIhegvDvVndy4rkWla3EyeJ9Vp/8NpHfqMuSS4xiUiiC8RGvhU8OMs
ieLB2Kaig/rkL474Z6uDZBHixWDp1uXt88cjejX5FZo9MUuUjKDDkl6XxQByQEdTus3DmCUvqRaf
f3/xLm+aX5ZdR/KKZO/vmMKyfzml+YhQMbfZvbdRv2GvRNMvd3aYHQ9RQrOuqIuDzIpDX+cPRPnt
ygxt1WBwusVkJxDf62t7hjNvDQGc7j5g0yklgxh30Y7qx7O5X8a9fzT6HnlD/qaHcgtSkRiOnFDd
gUABeI0ztpuI/8GgXU3mHSf6zI7mOIr01jcYzwlvOccvk+UeO5ONVuweM5I/EAjpV+xGf39C/uyF
YAlDekIC7uGV//N1bzz0CPGo80KooTX57hHx2SksknNiAfT//bH+7NmFOm+rtx37fF0VI3+85FWZ
mAUw/pGv1zOg1cUVrfjTGHlHX4vOdSMIwBLpSUrzxU55+c5x8hfX/0/WLTLpdMeBLimlcH75BGaP
+YepK/l+/mQubLDTdQyEMQFEBzeN7FalldjA7voPVg0qKeoLaVhI6+xfFkzfl7jSAN0tU/beWpqx
ITXpb0oV0fT7s/zvTzKnlgXS5KXLwYR6P/7hSfZtx/AIfpkQ6YLqNIAk2bX+yNhGLNx0z+v+4/fH
M/59RTYF96RpSNMWHO+XA3pVmrV9ObLY8hSRbJovLZsRqEGXfIq3XtbUW+DxGHHH6i6sUE4wfz8h
8X+QrXcPxkguY3rSBFGjqqEKnAe04JrLslqEPC4Jpqj/4Az98QP/chMErnStTHAT2E4ULudE3Oo5
mhBRp7d1TVzN2Oz/4hT9e01iwtvm1neF6di8uH6+JtZk1BEqIkaBch7QAyUAd8bgJZDGc2jaZFus
U83bysy+6pMYlZhNYIuvH83kIS9f0JeUixZ5D8+DsVA9f8hquJgb1oTff05ulF9z2FkVeTx4vbqe
6TqO+8vF9ONEb0ZmyMssmD+JxkJO38bnVt091pi9MFVc5QH0Fy2iQ8ITOy2T+rvuqiTNEY1t44oV
3ZGmC55JST6aTnWAv06f120WbZq9keouvSOE3XM8pJg4snPoGA1DR5bDmGUfvV0VLAxjazLaXqAG
vZ2y9KZP5KacolNJKQSJlz/x1CKqlirLZ9l1ixhDEvHjQaoR8xW+NjFNH4uXMhfk7rXJ3roHIk7q
hUVuMH1n+g7liXCHp6LnutPJGlCDcW5Fgf4sqdA5lnsZtv220/BWWa2sGQ1xBhDkn2WenGD6vk50
7QbIXjL3ad9ZGlQRDIQjnkWzjT+rId8mDUA15HJFwYUCAe+irIpPPr9o5Q04sev0ZE35qWtITSoJ
5QUDtBw8RLZ1iZik5O+PhJHjjt4WntYQP8gd0GKYXUW4GExjFbbF7TzzQzofS5/AsqUvnmy/V6V9
1IL8lEJyI9ma1rI98OpimLdCm3fdu8NK8RhrshCZDOn39jwr0glJIY1ZrVt7UK8wfi2WKqLv+EBa
TU0HE2HiB5hm3cIBSJn+o7jTjtMEjT/qs5NmF6euFSoTbN/b9XJKp43r8YMy5us76gKzQSXqQV2W
y4XUPB700iJbZqpEuphM6+jVH5kZfMCFRu7NqIDXIqbyOD/4Op/KzN2jjsoNoiy/odg2dnzKvZRT
Gp0TPTlF01sv5mftwzXLQw5qL+zFoxew0dHbJzqQ27meDhWqJb3yj4GGsVBkqNRldmK+nVrtdZWn
Z5Jb+Pujtas6YGxFQegjG9fVaBQnMoE3pq4zsDFJl+rBXSV9Ct1ft0Bk8tOFTQNb3ehDdNWa7GbL
4LnrgVZXhbnlTlIyYDJ2EbQTMSNRSEacUJf7XWTdvPH9jkGJ5b6aM09TXqHQ0+PnwqG2aGbQXQSQ
kSnoZ4esiZC49A7ZmckNugMsHUFDCcxp7toaqk+2kHCdfWXrEugoFw+6BXEaTSZpBp2FEpNXbL5r
puA9Dfi4dov/YY4dMuGtNlx6efQct0m3QPlTrKRebJHkn6M2u4Ul7Fy1htbRGV9xNC2AZz/QxF/Z
jckFVBRDqA5ExcPdrFPxmMSSuljVLnPL9IitQjpQFwnte8jTPwno+aqSnSJqo9SMSQOMzZO7DXRQ
ARJm9ghua9RtBJ+UZcjCsakB51+2wn4Irfwqd+qdnwKRt2xyxIrjZQGJ9R81jHrW5ogtghulZ1WS
aZl3VNfav9x25HjzunrGz1TyHfn0yKvPNv6WxneeR7U/9WqooEmFjmt0vZXpcZ/arn+Y4/AIKhxh
jyTxnUe+h92NaBCeo5hVdplh7TvEKjUcnqXvDuvZzcNN0cXIMlSKDEFv4Hfrzz4KP2J/vDfL+PHy
YFj0Old6hJo4wRjKKtCAFKNta9dHrbZvi8ziAZ1axMbQRXN+OabEcAk78kAWKmahpDjh74Go3wf3
MjdeLZme5pKIB1fu1VOr5/GdR9AaUnX9IRjM21gn5CWvxNK2Z2/hsIY6nkd4fH3b+skZpToLCrNL
VAjDXmywFT6ryljiFdKRvy6Id91jLiKI1naOdBzpAQfDu6SlPddkYhSSdkaKTD7oSSclEP16BKdr
Ix/NEPUDlwzOg56cx4bo5cw/E6HBaHJQOmHvaNmsciFPdNlra036r1xMfrw4+VZy1tz2JnayVeMQ
ES+yo9Onp5GoTsTv5DpE+OHxhOK9iKmyNb1H+5OcLr2VywUtrXWVljcpmSmGl54vD5VaugCHbNSh
qy4/qUK8L26r1F6nEWcUTfjucocbhbWbK5YLM3sROiiLyrquDQd9M6cpZhHEGHGEmTgtTN0loU+0
X5dCP/D4LbXaSmBLPgC3PUwWz3DJK6TLi08ziM5hyYNAvjqPuGYf3bwE5NFxi3pIxLv95THe3RWj
kayIseS7gki8LA365GyL3r5Snz2W7D4ib2aBs8YnJkrdggM7ywqi71Sit9byT5lP1Z16JTuVtXUb
DBkZrxWWnsNlPw365LaWVFzMTZGxZ6iXRQr1siliBrZ8i8sJo5JZGVjI4H2w0R+aqKG4exKyOKi7
6LLVuaz6nvrdU3+dkbigzlsec57kxI0hwyRacrLgVC/MjhinzuKl52DCRD2jPDAgoUFqSlLBEAB5
6jWgc4NLFUbUEcgilBa54C7BQcMpw9DERBiAqdaUmMREv3yA1PImHbLtAhu9TkJpOhjV28C9hg0w
m7Z2wh2rjUwxRfpal7wTM6bufqOvBds6shqZvfT9erbkWZjNA+Dip1zt7qDHbsy6Z3pUNuS8llzF
zLxq5uImHg+Fy2qEa7+HX84LLyxo/GhFsE67/8XYeS1Hbm1b9l/6HafhNxDRcR/Seya9eUGQRRLe
e/xNf0v/WI+N0lFIpXOl+6AKFcliIpEb26w155jyBRC5qXy4uc/365Kf5LBEY5WlNJrDoFmfGd+1
33kHk/P2pmmpkaYWwWYKcTAaQSP8kQupPUWG3vrqLrL1F9cpn+ZRZoBzWxCJseIGkY2rsU0KdVEt
UYBj6MCyqKUfjVkQYD1ML1NMcyu2cmflsxtcmkLbygg/x+8KvHB0JwMlewRB3Gzs8Q4NsK6l5S5x
o2BloJnru/eRBzcw7+2YbBaF4Mm0LXlEk6sjiE/omQeRG6VYKhMDxNqEaC6IfsyDp/VRsU0+4SMT
oiva0JgB+GTdFocSYZuLvlPSXTVazXWs7YoQgCDdhRzMFkbBgbxlL9x7kltIlsIJa018bGJwdvTs
iiIqdn2d7H3Lji8wxa6D8IfT1D31QK63ecnGp2xujHBALN/iWB0H2f4XlHxHwGzL0mnDbTlJnIl/
MGJQiMJ8nUfriLBOLZyXTC7G81TnxPED2reV67EVmuT6JfegJqhecvgilji5Wsg/WsuC6+KvgXot
zRR4N4a7aT1mHpJY5T1qxidHNrXiNvwOkZVWlnoilrRGsEfcpUtBzexJo6iZwphl5XnYqSws4ilc
k/KFJOylXitSf+KHB3bt5yjI7ZPtPVsV9c+wim805yYUjTgbRJzhvwv5OPv20NSEKYhSvMd1ECw1
gaew6Suo9lSHjrmBmHgsu0NJIvMJ7wGbzwSwxibpHD4n3H9YD8xw2039ax+LCEZD0BF0MWjLLEbm
RlYEpf3xfQzCfWv/ILgm9Sp1Fbr5FXj7teyTb/0Rzcv9iNdcA4Yl578ozxiYnI0jzEYBHWNLa9bz
vBmnYb/xCRvBAzptHJuND0P2mLrcJbdmR5lSwlhaNSsj2tsVNYaJwIvk6A9hdM50MzybzhieEvz0
ATBfaztOpnYgcnyb6fVzbQBFR8yH4rNN9wJ9bTeUJNUwpRJZWyw43FrbHinvojG7u8i0fwi9e7VK
5vK4hLKeVeordtkXj3ATKoKINBgQ83Ep69h6aQb+M455yKyR66CaP3SjNa1Sm2PBSMKQXmm0rwXB
DeG3rWQbm/TGxTAIZ0GAPMUJ39zAr3/BFfke1vjAi+SgGUB1Ieti1A6/3ah4y81s4UIgXxsaoYcg
BO5wKikdgSmo/RdVSEOFkbdVNHS0PGoLMRZHpQ7PtK5ZHeWpg3uNwC6u90WiBaswRlIXe4Tr+quR
A6Dl1Oe5zGlmvrvM7fAmCOR8bLPzNxrI8HLpyp3ulNuCDFs+FrkYMefHqzQJvy2nVYlTq2Xy75tm
cjWORhIXx6m+qNfw7PWF0tIGsAdKtZllf3I0xQfdJTIdOMKBJXix+dyj4/g0OSYs/ay86QriA/oB
yrCbYyuz6/aZaziLwiaLUPE/dF9eXsKer0TLqVrlW94z29G4ZVHk4U86RMBDa95Mob2z+2pjTM3S
N8kumsTwDI15W3BYirMMz1MDTLwocU9iKOHxJspHVDzEzICWPNzM29zKTEkywQyKR+/Bl+XM1MVR
4iLxlVvL2mGFjTEhVSa0ZnbdepC++UWEx40tEVYP2Lv+PggRU5X6D5VZFONrsoS39yN1KlwuISZG
AuwQPHpYCLN8PMbJjRbhQMNZgKhWbwjGCoddpLq7ZiqeCaFbd17xQNwPbOQ2Szdt89DalcoywDo+
L5Lyc6qhWi/49L3tNLJIqTFgfehzhOWY0LTSFMiueAkidLtEqn4rdXPr2FJqLneHRb0HQ35jDQOf
eT1gsiNMAllnt6gxKe8PemwnK9VgTPnEW4BD3yvxZ5kqUCGiF1lknGoT2oi/0tCbz6NmiOydBrvK
Ef2GlPZP0+MBt3B+F3V3DnSlW8nmWBq758wzn+eJV2f2kPuuUA7KFgy5W6y6kMAdehQkJmurgU7T
mni2VeVGzzbUw2VOb2badIi3F7VpEBgvdtkQDhujoMardwzRIfZxcFsHx9IPGNbOHp7RpQrX+rdC
gI7fCZftsh/J1SbQYdEZ/v2kReOWJOhiNaxI9nj9bdtHuB+luEXgPiZxMpCowHUKqiUEb6sevIv6
zSBI8RhAc9habY5FLbZOsPDUsb+Cfk2Xqa3m67GLnaNoEBbqQ9jRAlDdQ9wyXI1OJd9vbBDylf3O
bTmopTWWgFZhbDQ8R/ssVK+jyWDStU2dNDvbxKkFpb1fsZI6bCirq+8GOKoKhVRyvzz2lgSJZ9Zx
YuE9YgemHuGOIwwEVz2wAVIPKfXbUdX8wxi9ICElGceRulnmvjYMtVOkDvdxaqgbZygg7xu2lR78
58wx3cNoBd6ByELvkJfUJ6D9d+swzsNV2teksiB6KThS8YOJJeO7qyNB0dWxiYwSo76447VIySKE
/txlenv2jb3l0xHpcts9EM3QuFTrMzLLOxUDBFa/ANbScoxl8SbRTsLuE0pM+7kQLwtbJaF5Oze8
q+wSQkvS3wV5k+zHCsFxXzhX/CGc7aJTYWo3Br1TLJo2Wcwqc1xEFM1yfpLHkARRliT23gqU+IAN
hDF6TwTf+5gLtE8QIMG7Hkrzh7cb42o/7yDQUdwUY0U+yBfRqTllSCYFIbeuqUmIbm7hTPC8r7l8
YWjptaIZjMvzbKH6Jn7kJi2SozU8DZywi5L9Xi351J3vsniCDLTY+G01AogdDeFeJL0Q2IhM33/M
KjYhioPXwU8JeEs0wsKn4K4orFOo4qaosY6sCLdM6cI0/tbxPNK52F2PvD9DBWDEwFipaTVuTcVa
pKXHgBxLyipI7EHEwXwCGBty5hxIrQ9FsescAzctl2mlsCCKlIoapLZ1B0Zxq7rwdjTCfFZQLciz
xYGPMNG+H+Pg1prPCRWH97r6qPP0ZT4VJiXLYuAW9/1E6c7yXnPEwyDO4jf0kycy97ZjMBJnFTJj
OndRw0oqS0RJyqGpHZMfIoWjMnK8WI7251yUa/KKgyrpeF1AFHRJCsCoW+0uGiptUYwANwwnPDsR
J7O4CfNVb6WfugCaQpa8WkViDTsowT/kPfPg43KLMm2f+VhfCxGe1Di9SZSx2QdtDXhUlkmpP93a
7qouemwrJZrRrsZmasSjfm9WFIgn8akT+ri1o6BYy5NYa3jodfGQi8C479oQh8ltLJpkGbJlu+TN
ZFAIxT5fAoAmJoFjhVyY5gUTQeNjnJs/u1gi4QmdlPSxxX9ipXwwlMGXjqUqh2rgcSZfBSijXiW3
YFw/AGuSjGOTRViX7ngsW+PEWhRAWiFSbFD0xRh/GrIJJksr8w7MCNWdK3BfkYEREE2stsw+zMNO
H2Q3VRh8JZFNTGTF9EjLc9hGBI/vUh9Uh1P13qGdepLt3C47evhHHxo1oy8Tsdc1dYPyEb6gpSLI
YavU+NZk03uXJzUh24l5VxYa9YTay6+I/2jdlVN+xXu7wexanVsLMlxKfZZnMuhvRpaHg5eIS4s8
7Wb+UlQZKYixRl1n0J5X1PYAhGgDvC7splg8cHZUvjjWtp8/EkhSLr1Ag69RkNGNtePFi0NznVSO
RyZX1FA+zUjXC9I7Ldd/+I3+XZAjT+FRKLsYm9MTCgE8OHjBT9PQWxsvVzBojYiyVbFT0+SikEeM
XUr/nHT06ZVRO0zJ7gpMTb1PVEL7Misi346tPYwDjGvOiCWuzf1zFA+Tg1yQPGf0ztG26Nty03tE
8Sqj4l5iWLCXuIJFqLHBXYaWtmsDuz9M6thuRZ9durDeoULySZks84uphevRmLS9qEl59wqVvO7K
HCjxpM+xrjuHrhJfmYEH09ARkY2G0e6FEBSl6AlsEg/dZcT8yIhxVrUXP8YEVBAPA3CgoLC9warl
7Ro4G5ER9TAvRbzBNpHRPzWdW1Hc4AybbgIxnPsU2adesDGZREzOCIpqdwqydWyZzqZXxJNsNkJ3
iUykM22xbgXpgD0bFI5OHWZOWRzAKh0L+2Ewt1U6vZquzdZ9jL4lqWWjecmuLggwC6YBa1arOGQZ
NTsykA5Wk17I+a1OLXvUdeBiXxTZrXB656QiwTuJsf2K9JBjEqbiKu+8o4eJ/Tj/X2qAXxHmdAL8
AZZEI4/Sam/NYvCAUrm6BNzWR91Iz8Y4JdTzXebdItM3ZumwdWiyU4qPDTpCli9aQbvZdOIXjZ39
cfCHt5Cig56PxbKPKQb0SvrD5txB0uRQe3c6+UpqWNCh9roLDUKIBoWz7mm90vKE7xNc6lYQT1l3
L0G2r4kTYY8zRYCn2V8mLeQdkTEiUxHtXAvOZtHvQWtRLK31Jx4gXP1+/1UCgWkbDFnCEAqQNLaB
BhSf0Oqge/keb3mAWeMA+DA0koqKvHobuvq+KbF800Jn/w43DdctjlxMtFp2IBHkVvjeLebCjWPl
zRrB1XMW2EdFL7SbKUXzTJmVO1lhSxuw1KXFu4hgI1R10ByS0tsLlSGg4SJbT+41COpzWgc4iB3i
esi3oN5AOl+bq7jMKd4uvaxY5IwBDz6ea+nk9BoE81kYLqOetCbPUXe20b4EARr6UntHAkY1b1Ru
1MImD854qhzx6fnGc1iRaGa2jb2eQuqNfWKbG6GqR85nK0PR2VvV2fsgYn9lG1iScfY5m0qlWB05
9YYwHkZ8i3R3yDEEUdHTu/ip7pxnL0WD3xjDV1xb1zJiXxTjylhoasXO2iNO1CiXRtD6O+QZJv24
aEWurjfYLs1r5QUav4rqaczyTe9Md2Vo3pI2OGKKUCxv2hQ5O7JBaShfB3QLasXkxfPkODa4asKy
rxelEe9Rut5HUVWSrCiueY2mlDbHahRxw/nQ2QlYDUw2rdQ+TK9+nwMu8I924790ukamXmGR45Xf
ciK5L4kQ42a/oCM6wJMiWxjO0I6I+h+N6Z2LusZbDp3XCbILEUtik3pkqlsRewdK4Z0PHskekmlp
RM5hGMMblHiQIgaJ01bp4HRi0WXjTT2QJubba4g/T3oLFWjCrEuRkFBkv1lF7ALIV8De2ZBb3OKm
Q1bLL25Nmn5hOd3aQVpsW/LYsgrcpZ1s5Jqc9KQrOOTjJHCKtPEbtwWYMF291N245lSNkRwZc43t
po34izakN7UxrWbTESaAc4QjiTGFsSQ3TlNBvHLaf1qDHWPERaTudB4zW3z1YZQtfCPcO66yDwfM
LkzCRciiXxGLlag/jWeSmjyoFCRkpGFXxE8U0D/1Kt11fnGcX5LkpG+JfZ3ZvAprPACrh8tsv6oc
9ZuT4pX9GwGZAPRisllROEqGcBwnpAavwhnsmAT7ylL2egbJjLYzwGolu6pJA3NmH3z5NxFkSEer
t7kFEfq3PIwhGFYiSW6r4lsY6UlXwCzCpZNC8Z88ObwPPuhXvwZhBa53RtjOzBPTiXYWwZZTHq/8
MbpaNk6MEaRgAGVfI5NkUswrAKJlCpjI/J79CR2+rkWrBmsdc3VqZISP84XZ7AbUeGYWdwbzXXXo
LAqQK8VVjoMQa+ne6UMMIHAXvoTMzVD7/JB4EEmlLUSaUAZGBCbMR9VmN+4blwpBvTRP/YQ6NocA
9BRm1p9A3pkPmxFR0+A/lQ4X3fosK+NFvnVK14EZfZRqdEdhhdKUBP2zmkvv3fzGycqJ0KfFKY59
VWrmpRdxtoiFpbHK6/gkbQ82zFBaYAKm0+vvIGDIZd+Zb98UZbxC5ouxIOb9y1eN8gi8LfWfeOuO
9jkn+3y+mf926cjYyN4MbzmofGcFdvnEqK8dvcvZedcUwVbAz5Q8TYTx2OL4ldIHqeurkjQV0w5O
ecWSKu183PtHQflEek50FVSlgwGiAaWblHsZbiPtB6nN8IG8/VSM/Yaj4HHG0tR2+FwRAyRBQ9nE
Q9k/Wv6LvENzlokkFMqbKb9gfXuk/yixBkGqBwDO686fdV8aX6m7lz8ir7HK1fuypIbFtdJL+0yd
nXTcDLDr4Xrgk5Q3GGHPuVYTnOrEZnAq0ob2Yf5G5HrvA+Vv+a7moSX9L0PmrbFlkyPCoOA/yYl3
uGst0XyhrmwbhSU5dsaD4kzbGdcqh0ju9aBl4y1erZXfJJtxWrlD8KT1Aw1gHD1j3JwsLQDJkMEC
JbyiLhjJGSMRj/mpKkAp4BmJkvqH3VxnCwlVXQoFUp/wXRT+QxgFdHlB6RhEAPrSWSu9MLMv8U/3
2Cmmb2xia3ahDC/rmLXNbQIoaFmvGkLjT4HufrhwFSxHDnTTFivfNG761DoNtuJuQJ/dVXp9O5l0
xX0fSALmEQQ8vItUllVirtO8q8uA9Qztm5JO+WHQYrw0Exvptg90Ws35SZch1T4iPw778XBf+0h7
SCcfILpyLrbof13ioXmr8IWso6Tw1oWhenfck2afhAV+yOBYD+EbwcKyi3WDJLS8cR1v3PTCZ9cD
xqzJCVlOrSnZUo2PiRy3uz299S+B2Z04WP6IE3GrK/5Oh7i2cvoBkEau5GcFpNRCT5ZxZmj3ZU/F
1bAyez/5VJcoPp7ssPqgtFJcUSH5+wYJRyfKF7bNzaoAw7AsIutg5uE2zi17AaEkWMQKKehVFp1c
4d2JwT6bZMGeOcKNC40WionuGFwfd86Xrcm2iujYQJ713zGMaiccmKdaKDISUb+KOtxkgbFKCbIZ
m1elVl4GDb5iAyfYLvIbWvsRjyzn9x7akKX3PBYQZEMH+FrlRd5OgYtAhaLZpz7R9Zjh7mw+o4Ut
CpgbFXXnoBO7WPNePU3k4FdsJiIbUcOQhjummdsw85yl7zw79M0WyTj1G12P2Q7BD+g480yjVV0E
XUplE0y8Jp+Lsgg7hcVVhOckonI0tfc+zRkyhnGbNMb72N7GaqjyMeVvlPmJCowKjXzjvF/ciWkM
UbJEFm0qGv4s7EzV9E4nEX77aQvjxoVEFj+7kGYOVgATMMoJh1VCEO8IBxe1GqkrMXSrjrUsq1OU
LHgOd+676YZX38iyQ4e3qTYIjcE2b7KeLYpJUVeTXpXXJgWqC8HAWSZs4g7uAIATouNjkAdouicQ
JlCflraHZisYXGTjMMf8LEbcJpamVhmb3oKgIpxiheoO77rfXZuqD7bBEKH6NiG0jMhASqvlEsV0
ol7GacS1SUdsrt2U1ougHq99XC0dNR2gsEEF1WC+bRqNdbgM8eqVQNEaULHuRyULTG4QorGI4CXY
9RoU4Wm0y2vIQ8XubFuSL2PkDaANuo40m71tOGDHbe/CMD9UfWOB8GAR9FeN2/zwnWblVqhA6Ceh
sVN2IdufdddezKh5yBPtbvSI0IrQx2p69/WaWeqLVSbnrKfUm6YACg2MoU1bfpt19xQH+XvlU8g3
nYB62agdiqYiVYF/6+E2xQKbBGw2GBtV6R+xQG9tVoSFqKO9FQL6qfyJead8sLuIg1bpbst2RA1Q
F/ddaAnIaZMGNMUP4KUoJQqtBvu3356rzu4hIGACVzDD283a7Enss9Svgdzva0+VQJ74UOtMGAEW
feM34ClrdsBByHERie+y1nFBcta0Flal7Sjq0pmsKBCJ3ja2YgxuJxddR5Br73XTDLQi2nHZddou
gOO4kuTXLfpeZ/SIzo5GJusueUjoO61697HWmd6roTgMuU7IiZdcUne4nyAdxzFIA6ulVNhNCoVV
9mWxAX4OFtwitNFkhNdIH2760VzTWudsohtUj4NNmtOhwPv8g7RHyvOO9ZyyVytknzfRmztbOF9a
VrOx8dnphkpPxm4ECazM+w+zNteBIMMBmvakEgqHt66FpcX6mrISs8nwsNpEBuXY2y7WbyytQETk
TGtOVNyNIP/RF4BeGviLGTKTSmBxi2jgDBbp4Ia9tT1nx8fKmqNptNNEdQ3d+sHxjC8ltg6hXz8o
PIZpNhbbPnZeak68dP3U+74bzwlG9aUzGDvLIaYBu8OmdL8cNbhxQvFs6WyXQY3ScimTBWhHen4D
ABg/JVw7cuJ1bGgrTbWldfhUxGz4hUKxYCyHXdanzCxhcDeY3iVq7XPSxo9FY7z6bYV2yrDJpEq8
sweraKHb2P2Gyd3KqSbOq1MhRtbLyPyC3oxw6AccImWRTulrLYlBWq1oKyeJj/qQ3bmhDna0b3eI
VC44QFhTnQRxIh1cDqzWLi3ZEOQ8fwuGwMiJSe2bahNkIPTLVizsWHsmElVdDJxAMmnVNtjhE6tm
THW3AocOuk+9ZfmDaNEqb5ZZuoQjAYIl9HAhqD8gnEsKeiThOuKNBiln1iloaaql/QVQzVovxhe7
9eiuU5rfiYyAGtKUs10ykE4vhROz9zW0/A3dG54pvsKTzkxVo1yjKk0Vqr+NgvrQofyRGGiQj2xc
DOR5cmfiV8Zd5Ce0T7X3wt+XYYA/eqSGqfyQLk8vTTj3GJz8sg/5dd9gW1jaGvowmuxR/tRPJ8Kn
DoS47EBfeVrxGoC2BwbNBy+89mz2w1oHXtRXwfMoyf7SHtoO6rkh2S1yudreSbfNUO3ly9WZyzG5
gArSfdOaZ21EhLcoO+9GeC5yDXKSKve+BLsHlOdV7l3p4HwEib+nZbSlmA7LGZaJN/Du5vsyTN3G
SLoLXS12zI4DgWXYZzoJETEIGkXNH3Dbs9FuudwBBI6sYnKaZFOHCx3ZwV3DE4y7grmA6ndsDHcU
MPluuYhS91PCx5WIcPvWqY8AXsg25pvceeo+I/hvgm+ls51T97dd1MepRs6S8MvNbZ+qX6VM8hJd
+ybG6nUImRMU9DVEBaQUUjnMBy3UyvrD5ScaoX2Cy35UnDdfgSXPDjlyhouV6iB2JGdDEUwcdJ4A
JCMf6vKHWQRSVc6X0TdvnGadSP+uZK6hPVHEmpILvNqnph2/9YbpGFGeYV/ciYx2bL1x4d3LVLL5
lbl+jeI3T939fMGWh8e3CZnNMwUmVercBTKiuYv4oLqo3tqBc3AzNs3z5Tih81ggYHEz3KyROf72
5dFe+Rbm5VCkwDbZjhtatje8CbUP96RgHeMYQduTZ7sdw6sBa1S6yeUxT1L7o0478GRhT9oIaY6V
2+00xQIuR/Q8tBXSvKL0tjV3cySFdBbL8SVx/3HZHMvBmfHzkhovh3ZG1KAmlHV/YyWXPkpe5Rcl
v8PSCVrUV4V2huj70efNt4xfzZv+s7GJosjb3Vig8gvU7rss3EeYBoDHyLuVcZFerMIZaw/zMXo+
35hU0xyYP1bSb6lgEFZEggoxB4QSYkKKHx0y3/yED0k+alZfU7bz76yaejj2cQlhCQIOfvPZ1WxI
dXUU5uP0k3KSjATSe05B85kqoLOZT1fPar7nc2Qus9O62l6pQ3mZ6yBzoSLQ89sc/7Sp8m0Oncig
sr1JHEzgo+bq1nChOAzzvTbkN8sMPXztF/Yta/keW/FRJvW7PPDP78WIaE36UiPIp9bPk4B8tPq6
IYTFOs+ED00O0TLmt2VULpuo38qwgvluSYCLJVczETZrMVhXW6l/fmGAImsFNZJM+ZDyvFdsQzjy
i91YKngTuCVIsF6sykDrqNw2oXv1IvrkMglWI0ienQjni1gzzwXzaVArbxOwuPi3UNkqb1aZEt6Y
nbuyKj79jKub3/V8jzzdPw+ORoQDT2TFCS+T46xt8meK6gtM3cmikYfAgRkLeQeVef1qtg4zIGOk
kjOJH8dHvzXXDow6qN/gZjh7fqN23NWRuhu8YR869mH+UCu7up8P0nGt3A5KT9GFu29oaMy86gkc
0Of8SYym/zp417nApfocRele81xD/vH7o/ypooL118fq4zC8Veicft5yeYdLsKyeZx/nWoorVoYX
fckhI+sGgVaSeBEf5QFUmPwr+Q8SrK2xaG9zhcdeLTjJF4A9hg94v/HP21SggenT4VibJHgyQ/fN
ROirnSnnFst6l4VHybVwZRRcQjVErV5/FrVm7K2MrKvpevaOuXHt4IWoHM+UwwPSwISXI4+yJ0nl
oeLOF21jV9f0MMfxuRrzL0mmEtoLYrun/Eae4UkQe6SA8RqZt0KxdwVpx7acruRwnW9w6/G7rcne
YUjepvJ5UXTAuoO1Tgs+mPkTr5k0ddILdK08W+PCk5FIVFGEaX7MtSYOFdgMAobD2E9w8PMtsHRm
ayoN869vXDqhqnqWc81EZvpCEkPAZVKRLKt9Qsub7Ok7rHNLIZeS3+ctXaif/4b8SBiEXVKWTsaj
hAfhnvhI+42cFuT6lo4U+PyGclsc6wdO8AROcnvD9kN43WMeMs1MifcFtE8iJ0a3P9N3W6ms6bIg
xkx6cHEMy7W+HrrPqmGTIH9tED1FQX+Fw0vffVtP8WdesNw38jLn1VRWOIwIjO7Ek6Uq98GoXD0n
uDNj/1HKRyOk/gH/KQK0bWE/GD1JQM6G/g97HRyuUr89BhzMzeRUJ9lb+DG47kVqa2LUZdKHWvCf
VHwfOVO+TchxdM4pUm1eUhAVwX1Il1gx0jc1opHv43dLkCjFKDcWaue9GwicJ64Dh8spp23MQnid
mno9inHvJfhYHOUfDNk6TvpfDa0A+lQcl5QWdPxav7iRrAFpuF6RFVkMz4q/bl1QqKmgZ+HSOFjZ
Un3XglVK5SjqG8LtANqO0iOF42PjJuNLTE+RTSWCNdeIV1kNYA7N/DZDeVjE4QdVRnYGPNUrp41N
Ar5gA2bgsuJvTrnxWJcseiM0Q+vN8r1l0NAFzsRwP4tXWPQpzQ7xd9Yh0JmFHqrR33exoBqE90eL
tXPEoc2RRXnqG1XPsc5kMqUXpC2oIr+VdfzUNuFOfrpSWDu7H+Gb31uNtZe5DWng0ff10cJpDnTF
nzaHuuQsQRTFQ520q47cMXY1abEA783gCV08R+PDxFZ3qdsvs5zWLssdpDpWGqk0oC7Rou7c6pVI
lnY0PitmeJH6f66P3odPgoolLLiMyDmlik4d/WSV9yAxAo7LpuBIqtrxhkPD8yB9O7PAK++sg9sB
QA+4H25DCnOmbWtp2vekVyfqs/uou9OJx1sCW2B7zbZiyp/TJF8rBuoDX5NXhvOE9FyCYlH6Vkrz
PCC3zTjBlbMPpq7Xtg1BkEjrQ1A3P5QOnd/s95A9/UyPmCFiRCvJd1ahUpLGl8K+6fXqqAprbyX+
cf7l0hilIM1nj0pmCZk8nVThDCYHo9CX+SlStOajiTGa9kaUxb4qqgChfLEIyHjgvEWHTU2yU7Uq
Lf01ktKPeroWeWgsvTriDJK8xej+9OZFIX9cnBW587ay62zGkjKxxkLFU3MeQjW8MhXxXBfkLChk
RasG9z46WLb2Iw0R5hnR68C7p29ouNSxh6pfzqoMIQUXuRefZnWNvjMVjPQdKSmtwkjucvHQSQut
CxsipFBOB5peAtc123DZF2+GKDqNCSLaBu8FdT+dIDzAwo6RokTBcWt1NhYeDM4AHjNwLLOTqiM6
YUEk7QXn9Ya2J3BRkb1Vao18SOpzrPClLaoSt0z8LeVD1NaRpVz/3oWn/Qe3oCnw1lua4Zow9n7x
itrVSGGyhWAwi/QCerhcNdvB0kmWUeQ+uKjNl/QIqbtBSiKBYvX3F2D/1ZptQMAStlAtFaus9YtJ
2g7qIFarRkqRPAQryQPHoYNWuJfZgIAEm2CAilAV/Bu5jYjUoEukZzyXPEfeQsTeSlpBw8zdTjr7
/Chet2NJV9DzuecxSjo0RDvDYmmIg+xUKimk1/YibRiqMtUUHylMl0Jd8URewhYdp6AESpIBs7U0
pNQxjsSKT98orIM+uo+UNmPE0uKB/TzaFFoLs9Ggl7u8BDGVtJxVMMNXqV++WXdxrS6JT3cXZqpu
6TB/NV6FtN6BSWfBKPGNIVnWjt2szGTjk2oq9enFhO7cmh5CgDpIVbmcMYw4sSqnv7/3/8G9C6oF
eRYST7gOv1JIhKVQW7Lgt0X0eq2Uc2ZCoDHlvPw7o8UMqDrb/P0ravpfFyAX47fOkLNU+y8sB6/j
Aa1balix12wqAxpLy1MQE2xFySD4Djzz1h+1izTjR2g2tWSvV9Pb31/EX6EKvFXemGAF1IT1K1RB
TzI1lcjT5Wh5lHhgckvXTbnC53L++1fS/sNLoSA1LNviBrvWrwCJAOlJAH2mW2JuNcCCuB+FQupO
ankbs1dpxYqO/RdKRjF1F7TwCTs3Z+1n1slCJkyqBPPmP4MJ/npVDlfFe8dAiE/8Vy6BHY6JldRZ
DfGqvFFdVN2d+oS6wPgHi+9/eB3dxO/vcLORZAq5G/mDO9yhAxvaKqz7PFJPlP2oU8N7wjaFiPwf
bvRffeEAZlSshbbEk8AM//NLIUL1QqdqEEHr7qpNy+dRZyFJ5U4iy7wzLmwTKF34FTAj205L2z28
+/tL+KvbnyvQdOE4Bu/XFr/gWKhTAUh00KL4SXiT1SU31H0NQ1mKg9eued+djQNEV9R/usvaXzd1
vLJhO6aKlRq/9y+32Y0JcKxLshXw8rorVEzdQjMVHjG1PpfaG4FRJaY31xnJuaO240Vv8y5A6hjn
W/C//8QZqmeE1I8cvSh1k+aXv/7X5b1rvsr/I//N7z/z53/xX9uvXDKn6r/9ofP95uHXH/jTL+WF
f7swybL601/WM9fqtv2qxruvmuL2H6lX/9Nv/kbH+geulmsw6gSj7b8na13fq/fs//3fPyK1fv9X
/4ZqOf/iswMUYpomn6X+B6iWZf7LBv5iCHTLTFi2pN/8DtXS/2VpkAOZWDQIDEI+YHWOGEoCt+x/
Ma0D41LZjYGZstz/9e+7cP3JKPn5ycEC++3vf+RVMT3+MspMlNYuhCMYSi7j3JEArz8+zIJSoE1p
sUOXQwAktEr8qB/sok9KiOYfNrPaWp85h/BR1opS1COJ2T0iDuvM8VuWBGGEcTbow40yVCfT6b4n
Qb1gcimoTSEdHGQ4dTB8NxBsU6nWVrplpdkfFWU/xWFLKfkAQjWujkx3N8sfXZ/8wGCIAYN1a5R2
jQj/xOATiyGMYluZ3lMZjsqiN/THDr1hN7o7FLk00wJtb1QqLjHtauaiX1tdom9QgxPTWqscitS1
gkeFy7snhuRdr8BJpxorpG1eBqeUGXTum5XgGRHauI+t9uhwZGFrPXB0EHq/xEu3IZUTNQaF/UgQ
D5T7EnKDiHiCX7UYUp5OrSoUcuGIdvPJoxNYD2pP2fFhPotupRvUGlWF5C3LFG+1+hY4/UdNdB6T
idB50Ne0zycZob1TJuP/E3UeS44qWxT9IiLwCVMBMiWpvJ8QXabxkEBiv/4t+g7epONaqaRKMk+e
s/faXVT3ya02MRd2QCqrubp3RkHvqh5/86a80Sl03R4pAraciOH6H60BIar21tiRu1ZkDMulwYHU
vCERxfil4XVNtLB1iYRJLXHX6XXko5ao0QszwPa3X+hIB1VuvbESOCk6oTNGwdMk3hlzvgp6Mqrh
siKK9S/S/tfO/f7XK+XmCY7WCbYl0fQsE8lXv2OyjwJoEzzpG213nlpYtPYDFSi9Wzq6WmP/tYbd
v4buv8XViBKJbH8jt06hFONLP1e7xuf/NTeBTgVUufSObru82iK0t3+0rVdNWOASsBTw321/n7BE
i/HPMNz6U8dIuOWm5GOxJId41S1OEbKzgiG1jWiSDAa5E++ZFvvBHKNIdlebMYgixKLsz7E7BMLn
KpxVA7SXAfurNRovOcnceLSg6s6lOEzx8GWseTiSr5AbVxLfn6pqOY1VyxKyb9LUhfuD8u6E6pzO
eIPaLS73WaV/NfxgRmye9DrO98Ib58g/FRn3V181t7QTWPSFT/WY2cCzvds+Hoy9IY7x3P61SFXJ
Sve3TBPrODeSgTYDIrSJvwA0go0dEMdlxRV/SiJkz9sQyc8RPBqsTMqBtB1uUoEs2FDpB56wr9Wn
Tc1F/M5p+0NvGnfY1btgBbe5l7DgbvxVJwyB7JWsmfGzpeNrmr9bdd8jJZtfQQD+4jOIEAtcaxK/
6Bg233qqPcZF+9n7lXYXN0CyVz+7mhPp5RayWDRUZXM0YtrQ3X1pVq+OW8FQyfDylhQv44ilQEeW
Pk8EPdRVxU+OMz4SitnzPJk/nvwL7NndmJgnC/Vwn/HCDWINHkfrvYyrJOwXf7h6ps7SnKLej72b
nDvYXBbDyZzIleiZd8uxxjTkEWwNaTclfWQiboBBbjluMQ7n1qmvORBlqvypOhSnuXO+tmqFayD9
Em0hSK2gzLSZ4QGKYG2aH1R8ZahltIBlOmLuMN/EMgJRoMd6bj0wNi1Utzp5FNb3RCP9qFIkikS5
XjDSMvye+ASM0s+xSTxDjDtU53rMfnSvi+Wu2GyVva6O9O+3hFPqT41wStN7TZXHuHB2L3Zn/U1G
vL11Wz8W9UmJ+FUjxsorLrWfNgEJMmfL660zaIwPzctBq/BAa54kfqej10hWei7UFeFjZu2lNbnH
ZcvqiScyf3rNskCyTU1A2bUv0EOY1hZLbTWPjgtSPSaz1bYRJPZ4KVGM+pN4E43863TeXVrbJCxO
49lfGBVx5fT92bm4nY9fziZ3KMd/M6BLYh5/Np2CtkJchUJKGDWx+eqMKZgPzyguxdY9dx77MS9O
iulsQKOQuViWv0wDlzOtnfet6z5Oi2aFSXtrZwLjTfUALrOX9m09uQQIJ/KiNSlbQjH72FBdK3TF
p+xWxGjufGubf+gtcVMDijFO+WbyaM3j7M07ljKZGsbbbCpC31SxkdvoWVWCNGar157mSn/ukvYr
PiVWgFX/CJ+G2TYprNli39kNvlYoLPe2QL3Ve+pQ5/NZDi6JJVbyqdUNRlwPfUNd1T9kuDi9/tBZ
6aOaiQFz5bmYsqsfJx9m7buBV3pv2/fuz80YNdW0G+Zv2U8kLDAqb5CALOlX3YkxWMRoQoQpYRfL
Abd88120Ep1IvCGa/bNfjdfMR1AUL/E5d9b3kiAwg8imLO+Dob33lf+SV70fjubF70SyNwd0A6NR
c67js1+1Eb5b7IyRxZaCNfiYWf51MzYJXJRNG3gyo0hutTdEcveaS/QpdwfGlvYj6/mNNNe3DNNU
ZpnnEtMgzZY6KH2GIcZ2R3cbRDg+MhgMyW4IyfZQugSPjt51qEV19ZIE6WasbudhblBEAUDQxsfa
Rl6tcgTfLTmltAUh3GL9NJ8xQf8RFlptI31qthUmh03FnbC6bVXdtO7KNorzhm9qV3UyJqHA4Qkk
n8DLuHzAOj4v7MmO5rxIY7j47cS8LBFfTmPckCEUpb+tkd17Xfbqg6DoN7sUSps7QrbubDuLSGuh
VKBb5UDvHyek2FqaaHjwvJ/aXe5ZZO+6jVOIUixIW0MFcScel0a7NeP1q5+c+7QbbukzDYQwMrwR
J1z4bcQx87ktDLAK761geOaMt9owMFVuYacv9OUT500vu2gdO3XsbbmCUCrPbqFtxpp9taiaIss+
F6xzkmZHZoXpja5l13V5bjxdHfzcOzti+fUyA53XW05bgfD16Yln/DnT0f+oRQ8JTnpK6a5FW9tx
dB/stjgjMXIZGZfPrS1vW7fAVT+DhGgQcictk6G4ZPoImQMG6yodJFfmyACLWgUvXh6N74xcGa4K
4wENMQiFhcMyHe78AmsCPmA1DOfUbS6dP516KbNIqvi285BGAlsPMFzfkmzy2Q9OVFRIgXTH5gfz
cf6T76bNgJX0IdtOYwvxT5dFWWl/NYRKcsipZ2Q6RlCt/lMj3X3d5gKNh44z1ptPrmc0kWNM341a
bqZR3bl+lT10/5IcrbuScfLWZJ6fu81gR1a81eJWyTJ6XRxvU8jV/RyPr5SPn7gb2ezVN6MbwED+
VXpjKHxs/0TqAAXRcyJjyvHZ0nBCxF0lgpEMFjAkyDmWtSaNE2NpV5I8W1rG96D1ZRRbiEXqmHDg
DAlLqt7RbSJMihn+FB39L2+bKxKhp8VHSeapGp0rn+sv4Z93+eTcFkZGXnG2wBVglFs0LWEmJpMi
HxxBUidnw5v+dV2hU4FiL8fmIBAE6WmyPPY94ZoF19NsdPKLCq3JoMONKP9QqLU/qsTeKNa9GWkt
e6wnnjpj0R8VhkOrtieIUfJ16NYDv5ZXBFbU+zT1CFL8SyD6ZP/O6wDZRL1j3gEUhKiOwTJ79Zdb
UwDmavq2SS1oP1rKbjj9RXHPAxJodvMYz2hMtIbhkx4zLYPO9ThzGbG0PQRH+sQMlv/VnnrOTaN6
87uJ/ujMILfeQmSaPH3LyW7rJ8rVfzVrbBm0zGlMXwSJi7emV/yh1xyig7gaGW1CdJlQ8o0fot2y
nZ/3IVmjD4ntEpwFBEQ07PoyLDFy7ISWc1vCCKRciKcDXKYeueOI1HF0gWO45dM/uH/X6y2ZviT7
WfNDCj09kiuv2vRPtaWxIEkHGurhBfqZ/kXIlZHbf/8pIP79yAmtN2HFdM35aSYGw326finzsmlK
Jpp0btNf/03v6u0nOq4696sCh08qjUd9Ln6ghjKYtIpP4b1io6Agb5nAOVX8MdyQgfFUugjolaof
coNDmujoftcNdMRIn4gdYlC2/h/AilPiEiZhOreYvY/aUN/bsUYPHGxNkFnlvUHqLKpLBIkrL4Cm
s8flYobuVqo4I/8R/hF05MSi7+yMgjU20dEKQn877mtmR6x3Wavbf/++XdEwjhI9J6FO6NbMFYMd
bkM0M1lAoN67Z9SbO4yXclYLLmi6aV6o+2FkKqzctjRl2MxI6gb9QRfWW0NiwjbPt2ThB8qPT96I
s9bOJ+TUjqQb7GocIiVZolU6EQw6E2Bi8WOVLcEtgIGQ0hLaomVfq7ue1rl+GdXk421mYLV6/o3V
esdl9Z5Ne1Z4PPq3dZZHGxc3s/zWOFgDhRRvFStnPTKCxRo1L2HuDuMjpp+ZkQzjlxJufqfFz2Mz
PdIvyqJp1uYoXhLng2wbzp7ybzk445lwKPcuswR6pnZ8t/zDxI0+oAPJ/ZzBKLl8OpQQmPFRI8Vf
mLTapcs995hNM849rAKdjSi5y+rIS717lZH25cyjEw7Z2aKePdb+TMWp6Q/4rf773TSWgyOyqWBV
TbfNQht/qLsrymdQcBLAEWIn5IeS4Q1AtsYG9pYOcILc4lUA8cAEv5B76j1TiN11BEWvY+rsGmBt
O7hup1THtVjo6At7DWYBQUqHoXcRwwG9Itjgz9J2X5ieBUYyfvfkea570spviVDMqJrJqY7X7tKl
VPq1RMiYbmsslq2F05k/sKEfFHM2Rdi4KLHcLrietukbEsfTqrj/FzkJCd7zkkBr6Mg3NVJ2eBqi
dqCSTUcm/cDNaBnypA2dimoUg7Q57AMqKcrluo7wgX2vBvGbyhxxepbpnqTpNBjx95NR9VZalbYb
SqYiZQF/hJiIJKWRkEw2xNMCnD4UH9fpUerO77PZM8vcqE1jPTxIxLLYOvOYz02+b8a/Yb2zbbyD
3jxIECGBHrPeqH+9gF//3myKYBjK5iAFA6xejhGElhjssUkAEfHh24gk79unWthZkMy2HvYa6JF9
XlM5/FutK2uJAjc5rkhQd3lH9O72vKvav40zNlCyxuA7xW0fYtjPgmrmEfE099bmTlcoG3UEVtp1
btDbIfcQUrAPeIg18biFmTvkKFx5bBoUWI3LzieBKlWFe7/IoQ/NnnD7Yzma2N63/xG97ofVt4QX
8BjBUEXdJ1OcoMXXfx9dylPpbnS5GGv+zJrrBx5tlKA7r2B0mFB04Jdt93JYVUTSMASxrEreZxuX
iyU+Np/yLIjkZe62nwqbAOC5wufRa8idrSjDyqJaBtfK8RbMAcw+rJwMkO0TD0b6lWgtpI0BYadL
jCZioCQPcgIT2dqKr2byv92OJ1AQ6FQs1oHihMQFv+cwmyk/4mx41BWhzhXYFM3ywn/olUznC0oH
DcpiQlLjjH+6dDA15fI1bRsqnxFQUtnMYBD0NBh6L4q3VVGBsAhwMvoBgbdAQ+fpht/8amTk43WN
S98PuAz2iscEA0WPObzgU6H55S3arGBBl79lwXBNPRPK85pXoj4kKx9kIg9815VlGnU9r5CrUBGN
FM0+K6Oe6ydpaTf2AhCscPmC05hVC5n/K0G5gyxt5Va0qGgp+CNW9xRS/F9VoXY2jnrmpfIhdYmI
BDWJSV9seiS01q3LQbP5sz0f6KbE18zIfyjRWFfwIpL56tg8OrmMWR1d9uDqFFSjw/M65Hw1jfBx
8iTI91aXy0Jrv9S1o0VtW6QHi50Y9/qhGxh1VPnySpuU83PSr1Opg8BbeN2xJ9+7MPOA+QXbespK
hfvIZSQhVw8S0J5iocqZFkv70/XyrzUB31fn/OIHnU/gospQlnf990+Qn5CXGf/UHS3AUtw5CxHm
LsmbQRa7U/APKmlXPEeTxuo2HXnjqvS+lDNFO3uaBq841Mb6MW7TeUebztoahTwjAiFYh/eKzsj2
nxnek8oEUUOSb9kWd57LOtNZGgjziFJIEhERppoFWWcYO/y/COF4iZ27VMURN9nVjLXlgRxaGpVJ
JPX8O43JcEfC2BHUbFn1dPJSEtnPupVwCq9QR8xJHDKy4WKemGB0Zlolq3OWa3zQ66G/FrxOmSS3
OCCTZ3oTm4ydG+6okBl4MNaEup+zoYvy4uLisUcYMH6ULZLYXBjmmSbMspsSRIusqQG6Dh+r4IEr
Env5KYxm5vzeXBjk07WDnE9e3dwPNRcd8tgbp3rTanl27flpQh//ZI/tk1M1H46QaK7uBDb1I7Hp
kNVc0zuaKa5cEa+Q1cz1Jl/7B3fdlujUkevUqSEUS10hG/yBP1udOjfD69NxpROt/9rNdI+k251N
qgyP7RAsQDxFyuufJuEuN+la3ZoLNVvtemWkUAZCybSfZ4lS0zf6z2LuZZgNy42cJ5db0/SHRK0W
WBa6PGkS7Z0OLabo39jTyLLEfLwTwwwlgQIrxGkJTiJ+MlWvAhsuB5CM4bZpF4bogGZhFtA3pK5/
BcRGzyOV9CDmZQaCJ5qbfANbtpB8Dyk4b57wYgjzwv5axgSYHfzSdiF2ipaVwIDKJJ4Z/guPKUSG
kma7IJG2WuYvM+MaPRC53picR4U2NUeOdmgi/UQ0bNetoSOFtmvhuV8n7VQBc2jaTXH54qTcrobG
n3ngiDhjeG9ESzMdTMXJrXS5YC1692KWfM0ph/MEJpuZv1Z1QgeQ+UmQYs8f5bGp+3o/2fmpiO37
TtK8IPM1JgOgSpqv9na7EwowJ72BdMps1QXaUBMM4/KW189E8WFloqWtkbC9DP0FsSwUNFMEHT6w
vRm7Prv5ycNMxBJyQGskYu+A9llX0GQIUF/laTBqM8A7/MriRDe3QacE9tNMCepkEtAi61KnK3e1
RT1NUntIG7Qq5C1xAXngVtLQeyRxbU4kgQWLeCuXfN4RSQiPmPt1X9hpxMDmT2t645OZoe6mVB0b
IzCz+Mbn/kZt7xxHeDdRMQ+h0VULxNzpLZH64+TUzzNO/+GjV952vaYtYvmdFhJcF6U1sc2dUPhz
yjXkRW75rlOw2vMHFM8jc5b5kFn9T2aHXjLlkW4XhwRqRO7QjDfw15FoZJKSJgfrYLj6uwswBmtM
w+DhOit7vMnTlJ8gOZbD1F4T4U/bLfLD18SLy91QaZLFgKzQkfO74baHXtErX+NuP7SoQnDTJjTm
Gm69jkJ26nf2fqWtz/ULeFau9w+N0w+7Iu5/yDJb9nm+PiJnfcGi7u1zZd619XIzqP71319rw8VY
mz4iY+yPWHBgwZT6LDwV6U7/3FXDwag1sHZp9rk288X3+hl+nfbce2u+bxYSG9sPNGhXF3rOKee+
z/vGFF36gyKjvLadr6ElNIA1GNotynEcmEOV1WSmQTbUzeQjAxEUqMp8aUhzqlT/IJ38qrnWJ2zf
uy7pbvtEXpfYeE01E29ZzNWkR9tk1/vewtM0wn1U8cHJtNceMDPm//51bmGyTTxxyNl2pgSKXaCu
RRpqAqdV5fNUOHwQLB3zlsPpEUw9VxUyd+uyDMyTQZjsy8a9m00bh8xCr7NmVJRpXGfXr3kZymMl
NDhsYud5Wn5j2+AuBLRQz5AInFLzcYQkuocDBxW4PEgH94fuFEExL7ToeZqZWACghEu+w+n2lGFe
0PM1jiyzN0J6LujFpf49E4/lxlSnNRQTlGwWUevZe17w+Llpw/S7hdBZWSXjRO6QQqu0MBnXoE+a
6WR0yXmQGzk1/s4JDwQg1xx8b6LOiYn/MIoTYzEyx2vX33eCYC6vj4rYe3NFf2lnP97DYAVfs1ja
wfXHo0IWsTUffisNt1md+5FbJ8ulfbD1tbl4/jvWHfO+tRvqH9g+MjaRo4/idZ1a8OzAOUhAzk9d
Sjj2bICeW2mfSiSluwaoYGCvTns21ulgTRXSTb/kspB59E+JH3Pa9VBlpkPcvLjj/s2dI7nL8l/N
yFeYlxR3Xo3md6IKXNPxEadKHGTlfMfDeiUk6HYtmUOtBaPMWWbrSVhYJsEwP66Zsg+z4JFJa+tm
RTS5y3MCDPrk2+myP2oFkDGaHUeaGLiRT1PY5fitAEXtBku90tn40xQjXtX2PbVcouxNN2d0W2lM
oVBeQzNhG1rnMK/os7pJjuZp9p8tpQGMS/sLXAAjWu2XofN/SJj529jeKa8cZFllOdw0eMk3ggC9
yyuYvUOeWXT4tzxiB7OZNfNW/paAUNkNg15OuUm2GG0V338ODjX2GlLJY0zA9bAfLcbUyvpxOrJP
FbeJoSxundF7z+zlilqKt65/C0M/cIKyBxXVhcgNO5RJ8kTJcOtxEa1z68Nc9Y/Nm+Zby6lTVcNM
o1h2CEcuCM5+nBQ7igCknZl5SH+s2skZpgiyzV+kiT/N9jdxAqsnE7w0j/hudqu//IggHec6xBZ6
MnX1KWgatcp9Xef4a2pj5KfOZ2Wmn1NiGjvCil+tCi2VYmm4i/nWAzzVG/N5HduHQiv++OsbTO4L
/oTT4OkfiHTgPZvzPZzLFw5YHoz8NHYaXa2GaG999O9L3f9st3iqDARtO69XaYr3GLi5lpgHP0vf
vN4MFQl+iOgPXd69lPPwt+1pvEw86wPf+dAIOoyZ8VlaOsd1KU9zAYtnLeuHbgVA1Q7ME/x1/La5
FwNzKe1Q5fErvTyHrc96zvv+rzfY1yJbjpkv/9QE6THE4K7NTBkBgQWL00BGl2Ttc+r3+1yskSg4
biBhRnamUw8v67drFjynhvaXIT4E2pkMpay613Bn3GNef2+KxOO+HLR1IU8p8my3KPWjN6E8N2v5
gNeFo4vPgSzejfK2/c4Xq7vo2XgusO0fGesaQTbIPsjx3e7jvvEoco2ji9z5JGrjuZGIvOoYXEOp
4zj4/x8WLTjLkPOdsYrrSojHGx1qHEpwwkESf6jU8fswmdrPskyIeTVbwJFu+SLc4QU0T/7TEs84
TUfhZCNmwrOql+Xk6U4aoru7q9qEPIUnkwrxoFm462260AgdInOsw5OrDOtW5MVLXKOQVdDk/H6J
2rGWB69J88Cv8D9L9atVxcvQE4Gg+XRZ4fq29GF2E6kGY9vdDR5WQyNjKor468Ewj4ksxmjya2ol
pm46RWm4eg+DbHjtWRwcudA2iXFSlJe6VdUBEF65qwAz6gnNU7NSB6ehkrF1AILNwA3U8T7Suu2O
/VS8LlAgXV+jOPb2wLPTvd0VUwCMkvl7st5Vbv0AHlwLytS+WFT/YGwAGXmDOK+QkXBfz+Eg5WaH
73GL6Aw//PGjLi9MCltE0kz+aL4i6l48Mu+Zji72njBCbOmj/1SDVXM5RK3mi+jOn0aOrx1JD2w2
y2uO6Z0NHFpj5Q9BgrOnnH60tWCeOSUMOPJ7HUsOc2PY0870zsnNllviYlojSM793u2hHDTNN0Qr
GFwu2zVObmTRMw0hdLBPrliJrz9ldX9oy/jDd+JrIiXydqMKpb3qYZmUxznDeGy3wgtiaXVgAVaE
nZYdNTC9dpO6dqlTXe9XXyDPs4enimyhCLARYvrhXWNAdhzt8n3pwPxVWeRL+ZNPzUElfP1OYx9q
jTGDGqxTalhEM0xbmbj2ry2ZoGuZH6WaxmNLBZLr7G3mmDwm1XijQ6/b+/S3A+UYMGLdKlpo+26d
1w8mTO8yzm8SfnMPRnmMRzofUp+DAXDaTlaijHiED7FfrDdolvepN3z7mfHEwnhu+N7dgTgOJMOK
JW0DZVGh0Kszj8+T23b6a93bz4uI5CQHeuelG6KMJPMjzl7Qbi7Exnt73OsylELlIW1CrZ53Seoe
42aKJDjjY4JyieDVd0+RxtV2DtaDnP3AkCpAyPKInzjym/xX6Yys8ty5IeJHB2vKzAhfVX2oY3DN
XbycBzMbTrmHgiMhlCHJeo5fSFFKtn+ztpKoMLpILSCgrGSgwhSMraz6ttU4kBuuo3Ts4DtN/q9u
d8A5NsQuE1U6Q0Gx6SuT2puOntKfaBqUkZ3wxTD9YJS1kbDqTPm7uFom+lep+TC4zZ5bAMbbcvob
o+ff48tpz4R2cU4Vph7oc0Vle7tWaX22Mk3uvdX/BdreX12/iA9MeJ/1fsQo2XPhiYGT5cx38Ee9
jJMxXuOT1ITCIKfFF1vCfTLRFu+hdglKE/0rXTLzoMdHNLjtlYEyJvJOvzU6dbukTOXaVDsDTID2
5udzJGj5hVo3nUEzip/KS259G5+VRpOAt0ARzmS/B+tJC3JOjd00dVrUjfJqpuxNRklnZK7qO38p
6r3fj6ecVK0bnamtdEqaTvM6hXS/f7221k91caOrGcc1kexhatOQjQ3Gu9iZo7Rq72BeAbTDU1ek
7QUhAhzyDDGIP6owzY3mWPjSZG7J3RdOvIWEwAGfNtFN030NUyI3OrtiP+5t64/n1i8bUTFUiHF3
uXDQNLmwDjO2aQQXd/6Yn82xK/dTSU3LAB+bHo4wFBcPtILUMfaS49ROP8tqZuexcj9Nl/ee8/KZ
6D/CsO9JNfMOiz24dzGtKo4ipthNf/Et4x0fBkC23HhJhvpXCbAoBFX+etNkhSVX6yA1t1SI3BnD
Srwkti7oDiUL1+4NPisRtsWlFsQfTi7gE8yZwTdVAEtYyZClJdKcqrJliMd6XFx760S0QZMxscIU
KaHv3+eWuCRGV++JQTdxoQzXJiMFxc/dM/c+lDPzedD8Lpwbhq+ezyMmNw5LCcrZmuwNX+qG2uR6
+20oj3njD5nvDbCblZ9sZnjl/NDtRn6GXIU2+gSzT4xQ68RXWsfrTqIIPBKY0xqMFXyVlAf2Qv1Y
KXZ9nVo9LMbxXnj5n1gyTXFw+pwK7zMumXDGal1p0xB2kisUF6amoD2DkINt60a8QbZ31OLv3Aom
sV7Ku9niONXmuQ0d8n3BFMFgqPwUE0MWDpt1wStfcxPLcVp6aeBaehU0w1V4+pPWOfGOaBCXS1Cb
vqq/hpAdyhJ66QC3zfyCtwTCKXBtx4vcKv2BYCwOiQPvuNbMO4xS3OmpkPdOpRXHtH0Tmo4rpddo
nmSCLXsbPJEV1/bOEor4LUkwNNvegXsY+fLu2B8Y5IaZ5sOXk5cWSQp2V4MDzPN3eSqwSq5y39RQ
RAhpv04FmYjKFRco7gm0lRL2tS4OcBlvHDCzZ3+4zUfl4HIaKfYM83WN8ejMPWRKcwThl2CQG1ts
6VqNtG+EbcB04VwxGmqH4egt80yrFtAIbwoGH1qvVY/RojdoDQwmL1pa5Xfl4geSkjuwGyc9sK9Z
/BLHX5+HJsrd4sFc2+I5xRCy1pzEccKMpFGxE0gYLZe+QvWpsFVG2eT4UStKAgb8hmF4f1yYnO3i
xrvQRnzWx7IPxTBdJuBPvv4AT5dTu2CC3i4xVPnBn09VGtEqvsGcyyVllXNoL3EZQY2nsrLHcwpQ
ZvOruScE1ufUgZ/cMZW+8oMErd8IIPPe8G7OECNVf57Iowk7+DYI2zzwwl3zbhuLf4jtKdAGNCS4
PjnxYOprNyOSrMNspfaLnNxHM7byb6RYjCqq0LWT5SjjNbl2OZEgZKWedL9smSGSq232MIsUXI/K
AxE0gB049sr2N84CHYEkfqX1u5znuEbOihLofjaHP4ChuFXVunucTd15AfjIgCzRUVs1yHDB1GP5
HlpGLGP5nU7SvDAkB4LeLmnQzO6b1oHjEvn42/heZFXV9NEL+yWh+RbEpbTut9mY1qj8FTEy+TSG
usQ1yoC0R5myGkN1HsjgReQiq1Mqlxnohc4dpa/plcfaQJgWVMLG2PjKbX6vkaOJZJJfBwafFxvV
xVlsDUCHzM3n8Y/rz9VxKfmwyWjZwdghrkqZ1i9M6kNEykWkAZZ9AMX1M+WFhcI8GYJ1KvMPIwft
JJJpjQqoeoGe19l1jvSZjSBe8kdhcrRkfZfeaXaS3hXmetdUCsJqxmyvsuzmI5vMP8oxu7BaaYds
73yp9ekyg/Y5zonf7pggPPjcOmhIrEdmksOz+oO7O0X1mNWhgfki6otHbcR5Go+eGa4xW6/d4DEp
QXu0Ve2SXgESgcasOMX5eMkRuIZObABMZtXtJ5mehW1m9yXBcJ1lmm+GZSSoVLemnP8O16+5NbY/
8mZ6mkvXO4sOca3jATcEIqgep9ZDXjP3937qrteWFDJYoYYO9rT6aMfUvikt+ojukN6P07yiyig+
3VXE5wrZWajHvnazLXuTX5fUNLzeI7BybRpm+mHlo1s5NHdgsOpWqn+yMNmfGuSEbgpwSMeUNtUU
A7J2bjQyi97c1Cj3lnp0nPIRQw4E0jX/sliyYe7IR5gxTjCLygxqf6AUBGsMIOoH5rQBomIokd02
I5MNLNOH0W8Oy1Kv0dxile+oYd0y3zApHtMRg46ORFIGdC9AccUleXqnGfIGBuqTc/AjEYccxxZz
aANMXcElpVLXIodRrdR4C+iz2PcLCOs+nvbgsmElPS2IqyJuQ3OojOTewACN+fIjj9sk6gaGDEnD
/GjeBODNOuCSjsev2aNRDAftQXYmO0ixNUhAIzaoKcmtJ5nAkAX5goUPjgq2Okz4EvXBtIKFNDfZ
1xTFsGNCBMA/uSv/yE01hwNX6SCqhLewwdDRqrhMhVjY+00G+1jTiqf4LVGSt/mdqo5McNhcWSo6
5RepOA2VffbR+SSS+uPd0KOx66VDdk9n3A7Kvbd4zX2OoQ3JLgIIjivKo+LdR2G7DjNhjtPwM+vm
4ywlRU69G9v8ybBzYx+LWt1gQ+R+XJjpTYqeCkkFiS+K0Cd0zWpBGYCDm0i+1buBGbtF6+BwAmzb
GXXQqVoEqMpstJrbIIehJFVwRafenTh6zNbgq+zG/GD08oUW6GnqR+fgJzNjmqVqQLExJdN8ga0A
n38dzwiBqz1Hf9iv5kpvGZiCtVWUNerkw2AM2hnRBALJjPJNoDQrFJoInfcKNQjFtO2m00YL8LqO
1CHj5Li0oTpI1TRqtC8r1V5Ur5v0q8A3pIb9juX41aYOC00WUVM2IpQD0/S57gF0rvOHK/L7dCTD
Q1CaiErvDnYsD2Upb818gSpOjOJ+7U0E7zZqxGVBc2gJD8CnLBmTUZU2cy/ILfgfe+ex3EqSZdt/
qXmUhYf2QU8ITRAAtZqEUYbWOr7+LUc+68pkXrtp3eOeZGXe4iUQysPPOXuvjWRQl9nXwLqyNmbj
TgfTJ6MVxUy69CyxNOsIaDqKqlU4GkBiJ9hkpsHYkB38tnNI0osa8yZDTEr/NR63CRzbwod7pfN/
Lj1329cOGTDhiDI6C1hgbWBbDCyYj1LCa7Q/OtrKs6DuQ8piUTujdOsabev7FdrtDgCaRCoAM+AE
C+o4ZBi1EbZB7cvqZ5Cly5J9KS/bR5OHjv7QNaqScYXvBlaMuR6Dmqj3zmkX6dTtzCi0l0PaYian
iOhDz1hZfX1fdtMTWF0iD2Fzrlq/pRPtypVtZC9hf1/P3icdsMdADneFlXx6oVVAbDCFegtY+NQ/
zK598mwms74wvscMxb+NzG2BooN+QFOhOw9KIHiNuSqY/iHcsNBu82DdsXe5rJmDLMPQXBnE416U
7Zyw1TaOY+G/1lXzoZfhZaxKwhyAEoF/hXbXsFBlxbQ14L7RDn4yGkopt99YAQpIzdYvTXwqyOve
zcB+iH3/og3lK3fkTmQQ+ywtunII7SrETe4PkB7niBHrSF8wdmmbICtLP0hRvbOG6cEu8d+zmbp4
bNz2FDeo4CxhnAq3Yy7DKm32O5k329zLtnMzXmLs3eWT+wk16VHv3IciY9kMdJI9TB6E+FMPfK62
nNkU5e3WoB9VEJeV9CQPVajuAriAAfhy9Qe5T+ZcKeJncuEWzmyvYfTuxim90nul3LOQDTJvAGQF
3GYCuheZYhey8SK0sAD/OCOoLdIbM/OPqYU+IbCeg16cgia9rSDMjw5GYWbxnYivEo+OVuyOV1HS
Hv2QvLkyBO7V7rS4OcnAIE7hqxY01ef4KXaY6OHL7czo0I3QtYCBQR1hgoaMiclJ9cRG79Gfaai6
67kadklZXnsjWSN2QfiKIhNOm9IMruqOAI14adTTQWNmNM44MnoJgtqLcY0krwD+7gcnuHbH4spK
tiDhrxkc3sTdxhsNROFDe2u63aUXeA9FP1w2pf48GMVD2LFTTMpr9DpI06doIdyaLYYktaCWoKvp
3tswsRchW9hFk7b0s4aeYJRxk7bxse/r2wyEOSR0jNIoYeKIb+hfYiR4jEdW36CZeVLhwBb2l5nq
zFGmeJX19Scuc1rGJuoZuPy3UeW9xnlBvEGMPjLLTDQA0NB6M92JMi648IgiOkusWzBJzZg+csGv
AHzGo39flcmD7vWXYWpehwXaCZG9kpnHFeKXpoa1q2J/OUzpc2O/iDz7KAveD8BurycCyEDoXFS1
v200/4O0VPaFicZNmhGICrDCRsUz+xU3dXxbcpfyiOMCNorniumNBewwG9QOyZo+ijS7T3KUUFN9
FKSGYxNGBNZFHQMOi1QGJvmMh1YZOTbL3g2OZLVSzuWJSjfnPEzjMYXHvOkyDGcJcolSE4dBFV9T
+eWOIVWMdacl8rbvzNt05D6s0u4TOfB+aqbHoMju9TB30U3qNyAUH8UUs2VDo9Em8SJyD12TbNJM
AIDBtlLL+qu26GqLeDsPPb1Z8EzgT7Wr3Al7bnAUMJ7fHUk3kDnDd/znsMEaCu047ZHEDs/s+pCP
BdZ3nsx3JD1QrA171zcI8PCDFklutOjsjDgiH1YEqLU9Apj+IiSzvZxu/Dg8TQ0oAfpnuUiXuPqW
dhCwqyIIAmjdkpt9nWYFSV1yvAwS97LVRweTX3ZyHAASXIKVwIFlweHwIvYHdvjBgO8rBr5DMEry
OEhvbaRMfuHALQ0dJUo717toGA5WUd+xkXjLMsV1IvQMUWKBLjJ5NucKA1KG057BsC8oE7VtbXj6
qkyG61zYb5ommuUc0/OiKUEyGD0AH7q7y4NMwMXGZr+PKGeZpkawLixiCRA17IYIKy/doQuakzcE
P23ywX1JB/vG6fSXMu/L5YzfQbOOvdd8J32r01McPnN7+kDhtCu5CfXuO0oH8jf78Qi55J44LZdF
T2xVKk8qxyeagO9uFN3Gtn6XUy1dzDptYrd6DGp/j13wc5DxnRlUCJjo7jiivAus/DKWB4Gz6GJQ
SLsun78z2d+aHrViV++k7myIqiPieBP3OiWyT0gXR13ZOVzbkhGHHu5pFB9tIzpiWQGmN15iUthZ
cfgJnq28GJt2WPstzUggvWiEcv9IOwtxI4FgE6aCeeNa2dXIK2sqnRUXdTXq40cmOm9RjQlzcRaO
tM1qJpryevZ2s1sQvW0FK6+YT7JhviOcV+R0hDs7oMM92gtjXextzNzMzpLLZpiJ2qCnAu8c21sJ
5y/Z5DktTbd175wQZ5iCf4zdJhi6GzNGVT+HxcazsnuPizkb+e1AuiJChVCuLJg1MbOPWsQtQaXM
PR1XQsKJILIEzAaqeUxWTpe9R0a4qtKepIKceSMy/6xYGfhkeVNk2Wks3or4FPVOtZalh6SXQBg8
5sGjMFKcWNpVJJhTdnP+Wup0UIJwPgU0U2vDuccTyEOMctJJ6yd7Kr87jS/XauFKF8yt2ipdxhZF
YEO/fPGWuUG00dDUEoYVbkgReMgShp6TWdH+btUmyL80zK0+Z7fOmF2WtvhkmEu1ZPgQ4OHD8nos
AyTrnqL2WVF7aKuWXReLJmQjoGMhu01p6qCP6QdaB2E5LzODnUkCXFeoRgVkjOhjdq75qNT25Dym
iAXAF9rtIUKhGWTuzuQNg6gfZ2ZmIeVpP5X39+zyVWBqv3h0tOp1UB7hFLJYOXlXTNZXmqMdMBmu
1J8pc2Y/K7FQTSfBE9pGm6q9+tt10wI9V/1NbMVy+h6mUx5gC4REjyyS1VZBCvWQXkHMBknx2ZRZ
2arlE3sKFIRguRomZ6wuoHhj3tahRNN+xv15WbCNyAgQGQdKPwTxiabf1pIoC3W2mrlG9TcwkmyT
+66PXjvnNcjgh00Q3gBdleFdO7T3bcfpPSOoXMWh0iWTiCg7hDP/QdeS6mVYWH730auz5y9tAoX+
sDGcwVrnk2x35QlM9NI0+BGzpa8TP7AAg2Ybx2/D6W5dVIYubkAajLR2lEG2LtaYMt/P2C7lh8iE
ResGaiVfzLDHb2fqXvLilqHbp+5X9y7V2fmCny/9XPQbOiuMuLlubgT5sGO3bHrekVlUhLqN89pX
JtLw7syHrJRvNw/EodAqgCZMzmR2x/D1uzCVAUJdAaXo9LK3URERPSP6tPL5YPb5KvJoAyP554fR
9SMgCNsnMp9RmYHaVIfH2xJ+I6dQ+HRBk2oFLzowuXt1LSMgA31iYmHKzMQ2NqyHaXxVR39mPHId
VlCUD+p3nz+X+AHef4Ox1FvzSLn8/cctqL5eC75RK72tX3qXOjtp2iD8qHIbN357MsOHkrez+s1h
yQG0UvtIvZMjrLfzKULDjdAgQw0qhsfe4jDOl20Y7PcpeVaPxTRe0WX4iKYoucjF+JTT39XAgl38
cW+p52V25dKX4ub89/uu+zYtCp2IMkT9woIoC74A/1a5uFajgrCLb9OxXhXS7PwTvO2JmpuP53sq
gn55ZqfZwEhxay1s0/ugY8tpHC+rOnr9z8119maYIzWJFnOzkjNRc0JsP7mMaKAzKUEqxh+cL6U6
A8bUoLroT2djdpyBmYp6cycRI82NQ/2pcJKasHe4qhBh8Mo581S591/Z4v9xvOdVZbSQ6QfywBnK
GvdQcmnP3Nfzg+FnoN4alhK9t+9ciCcl420iplrIiPVKTAKPib2GnUVliyWWocDF5B0Is1G4wvbR
UbnqOv9xNpNXkfGae99Dy7iEdg0wJvf27O1Bj7mzMZGdP5ee1Pfg8H3jOX8QiIYVw/X8G8/PE+xs
L/Wfz+eCEuPTy8AS4RqpZ6UN4byc15bMfI1r8+18+c//KF0bct9C/fLzGnAGndqd9i0hzMEmkWFD
rDXntwSHmnQWhCyG+2O9PS+XidTXsiXwp5Hvfk9SHveZNnETpAoHa0fVapjZpCeClHuurRspw1aJ
qoUN3LePkwQGqjIxIczFSW9OJ9F3ZDnlDPDclaXAk0bOSTZ9+WWdqbqtt3KD8IDT+ropn2cSnOr0
fYrEp1pDFC22c5pdlxjbNPS5ywP7vAeetfETJAVnV12lsazuuoo2PXfm2QlkTnjJtPTpfM6HLF9E
jsTozptFcU8ZE9Em4pvqgbVCCk3cJR0vtWiaJHZSI0yf5zOnz9pn/NDhh0QQWK6mOoSOwyXOYrmg
4uX7sirpKjlkYgRncweeobjnfyBE36VsZM4Pyvm58xoOfjk5gOlNeXe+7ucv7yjgMypXb0ZZdf6h
8xsNQ94VyU2bTAVXeAHnzDPKB7ItqbnFd0KRQh2T3uYBAo+c43FUzErnxh+1uDtfMDhAZCwpP9jQ
8NoguYNDs2k2ibtyNsgMYJFVd1GGqCWxnYcBICv6BN7+5taNaio4ju682IAqelSqxjFg7VMvUvXX
GN7uJ2R4If09OpZUMiOuCGqUpVr9MPMtjKm8VXd0odPQkYRyErQEl8A79u20LFv3hZH2JyxsnmAL
qrIi+aKrSmH3/vFBfEiRiBWQ2auh4blrCvEdjeaT1b6NSjRaufyN8wlD0WI53cd5E1AEqAhtU16C
2tgaVvR5Jn6o75T51JsDoYpMCf5YLhVYeWzl1hFsGR1raVrw3n0FVtc+XOtuTh5JDTipG/E/eOQ/
HjSeg1oNDBXsMQ2zFSpKhkjmJzFZ3+q3qpwKR1kTvBUctm2ROu+KI3leIFUejQ+uxKu6K0jIrB/c
ill0qmb6F39ivPyCmGL8gGtZjnCFY+lwEB1p2/InZYp8ChJXM1Xmd+l3Zg4GjiIWGmk9mgjGLpiW
6LyINjYL/8JsMbwEGPvommF1CCyimfxmdTavEfFOrJms1kFS70a7gzwv7Puk9WCY4HJmCaalNaak
keFzsUBwIxT7/aGIH4g2dSiG7pqeweMhdfBKf0W/UH9OwqE7ujRHlxcqonn8G3BU0h0Dp2rjyFSD
mjuWV44SZppzvWQuc7BRkixqE6Uw5fijMePKmPCUelF3VTvJvP39lzQUJ65IGfLku8//+pfz80t6
PwhQtM4BeMwDfRTTPVId0wD2CgKVENi1yFI2mRXuRQLK0mgpJFBxbHuv/Cyij3hmVFo7ADdCy/mW
Ye8th0Jbd63La82G0FFggqRJRkOgQdFeGRsGXtni91/f+sXtYhgWFRgAeaCP1g8MHoRQouh98ira
xD7WI/4rb+R+sLuxYRQA4LCcbj1aBZVDiKHZOCdsyHe2gfRT8gAYZwdgxwQU6P9FX1Q3Z7vXjEOu
50fIjXrPMYJdzCa3jEfSlmmMD7aL9rs0Mm+ZWyCqch3rdAt9D1FRdt2y4905llQke22JEBuwBuop
Uayp8CPKW+bwMCSYea2bkmSrOB1eaerDmonuu6I/hcpwdD5H/4eX+tfbJ/ptBoFtHX20fwZFEdAh
jD/dSQp19f/BVAqh9V//unvL+ZMFf4yp8u0Xf/U/hCnTsKXnuaxGpjBAtQ1fTQsoyjb/7ZnCYoWy
bEvo4i+AKfvfMJ9AU1kenCFSCv4MmJL/NoFVmdKTHnZ2xxL/E8CUOqqfj6+nK4wVlCmmjM6P+186
qI1LaiU1qVONJuiffkEsrciP2Uy6ZwDav+yp0NGnw1zG+ze775NWcU7+G831i2VbKIzVj2XE06VL
pCMVvEPM61/XOmlWjo/zgQgfG4DkOeI061mTNe0ZrQx0gHRYgtlHR1idvPkKjsL9P3yDH0ROtZBx
eA5rLVt6Uxc/zoQXmE1Csy1d5gXKt0pURG5gvY3L+j7pWuvC1BCJ6GShd9JHRMni9fsv8IvVXuqm
IUzogBZhFD9AX7IbmqRhar8MIR2xyzPEQlZ3fiS/Sq34sMFl0PV9+v1n/iAFcszS5VANHcqYxf35
86xraQ2Jm7Bfz3ReEZ8BkJ2z12Su/+FVBiztx9WVcAilYTuO7Zl84l+vrt3Yepdac7EkxGRvI0NP
SKDJsKL0GfyR3x/TTy6f5Ri6QLJj8zmUy1L+OKhKa0KfDnS+RB6GCwyFdBE95W63TvrXvOta0EbO
TTlNF613P2hMgUcIJWCFf/81jL/d0XwNKT3hGTys0OLUk/cnCqNAIxfDMyggBKmmd+E+D667jvvS
WNVBixlh5k5CB63J1kHq7VxmtXs9duOp0addFaDiYiqxLyYabZp5R1dk7zIBaRx3K3N39fsv+7f7
wNANNPCGZ/MICPv8kv/Td83MMcD2ylg1JfeLVrP88kvnBc/E3f/8c1gETQEsEvCtp56BP32OP3V6
Rts0XyaG6sG2hKrrlBOIvap/xDP+4vxblm6yenLfcZ//OP9B4AV0w7NyOczahizdJSi8TuBmnB5L
xDtpvo2D4Ek32kPH+PH3x/m3Z5mzyaJO9IvnGh5AwL8eZ2YPc6B54JKmBoIUo7lFsK9gM8XdPdtF
qpvGufn9J3L++J1/WUF5igVJuI56N3DT/fzMZgo0e0gx2eIGLVuw6EmQ34m+GjZdqLoCZbQbtcuq
lTfBMHlL7C5HopK3btvuZrssUdygprIM7XHw/fdGx7hI14hUeMVpx+sd6MUjWQoktTA1XTthRDss
rN9LMV55tXhua7qthe7u+yYHgFMYT1zYLTL6K1QlV1QGFKART1mchBne1fKxTzTUU4FRLC2gfhT+
jMmhXK/JhsoXTo9uN5rQCuGrOgSell9ZDn0pIDkFc2bVasEa5Gtri5jDpT0htbfGnQUAEp37vCSR
5pDJoEO1gHccd66xCAfrNov9VaGP9XrGd7CIGv7YqfBX9zoQGgbIFTCroVxLfMawVfyWyNO6vh+r
6JL5TL4ck3SCnUYqaoxbdcL57bEpX8TTzJiUhJSFgboBKFuxnPWmQ0QcL9J5urINMH7x8JDOrD1y
+tB7AsGD7l6kxJxXmnlDomy1iKthb8wgJBo0IiAurI5u+HSRufZb3Nb3vRU+GTltFHAAdf4pGJ2n
Y0U3LB5esrG9r7UBlYGoH/Gd3YcQKi8MbRcyqqkdiBmTjnPRCTkXjnAgHpLfVJ3i2hDAaPIYiF7x
yMRVo9167IpxG0ojWecDRIkxvkz17MSs55TlA/ZSU4DkCqERigwqHp7DrVeaW8euu4U1NuOqb6tv
20P/3LfRekA7DHO5fGLwtqEkuXIQ69EJOTmdtolriAU8tzuh6YqDY784jVyLyLhoGqfaggs82hZi
DEtSYFeBtYtLWvB5jrxYwFiws1vCQgmdnRaN2R2HgsGn8FCB69i7mDW/w6P6bOqY3XJNJ1/TPZqv
+p7wl8uqImYocEiZtq618loOb5HJ5odBtXr/QX0QYh12E4qVgXwob0OK2CXOm3ntOcZ1k8hj6bF5
H9nLr5Uwh1y2Q2X6mz5JF9NQnzjOTmcooO0QWa4zdzplrtyAw96BcqvYxdj3yGxyi0A7WfkrBygA
AvJo4MpL+lRaSZYBaOJ5zvayqEAZYn5cVK1jY2YrsLRL8ZAV+IscO1iESf3adfOL46Cx0nHKGU34
hKDlvWyqe7XKDKOJpzu+7qvEWEwlP4W1DEFAy03R8UJGCQCRyGdCiUzws7bCayDo5q6Wc7WBkLAa
B7Fvug5fW4ls2LfX0xiCyIyp7l38yzHpQhcCxVvhTs9DET0WDZunSRN0X6OntM6vK4c2rDN8xcM/
vLN+Qp7Ve94R7KGlx8vVsaXadPzpZZJ4mo7GL67wXjjXSThsqrB8H5h41c0Bzs8TyNAnNwcpry7O
CIUF6eOaB2tN2vK9P//TCvyLdygvUMl7zeYhYj/116+T5dkU20ZT0WAGTiJCnjPhYugu3PIf1nr1
m36u9Nz6tHSASTtUAX/9JMNp6X1YkLO9jNrSa1NtOY/y6/cvlF+8wihBbKHqAgS2ujrcP53dTphZ
kvh9Qehi9BRg6DUrH0QNGozgxkPklJTG9n/ziVQ8nD+g3T9f2DWEyCIAwreU7i1zOPp78sZyh1M5
uo/km3715Er/Lz5RUH5B4wKj8BMTztETleNxjEbeHAqe+LLSNwjxUO7Gxi32wAZXy/wP9Pe/lzrc
t55lSC4gLyTD/rExCWF1zCRdFkjpYSkkNTq2oXxAvLXuBtQQbXBTOwEj1/gert4xypJ/KDTU/vfH
7eMaJmBhh2qHDtOPK0vLzEvIm4DlSFrcxQTQNaaRK2E/asJPFZzgHy7sL54M12ArrCpWCuufG3JH
b0Ydq3JJNuWMJ7qV4M/G8j5io777/QX9xSd5tm5APueWteTPJcHocpmasw8nah5PSPBOiQ/4qxvc
9B/uHPG3atHQPZuDcvg8liDrR9vLrWw0InZQLQ1yKGBV8Dpwl3k9PLBfWTGo3ropq8BEfjvRow+/
P8pfPJqqLyAstfChF/zx2YabjVbiOnAqKnzm5j3l7FYnrwe+AS1fBgF5khx//5GIhf62v4R27Xrc
NyQX0GD9edsUjGzdONen5dz7d3UiEIDiZ1A5iGurbdetJb6ETqp8xSTJaREi22a7SkMZbbD+Q51S
snEhV7XVNXedpcOeU0K0oL838mpmFule9AJlSzaFydImcHepZ/ZN/Uy+h7lKCelZJ0UfrubKeIsH
/ZTo8slMVD51WhkrOyaN8phnhjxYrfaKceE0xeYBsWBQRds6KLe5C+UIk0V5UaLdktHRZnK4CqE7
LKy+2TFi05fRNDExLMb72faDSzNBuwOn6E7o7prXs3aTph/NqTIQORVsetZN3iP11Ig3GV9c6syL
/YyWDW5jDREHQxjcHwZBtrTIFB2DZYRWi/SiL5fZxFWI5LSHKeZV5LgOeXpdV9NbFzlvjmlt2hI+
rJtiQvTxJNkFPIJiOIre2tM3V2rGYB3PCGO7UMfqU/frsfMI6vUXOvGsEU1HaH7BVz8UeJ2D/Cap
2Mfkfb5zZPtZTvOu9t+1wL6SAtKAnUdvFhitjehbbd+TBrcutVk7GFF5tPHjXgwuzbNMI95U0wIk
2VjG89sxduULy5yCFEzVfebp2NqLtj1hQzE2lRzyfSe7L8pfc1VSym6zwjAPTVNVbCuFde302gxK
tm9uU/akTUMC7zD52Z1uqV8kfBKionFcmzRFDsxMmu3gSLHGq814RRQHbHD20tcz71l67X4IpujW
UIRa3bBPWiTFS5UCSwT33N04GEJY1sSKcrzf+KwPTxhbd4aFviRvkWLWfr8iKai5MbrSX05Tdsqj
Lt5MOEuftUY+OLIob/RRGjcznxCZ5i4iRfWFpzIFz1mys7DG+MXro3Wgl1QertNu2iizCDfz3xhF
60+Mgrd1jbcj0tgXZ9hf7wbCnU6hk+ykMy5tw4BN6/rJHoQiOCqJBErT3Gd0MFcBeDKYSbHwo2Uv
vkrSlvSZttgw6QCqjGCJgKRfkn7qLqYo3cqyx+0LWIs9T3AbT5jIuwQLry79HjxZgKu0+TIwxNQG
uVPjoE2AtewbXwMKFjDY0VPHv1BBXegEmhXj1walFZu7sWOsJ65T30G5VxGJMuz8pH6y4tFcyAHh
t4lfyhre4XBfmmG5L3FWNEgfif9Z0G/A2jy2X4VSLVFiVVgfpTZex+V4NIJ6ByYYIWb2MjCCKx39
ajL9+0GM77GBDLquSFlqN1FJV7zEhiPtTaX5l50BOrxp/EsAx0ePqetFTqTjRVMP10Y2Xruyuum+
+1B7kQF5YZG+xksEmRfMJMhEnErZxirGaz3svwKsy/Vk3YbVeIQok0/efZbp1whYMZFt6PBc+na9
a4J2GRkTGBFNYd2PkaAnbxtkKn60JfgUyc8UWnedVuWTOia90NcllKar2gCWJXubUbelXeajD2HH
fQESwsTxCKH7NoymZTpissIEevRqGMEib/e6R0psD48BLRgoMWc4hrUFHlO+NIZx20kNXVW5J7Z9
Oejzu/q1pew2oQ7c0RyuJ73c9aSlIuCk1SBf6JC8u7a21f19QVjTJUFlt3E2H0VVPOH33xm5cQtV
47KrzdtmnNcTLufY7fYllMfYH49Us5tcb7apjsKwHK41E0QE2dNwlB6Swtpm4qCV8zX/g8+NVDZ/
o35bn1ZPkXRWga4hKwO3Lud1VHs5wp/+6KtEUnVWfSvaG2a1mgYTv6p3jynoOhHJm7q5a6t6MkS9
S6jRbdu6FQYJQ0KMR9NCGTxd20H9JPzqaWyoBIdyOKova4TcTq43riePkz5gtMDRV9hr3QgebBX1
zFA5LMXVjAOnV8okBH9Rsw5Gh2Ko+8qYXOLMZYEx7VWd6idj9l7OBxpLxt5woBYwLa4zg3R2z3I3
nh59IQx4sCZoO56/KK3qpe2gleR6uTFl82R58Q560UNAzNgqLACmGg12HMFLorEAuFL7d5X5BcN+
uuC2RuwwH5j+vwd5/eRo8mVu9KNmORsEShiyC58wKholraScCfRlJtxl24bUml78qPnWvglj2i+M
JDPzWevROdmj8x0V1MB66H16075qiY62IqdeBUhc1qOYtnMox02iQpfLfhKgVaG96bdJbAAQ8+9t
Iz7lmnaKsvypivTXOaVE16bXCA5hMkK/Nvdhk/R3nZY+pCBxjkjreJfuayD9m0H0KgEzPnTtTd/V
zZoNw9MwLKqMbkItAdo5JQo+x1JxvbKmtWLiD5NasMvaeT2QnV5X9lor5guvDx8qU79lf4I71Kx3
cQMTyRQ32GcLRAkZfjpn/Ex91P2gifB/2irniXUSYm6yTPKnwEGSXTb5E8P1dhH3887qKfnNyno2
mAIu/Nx/laN+VbktBmikj6rMtwXLkoHliQilgpZyZK1mr3jFcxSerMC+1rL8LUjKh0CXd2PEyqVp
XBl5WbnRTdtie+ynLmSp0peJSaBtJACljWy3tV1SUYSzSRwxda1No4fq2JFQ7Sn2jY2vK5XTgh4y
zho8CS3UvDNhDsves5ujglapdDHDCk9Bsgvsqvn+XHQGCaQ7vwklBVT8JtAO0TWbMWBHET/NCJYe
RGlb4FdiAJa6oaShLB8dvw7Sq0fpM5xqOjXZ1XkKU8sQzsiz1PP93BaveB63Q5Silqe+TRobMyRf
0VSBIHku9y5JujhAQk5mCI2jsLGnFpxA0wdcg97k0UVVqEVvWcp1YRDPIJQUexA07jKGWXAhvZKx
qKxZRNOtKOp3u67fgtr59nAAiNpfAabBK0UsZOKFe1AeB0S/m6aMsEsgbQ/jVe3O1YKdzgccomVX
WYtBBxkS6TCGzh86vBHOGxPWDsaUyIbuYra+Mx07xBzpqFHpLc4e38gYANUGmb1HW7oAy+uwW7vA
NzmhAjIeyUJfTOg5sIvc8xjsnShZaxKPbceTP/gk1HvWU6uXtB1ziKpNPq4gun8kVi032hh+jgA9
R4R0/anyOQRr3nnwydhTr+m+vOhTfZA1+RY9lXdkLLWYUI7uQKjAQ10LBOOtR+2oeRs6AQAzvJSM
pUpLFoGS3pkd+IyCfxMW1p0xlavQaXeTW+9rlT8dN1SYWrcsNON5qNrT0LuEpXsvc8Yrnj54qgg4
iX7nE7QBzgiMRq3dpophNDOGrkfYJebsLtk7UmQl70HZvHtli0q5Xdko/gGYfg/R6C4DbQgXNsKm
NpLmzhDzc2PYh4qsFG65DjYIOtx1Zrl7J/VmwruZ/mdnRs2UrIBSFYA9a158gRxXmfQ/U6qrANPr
WlGhXHp+VaSWBDvbteykVXsRyt9BFDp0jvolB8kwuFpKN3t+s6EUifbR1IulO8UHn9wEKxQ3Vtc+
2HO79xs8vYP+qqYEYT+i7nFvTBfTGBehHcOnxB9OVCpL7N2bvHB5M4f0o/3NYIkXnCr0HO19YdY3
BFj4K6Intk1PhN/Ujvd+Ua8rIm4uoCUaGtrGrAue+s5FlooxvzNygCXmbUeBf4HSKMlwP7qEHzp4
I2D202N32cl3EKNRCNOvD+byoUuaBuSGP11Oj04bPNXZ4F6lGhTJHpIZ443sUAC1TqEtlh7NuoaY
XgTc1oeb+Y+phF2S2mAn5xlUUIKf0a5fJh1KfxBxXof8q3G6VafHl0h2P/zZvQsZQwAfdl+S2X6H
brOPMvrhI+kPYXCDS8jP6zdPs31sAtomBbGAq8y49HW+vNW9E89IV9WA0KKXzhJq1Hdv0tj0tfl7
BNaqBgGJwuvZ87p8mZz401Dhd0m0dyCUGG23jyL3HbMfZyed7jG3PkzAaRyweA4Ypw4z0jCIS63P
lrY3nsIqdsCZTtgxmO0FA3RVKwCB3uT5h1sE7gKbHRmoJLGsQlo8i0iDiC7a+gb6LpQk8mTrdDIw
R6ZX6uSTm4aj2KQ5BIX9Avw21PeZeyi8z+ziUHs8YS1euZVe9djsJmFcDHRSOm+gYesx4oFI/MJS
PoBnuxh74CUi7WCbyPYoRobJuUXoS9hARfSqZ0LEoWcE+nTgdPBhRnlnahBKEdDUa52d6UVqsSYF
AfWulSWHWrNv8oDulJMG+A4b8gSK4HvOfEh2erSZ8b0uW4vXZwXe35B3VTidwrA6JGZ5URcpoHo/
rHHhZ8+jCK8gbmeLnBY1KPPnSSLTSiZsZP0zPtrLgndEncP5tlGkuuNEsSaX3PMnMF31oga8kPCu
qybBPkvfG0n1HIRAbdJv3Yf1XEzmZ3DTfieKZTkEtGE0LLxIWRyxnG2McpiK2ixj8XUoSnDpnSvn
VYGDEIjijRtaJL7ihilL76Wf64mSxf8oXNY/PWgxR2lusACzNa3C6CUIXWcRN3c0adNF4U8u2Izo
o8DdQE3MpGcGo9qFGRZ1BiLuwOoykSq6yrnm5x86n+JE674KD/JdXQGDS8ZiGUfGlW7r9gqvHbuC
Prtjc7KunTcr7pWJxxlXZk91FcY8XHhaVV5rW07FMiDxB9ueTia7Dnsd2r7lZFhYeJnbBVn1ZqLZ
2yngy6a5lq6r/0fUeS23jmRb8IsQAVNwr/SkRIpylI5eELLwQMGbr79Z6Im4Lz0zPTo8FAkUqvbe
K7Mcj6PLpr0C6lj6lZoif3YSSTJl1N5yj9OURxeXWVzjTKY1LVSXz0VAY2ukbez+tYZK1VoQtL0S
GmBiFHdBShqozwhzDMV0i4Nnfh+aara3Slg8AAeBl0rikWYsY0/s7nh41DyxoAesKFEyCQgKVAvH
56Rqdm4abcKSNzsGlXUo5PwPEN4ZwtSasiyPGLLrXtuoYXB5KmLzl05WsptMbiQ/0G/EQ61jbroX
xDQCQ+dq+YTSuqz+++ynWh07caUXpc8pHWlLHJvpsTSNg0ylfrbq4Faq3djUape26a+gAs8JTa39
UAzvoe++pPOsLLq9uZdZ8iiwxZLgsBEYBf88v5xfnVNP6At7wLSWLUee3rDgNNPSWqc9yIZhyLce
FSM9ZevXwxvega091bHjXXwbm0w9a9k2bsyTaVYg2xtnJyvrscqMq23TeKJYURP2E9/pML8ZJePF
c5h/V4O0Xj3bvfX+0R85tlR5M+0TW3O25Ho6HutZMPzoXio3hT5X0LyYYub7InHWvoZ5+K3X9W85
+7AyTPeJrTnAE8M9pT0PRSixPN1l/capCqK8O9GY6ej22ThczGTmFq/nc1T2ZMDF+OZSBXEdPTta
alWrB2svpurqRGxHard/ZPJAbsVgj3SYIKjMcfFsJ8T4y7qmVuYRFhdKUgp532eTrrEz4Gc3bAjw
CLv6oyvIIaHQOXdQTTgEvTRU29aiodtqqW673nHLR09F54b3bU3jM7deBM9apot061ho1wZ764b8
k58a9qEcTBhx2MpMu4oveMjJam1DOz7BGv9Dw+IRxla5OAObxuId4GJkf6dI3f4+K0JIZPlILajm
5i0kbL2McXxiGfZhBAkFdIt7M9Kmy1SyXNYJcoisfEPCFu6TAGUCk38KhY/GeKweymn0No5F4Wca
oGgUMxl/w6SPabCqMKIT7OpJ2xR5AmmfBPiyZ1mg68Lld57Cs815aKtnM707D7UqMDxg4EdLAHuF
3feGsuFSOrT3kig1N5Y3bw1GnHeUr7ZUO0wWE4IYpv+/FSr3zcvQSobc2Vi24Gy0uc63sqeFHqAw
Yw+fnTTQAr5+qdqQnaqunlwAjNZ9HOj0Cqmf6rPzHBwQxf4jQkhqU5kjPO/G6OvHrIwSBmqJWBpP
GaoJXTknjqXyTwwqU8JncIbXugOY8mM392TSvoQGFxBs9aqovbeSkWU94lXnxSfH0LZKjLW9/gX6
/rVHh4GpE9w+ggzYGCxRjtxGqDNiFBockIDjTAyeCydjVpzVZgyrLZWHZ43qOuygchtOxSMYU1qq
ytHBOkcYx4AYsGWA9DefguuY1xsgY/xa+fxTmi2pAH69KhjPoU5froo/m/tiXtknKmO/AUEmJ2Cq
ennLKfF2iVKkVEEttugkcJRvpHhrYkbAIRbzGZTtX025HxbqzlAkaBk9GcpcEsrlz5CJRjDzFEY8
BNCcWJsa5UkUFP/KrWW133HLu9a05GvKiKXr2iMtWTqE1ftEdsVEpBJcIaj8MTHEYLlantGt9GhX
WkvehPKwyJoDnJ3rT3r/PBdqfsaHzNKFglEA5XGJG54xyaQsPuuKiY/7wCRA3HBuaXJ9fNIk0fek
LPdGxsYnAMUlk4FjWqCdxsIWNA04gZjFZ+VPsGHDcZuyOim6wgVb2qVCRdOhpPGDaauN/iGsHz3c
36k16EhtiETIlvmNVnuLZ0r1CvirWRVbnLzIWHXnb6tzZkAAo30ijl2g/uMMMkfjKp8jKM22W658
dDqO8uoo2tDWU66dNmACkRt0osk7uNV3ESpQg/jQ+hsrhNomgnlJyKHUHhHqBEqHNnerwLaHF55I
5Wq0jAcr1NbMLEaPfd8+FO10AiLz7UQQjs12OPo5g93l4hCSyISQCrUtdqE4aqHbjeXWGYyvsI62
vWBPQLcwBa01FPteeYqG2Ds4dGmU7Wnf1ILBmP6jBqLWNNMa1mpE0z64tMp+1PjDMUaH1KFFwvZ0
Gim1xN2DrqxJjvInFa7x2E3M/SW3TM4J1bDyjf0gF6dkwx727mmC0x8Eu6Gl7jQtlqYOhMLUJ4ca
wDQA6hcaex874Wd3I4onK2Thx/g0oH4KlAMqQQZVIYWipP5sRX53EPqtCfWt406/ARIpEWE806cX
A7mUjWRKi7FNZWinkIABRaee0iGkchlKZlLsrlWmKr1nHMdAXlWE9puFzCoxxDdH6pQvtL84tX2s
UkDC6K8GNFiMGMHYRYzVK0MWqvZ2aC7eYF3Navxi9OOi1S6xdcxaBYotQ7m2qrZ8h7twnVrvJ4yx
cQ3Ky8VAypcBPMBcjF2ou2wUXjEqr6ZHCMn2ZUM58FYb8ZXKHOIvBwGYbMSXrFoeYlpz76AIU/pG
B2WYH+MOAzTIYIMFRkR5xWYSkMozFo+9XNP2OmkKd2a0eFAFbAYAE9Gzh6gMpu5n15ovvTKYKTuB
rmY0ldoMqELmtU+Gof1C1IGzhQQtddx8neOjOANgPDNectAQprVsBjZRAaezmmMyyBRhcuVXA8yK
+RLjWoJ6LanMVYGKTe+HNys2nxwUKcxFCdpJ3hVgxZurLG6O8rlx9D4jnEDyVkbRYbabU6Tsb7ry
wOk2UPUBNZyJuxfFnxHuoChrU448LXVfO5AhVgDJDSRbxS4D2VxQhPdTA78syPtzj44OGsiXZ3OA
CHKCdnOqKJvZxsnZNpZsJFDCBJ+VURMXtE4Vpex+/JZwtgNlwQtF+dTY9lveC2fNPn65MGhuVcSM
N4ipnhyEekisSvR6lvLsuUPCabgI/jFoZxNf6e+8udlDY0YLg6bPYlRgFSHumzXaOGTNwRclB+Gu
fTU9+TUg+0sK/9mUfMKdYlwMZsjAmaf0LvH81iILnKgdzA72wEF5BEcgNZiX5Mo2P20NEZ1aY133
w1cGQgBL1IMkbFLyJfflgKewRVgYlRffSh9Fbd8L7dwrq6Fjiqc6G2jKQV5tEB+Giy4VkuG6ad3k
mLVP3qSIZU16b2RUKpD73AqTR3XCGHaec4VVvXPXKdtiQB+Ih4q1mZhr8XyMjGF07ylDY+y3cGYN
nI3IG5m3+gsG981B6mhJ7I6x8jxOwY+D9lF97kFIvyKd4w20up2jDJEtgDI+MKyRwAMpp1iYJEFb
WTscY83ZqKcHdy7Poc8RoGRsiYNrcvWK+B8AbuvORVKZQBSADANP0CcDQ3VBMXazJ5pgqqxg/Q2j
c0/rm2gD+ksPDabFiJgOVHjNgMUhU6ZMg9EoyxyueFh3kHHB69F/TePgDlWwC5Ic3yY/R6w9AXsx
2tHBUmzWxzYfGKFF1WkoZ6c3Ye/sNPON8jiYzsh/tCby2075L4vdgwAYdapnil4BMlBLWUFnijSr
oUYUeipLK99rPmN00i7OHkJRUdOJCQ3cOQzWIZlrgQa095lq/TExYexz+mPkubtjiqoU55R3itXt
ZU1X7AfdmeQaLTlPfy8lv4EXzDlADUi2GYIHZUNNnV90UT/WUIcbV/bQIaeIMe8a2YDj9WDgE5ns
Ro1mD2WRLPfn+7FJ+Wjl1TZOOaHCw8yY1goSN/JYdK2+8rbWyuDqp9UH8xdPVEG/XaNItkFRnSMA
OgHy1wEJbD31DCQN73XU35JylKtY+WIDxLFcg/6pSF1tm4028iR7fmjjeh84tv5Q+OljTGNPasG7
URbocURzCiMctQWyWsvCWtspf+080FzUlNO2G+LjhOQ26Efg5ziemKJc25kwD1Vj/bqJe+hE8Qe2
yGOIbScR54a6feIRn+8ytSgHyHUzZdnF5+X1QISUfRfH6FHyrEzQ8vo2tdYJSa4k/jcrc2+oHL4J
Ml8E9MfOGo6VMJ/9aj7DVzQBAY0ogDXlAtaQAqcddmDRG6/EasihKnOwpxzCGs8OTVmFHfTCU2DR
pQIQ6HgWSrBQ25aUkdcmp7htPkMPKKLJ31Qoi4kIMYWRrQKuqHXfXfTwU+DnkAi5S3XfJ9nJRQav
/ncI33pVmvgrB85Eh0CEP0Gh9tYx//CoVvpT+2qkYIsbWXNtpneOzSsse8+aMk9n/I2EC5c9KwPA
j5mQa6/lJ5wlQp7R/6xU2nEY+XcUuf8ATwOfHa/LGynqb5JmN60a/mROjFDrh7/I115F+45K4zjT
houm+cfPQ8ptChMAi/hvKlkAxY/t+0Tn8y3tjAecFv06D1165QirfcTVFnuVKgH/kPrJBgBmdJzy
XRJar2xTPl293LoNDmyDUVDLSggpNr+iJyqLPPpqOP6BGBhF+Ck4BzNG7RC19qAc25VUNQ5o/ot9
u+y+0vyDQYUP/EC0RJSnm0c0ZrG3Gn1379LzQN7x6XKnj0wWr1vikfzyLCgtT2emEnKFZwK+Dd0q
VtxyeFQ7hsYxdCt/uKtM4ond3TmoxQV48pVENj4wQsh5RFxmhjX5DXghxOQTgnI6D9z++taW85ax
hmjrW4GxK0tjgNl8NWugM1wQ+tEC/VMNFQb0FKON/urEHVO2KNIpLO7bhAIvZEPFbTB5ltFHRta3
md34mwrud+rxsNWtq8fGI/T5YtHb/WlMtnLELZSp3aIA36Jut/hEgBreNI3oq6a412HS/iWevA+b
aOfqBGfx1fyoS4IjUd++Blyhy7U1tO0ffZIflUBWAU0Xr7yFX15drlM6/NQqoFnEDxF5zVQFN1kr
F/F8U4I4GDn22GQ8JVlPSeZzIthMAjQjCdqSCO1IhjIi/+MSlMtJjEoVHaXCfG7IkjYKbJEp8gWs
bw5bnHwykqd6evPEs0saNRHz3zwUZ822Ny5p1YnUqnrV5Q8GLUnfwi/vTMfbqt9r+SU7IuMx9LM2
805ShWKthZFBTrYojr4KI9cqQJvZGkIH7cNJjbeGLH7Z6RxfUnDJ+FTUHdZqAuEkqdzG/6FSwBgX
ad1cxXaZ1v6p6PsM5Hk1cr0e8V4V84UwojbyzV8+FE8NEjn1nnRkiRmQnUExNcBvU+Y3xI61+079
JeobWf6iEMoP9evbchcvZ2ltlKdgMg+u0f8JB5DNIF5NDBDqj3kqxGw48+/4uNzspQo5j4wU/XeM
dVQEOlQIAxiIPdloV4WkUxWXnot6HSTJU1qx+xPEnhOS1T7NcF9FrTnMkn1WAiBS2IkCjCwfmK8i
2rTLXBXZ5r7gaKri+y55bqyJq/9+KIwHVh3BX4rE7E5V1+ZOrc3qHw6jhTNZcUOFxpffzgvya1B4
axh7KsOtnbO25HzFyT99Ncifd4rgUZFIx5hGz1CF1G3S6q6wEIGJbcKlGKtL0SLXXqiAe+LQeSXx
vhzDJRl4wQjcUsyoFbeBlPwkq+flzQsVoNdJ0oezsrXY21xF7Huy9j2Z+5LsvboQZ7L4I3eEx1Sb
fB/J6Xvk9Xty+wAdAYeQ5LdUpB9vAQc0Uv6cBi8mqX+D9H+kMACBAgKodwokH0oAOTKGBRQ4YDnd
t7AERpgCDvdBriADyxdmK0KBWW1S4XwxgXefWvOOMwefeF4dqsGh7gezOhouCHJgJME0oJNPz/qe
Yfo/XWOSYfnkcigITrGuYCIst8ryjxReQmF9LH9SXUXFyJpgBMPKC5OXuvG/Y/XM0C33vVBfMT/B
m+Xb4Yo2CU+jinhdvvflxSt+xIHowPbmuHzmLawHQUFnVPCH0vurYUH89yRSL6J+7dCpbssrGphO
FECCYsO2JWAf92I3wopBdbitg/ZaqUsMj+eK+NSzreAUqErUSYM3o/7eCoJFAcliTt8nxbWAb7Es
IqbCxxikXDwYGLG6FKXCYnAAP4UmlAIFzNAb0BkRMwmOZhx7SVRgeXpaUPXysV7u/OWa/O+zgMkR
9xDzOx5Z6sMZWXwd6B1Me22W0tnywS4XIMNdH+Z4qhX6w4EBwkF57cAEWRZIdRXQ1KV6BjeEtXWz
3CjqyuTB8uG2fwLOSA1vpFN3Le8KeoF6/7TOhIKTDB3IDPUvNLglOvySZVFbft/lvisZry+hnUA+
pU4F/4SpMVVR4hMaYaMs73L586Yx3Ab4Kct1tiw2cWJ+yvFBFv63UVG7U9+7X7OVMoCfNQ/LRqNH
qgcQTwO85EC5gjpc5MdlS7I8bRBj/WH8ukyg2xOHizUbeKFl89GNZ7aZgPXVhoJXrpKPojVfqQMd
dNkyAMEiayi+jALNuNPG46sFs3k2FYimhkgTQaYBocvtD6smhVlTqX2Oem1ViSNO5Xb5NuzHsx6G
P8vfW1Tp50TzVVXrlq9S/XBjp89JCl7NkvsaVM20fJu8IbAerCYG/iGO06m6VAFsXwLPpxnIIrt8
RCWEHh1ST65oTZOiNXlQfJg5eql4Apblkwvjx4L107XTj9Hp58IQVG2BO6h1q4cO1DBiw1/WFDxk
PIUP8uAIWU73pH49TQGGOkhDicXXDXlohEDkQCL6/4trWTEcBSxS0D2+WBuOEVyx5ZpabowR0pEB
8YhL/39rwLJodnCRqui54Y2N0JIiqEm989HDUKIO8lLDVCL5SchwwSzBWyJO8WQpANNybSUwmdgL
HoKCjyJWuCbEujz/ITi1C8rJZMHRoTvZUJ7UVmFZW3J2yjQt7v/7BkY+18jwv+dIXkXxMCfDnztz
eQj5ogXVezUNP7NW3ul1sPcqdkGuRdVKbT0ktCJKoCgcgrOm+dvMde7VvxNqP1z1TKG4r+pPL5eg
epCmovrpSOOo5VKoqySCiJUod2l7Xu6X5Ymmbgt2ircElpbLBbZ8yDOULR3alikIBIlzAIMrgMW1
rCrLF7589R3ELhtyl68+rUrViHWF9fLXloJ8pTYejjlXFTG7ZuBbUAFTb5+k2sqcot8C+AAflHxE
gOZvZA27zmML5FUkD0qXIWEXnmw6guSnjBc34TmZ/XPfH50go1zS7c2yvw7heBdWOWfgfS2ceE9v
/THrgk9IytIQ0Rpex13khR9M1zzUKAvXFefLFQ18ZhF0KnTBUTAnwEYrvvo8NVGnAfVT9Qy96ffK
GCbMydgin0Lk2Q9rtGoE55KUeYCiomfKdJaT3xuea6yHHLmCXxXrwsjfrayCilX9OmVypg10tlJc
JjOhoZHeI8Cybdo2Zy+tGU44GJrDbtsg6pc6W7usHDDCzoeWehvX5hPlzHxXNO1+yDE/YH5945Rs
sBMo6Pqd6yIB3AzJlzv1SdCHJLeWn6ym/dfVjzDJtjPT1ivTi/4UbW8qu8eoB0PBgnIb0+Gc1KS3
AZz4Sfgx+OIUOPIlKOw7CfNoo5vzxWvy81gBIIa8wkSt38ordY/PRlNyJLpjneiZ2yrPMwdYZGIu
UyzjLmd2Dw3P7yB+isy6SVLy+0xzXwDuFjUDZa5eIV0fyYMl9XFUWxxRRagDGNFpuxwUXb9DGg0u
C5Ipk7tMlMK2KazsNDG9RdWdEampf8N4ysyOwxC34ev0jitExDPsYDMXN8HgEvyxB4a9KdBCkO5L
/Vl0ySGeI6qN4bsYy5nxDvtldu33GO1qBxVyS1owwoUMBjTEnGgwi563By/17+exfyG8ynqYBbvS
BEvoJ4c2pUzm8qXA4UkhHG/i8DqgWYqjL6JfnJQnMBYdqA5DahwTtJdQ81kYcn0P+P7Yx95G0EFm
UJI9mo3fSnbahrA94532o6fqRUA/GWLs9DW8Z4aKsS75LVm26Kxzd6JMgOJPNf5elOkzvYdHPSXa
2CVf/ew/IvpmeiCqup3XX7P4t5QMQumNdp7c8RKJR9+IgbSN21Ab/6Cl4nkMHWdl3IqifOvsmBar
s+90f8/eBfKctZlze3yBuXTldSi4E/hfZ6RxQic+66SaV7adDHtDh5F11+jynyYG2s5lccJEgms3
gWlul591i4rOYi4O4ct2aoJ8T3laX0XpNbHriw5Yc0eA9adglq5naSNysPIG/NgO0yK7uAUZSniT
oveReTGTVQ0rPSBxd2QpJaiwdX6II/AyCTeDQbmQ+tC9E5l7S5cpMV157mVz9dB36YV3aP352e7s
aduZyZOoqquY3QPIZ1X7CD+KyHhHuPlKa3/tMScrPVET3wslehntxdBnDNmZtY7lgZF94Ax9/5jH
8VFH5r5O8Z7yvJebRh9XjUfHzmUv2l8Mq0lORG1fzWzCZjNlYge972CSfO3CvwYnBdnQQ5IF2MLy
tSXzDTOmpYfHQ/bffu5sSeKeMo7+lntXddajXnbdHo7pP8PTcLxSRqxLasyZ0ZylFYF5ZdFP8iZY
dR6P1z7Ha1DxouTWmOB05pNM9eOsCVIpxjAeI0PjcFR42joZaG1N1o2u+7SPbW3DVPa6T2npzz0c
XufSB9FDraGzGKYfH1L4JoSJBZNjWunueEZ0vUHNudO96m0ovVs5y0dGhXB12OJ3LsbrODjFpmXo
kKHyHIqvHr92FBZAuNRrv9GYYxe4SazkWdjzvSn6g0cyGe29uW5yE9lFRn4VzXFhOyc/uWe6Mtk4
VFilySrro0JD+NeBx2DCIWyRJhsaZahZMEJV2uALy/Kx6FmpdSP8y2Fdkw2/9RWVt1ALmPbpOXJt
2R7b9xClud+6ldeJ+hxL94Ym40Sw8F8VKt2LCE7a4H1NYqTqH4aMADKEMtKyAHre7oPR/a567A9J
274UfXdnF/qr2QE84ItinpQOqFUw9kPL/yo7ehDedLCM8dOW9evgV3sZMdo6l3+xUTKaYiLoMIPt
EDIAkszRtKYtv+/iCitTfbBG6yOt4wo5Co/cvo5/s/IzbTwCBKEMN0IjHugy5sU0l6pCMlESdtpT
V/B1Z9O4N7WGiwriUDz9evN0sseKE3WwKTkfEKCgBjGm+JyLuj17NLcdmZ868lAr5sUOwdz060in
3pb5n+1Y7phEXVOS7NErDW13i5mtwN2T5bsqbXDUJBdOd/1YPgFWux/8YdN62pnBnYaqFiiPFtNi
Qe8zkS2Xqcajatp5lGCoNiJzTfvyXxKCwU/zEdh+TU1igE3WNs3GGKjEhgyNCcBgvnOM2gkrlZsT
fRXxuy95BmQ5A4cyGfXdXPv0XOiO91UD2p78hUi6ncwtc2c1AyM+KBKvZp8fsMpSoHXFOpeZfwrb
M0Pe4dYO/U9sS9eaEwkjcOWu7nCSxr4gO27QmE+YShA4mFqbXQyGCBugwPRuOBnD6RPQOXxZVVcR
pTeULiN4dgoL+0qPiK5uH5iXPTZC/kiGg3EpmJiPwv4UkCkbbBPdTkO31YmqcK1Z65QK/Ir/jFPT
od4wEKoX7qM19NdmltdU4LHRa52maAth10ZAamqfDBIKBtI8E24xY/WzYb7F3cC+/sGiy9e27p1N
myHnS6+6ydlpXSPuIPH/6AyZ0SyLybVNO12NUerBdEg7eV9P6XPRme+aP/8z48khS81EsVGD0XWn
G7xVqqyDAZcPsneGN3ngHWGKZsdedutcByGcZtHKcurPos7+MRXKPdGqbhKTKndDzeEDwvYewDet
McIeLcG+yX4hXv3Qju5lmKnBwKF2mXYTX6av8alwv7ANcqYQbbEEcN0TIGJeZy2N9q7aJr5/F3rs
p5VoFNHUtBJkgNZY6n8QnrO4MNSeFSfQIhurGrY2V3IcdSqlRt/VD5rb6FiHmcgWbIMpGH+Djnn9
iOHZ9TQ9F+EjFUbKSbZ+c1k9N3m976rht2ckUJQ4oQPxMfKZN7ZgFr9mZiZk3J3qtpa4V6Pq8pXN
lH0Qo3TwTY2wvsucQfTPigZm9UzxLYL2K/dgEUzbMlI2gnQTey9pln7XKjxEIeABwSt1OV8tLTxk
qtHBM1ScGE12iM0wrIQL8c1XfVJI8WOpDOoyemeMAgBt5DFbdArxTaoZupTvfkMxmL4UtAlHoy/t
20DihtyBjqeFDzSH4pTElNTiveuLehtUTB2mvpUfZ3pvZQKbuqz5TGOTQd8ylgzVY3bZDlV1ywbv
kQDZROcgQGgtZra85I981BhMpcdHX3IU8YhpcLhLmSAdQI57bntxjEjb4f6FQKSWcIsZjkICf4AG
zj19Msoh3CGiYEy96I+hxvMt78529RhZ4qx3dMYq8cvoEb+d1TyDU34hEUm9hRM3hA7GuQaXhljn
3kuj/NObCJ+HsHNiB+nGK9i2MGzzE5uMtBaOeWhj67EVLMh9/esVNejqSb7IgI8oNj4YB0JA47+7
QXHGZfcqGBOsvUEnFhN62963+PWZSDAydxvJgaRd2PbYN2n+UTn4AjLDt9+opwU9u8Ng+F+jI17t
BDmhjWIUuwqlWnabNvsUau209gcHsEkVkzcbOUQT3mGaq4z66M4zon7jVuIOUYHGPlt+QSlMdkE6
fQcB21HXEbRq7Boa/PTd0yZbNS0+OyvrT8MPahS6eAKERiJQMslRUgunGiaZZ+PMs+mc8WrKNzfz
9SMkUOJejbETDXlJnsOadXP0FO2M0G7BZD/M+tUMgjXBkEvmc64nRkkGpYqZD4OaHbEjX9H6V/HQ
6lEP4XnYyb6xy69Y9OeCB93cQzulkEvrdBqfwdl+O2PG/oEDoT5oT3YAetCxh7Or1ZeJqU0udaRh
zYk5u9/AYVrWjY+UdAUdyxTtZ8khNAUWHnKJdHnDeEMLvzankwyaJZz2PdU2mz5xk8z/IKTfmq79
4mSb86MyQ0fYZuVjpHp8qu+566a43YjAYepHuYI4aO7z1KC/YRkxKwnhnVEf5FrEPDENW3JNw423
xeisowYavDcF4EEwbMeSJU8y15KEDdOcaBA66tHsDwYqZFo9Q2cBjVHX+a7X24dWcBvkkVcwds99
mip5tYsF2WMr1k84nXxYL4U7PhsMjmWVv80LaDTSaugs0SWnbPiYB9h6kqb6ZzABvaqaeu32TG6m
Qz+Ds+Ug4gwbg0mfzPE3kbh0bIE1mbyq8Gk/NnfWnPyrOChp7shSndg0tGZzLeQDx/pLkpf7qqIU
vcAuOhpTJmUhaQanSNf3TEM+eWo2Dqz8iSc6B3mbSbVVx1k366kiwA9mm17eWzNAbkYtV6bBs7IJ
66c6yna64RB3dHq22DCvHR6PhWWxmFDK18eWMxfn3n6OLmQ835Qq1bGZVOfSGD3KQVKthdWQ+qtZ
o+ATFewTK6bCAo0uUVwNLEXUGDMbgkc9838GUXWzbRZBtw5f8m5+6qLiLsm1p9wi7tG8WYDE/din
HtY/USZh06S16k29eq12aI0PrZX3bRhdvJRuq5veaVlxp7ndY8+AO6ey36SBfe9OFcIqyoJ1WdzR
UgXXU4FzD/eAwC/VqGE4LTVGjNwTCc9rGL7aJRUj0ZztJnlosCCVXvzkFvG3Mcmck+n83ms35Da0
qrIC+ZWaG+AjDXoIjv3ai8wThIuLrrf/2tI6yRpjKA3jpgS0kNRPcdWfg5a5cOcfRcAD/XKOw+70
l5bJVzlax7jiFp6KVwHLnEms4FGPwq85YctC9iyy8o+8RTNtCJjpWDh6HRlXwEmrLLaWk3GX+Se8
QQ9ogl8I2Kvj928QeWyuh4t6VUoXz2Ob75g2ZIiI1SLF1hlU5iNFiVNn+VfcYwzgbbTEvudBcVCp
RVOWW85E2ynxOUP2oM5DIuv2N9PUml48IL6EIFGwwTc/syL/suLijRar03S/ZqAzwS2Nb6pZeEM2
DmcW3yrOsQ7SrvPvyrC6MAP4zngcbol6vkU8MNvMOXRsXlqBgMNirLSYlDtmI5v4VCS2CjZezKn8
RkF67YLkl54cg/3ZCc+APSTg2jvSLoDhPSw6th/cVYg8Sl+/Zyz7wqu23lWEw9Gy5B+PNfZT+Vk6
9WXwg/OElHWkpoKQlGyOv/WJIKV6dhd0xsGos1NkJReBoD7GqiGjh6yaiQxEz0Ng3DmUqaVGQkXo
V0umlzCZX0fP3E6R+cue5qDZ2Rkyy1ZgzPKZC3MHDEuWWX/g9ztadr4tpPesd/ELDjvmkt03ll4m
iOR9nISvLEkAkKqBFs608ofwuzL/BXZ09vB90Fmcz6IJDt0QHbUqPGnjoUtJXmpMViOzvVUtae/m
J9WGL062d1M8nqHJvI1a9G2FzzXyAR5T2ef8k5njwUpsJvL6J/VZ13mwDlvdx/PWHAOu6kDr0UAp
yHT1XtdWsJqx5fSCEJb9RjzdPIwjb9MOAor2FbGfWg+o1YjHNpuyI1xZ9Le19xgI+5omHO5Nu+gu
on4bPP3HYPgfSi9j1Xlh0k9gZ1PNer4pRX6ydec5TLNko7XGOc8ZfYIdDWacqmcc+NkB8dSqJ+28
6orzHOJI8eLypZryq8MFauVsmSejM3e4miSnRPtUAppKOuphTLB/l/RoOIc/wezaBUn1mhUiXOdu
8ZA2KYVGclqa85DV4hNRUko61mCUned42USgT7fxM/adgN4nZXWnTP95Ff9F888ezPyRQEGMjCJr
xZ2u0612bj5TnM7gvae5fUCne9O17NVOmeizr4gar3r1TJj4jG+F2AUpC20ovoZyfHbTcs8h9qXj
UeDNKpIcDLAvOmgxekLT2NtEbIDriHto9InxFAPFB5n4+Dg55jFFoSGwabX3JqQgasUWF57RvNZG
vw/D/Bay+UmyloK8QUZYNmMLc9Npt1Xt3lJ613hEzXGtG/7eGDhg1A2DWyb7zXyuvgBITCX78JHX
lARiQ68jXsJpgoin9iFhRWyygRtqKssNs2o73aKczQzskciShzFdrUFh/WmxNgNLXpdTv9F5CDgF
DGlJwT/yym+Lx4qVOZQvwJnpnJ7GkESdAdTDszheTmcytxwlja0pmzsmqAiG5pN3Sqggd4ROh1sl
bA88B+eMti6IbZfPhTW+kUwg+TGnXx0buW3CiAbzU+5T0J2m3JwYs2oIPl+K1OTz9KA/wMjZGjQl
GV37bM2UcdzKY6FWU4dUDNx15+JUjoaDTiFsk3WcTymkCA5R7YEj4z18NZ1IL0cRozcvpcaupjQ8
nypKk6/r9Nu21JYJVRw5tHNSaMgj7fRcefLiGndDipE4cjjhCkfui2WQ20fUjszkqe/KejWa3GBW
uG7S4tibPjrf0LgvpPVjtpxlwC0yOpfHNpujf3DumR5qe39dV/G3QB/tzArpMRt3vUeRVNrBe2jV
BtWr7oYImHqKv4N+rR8MR3/yUx9sfL/z7d7bWPl3N/r2UVbmhumuk9002tqkOVkGZr+ZLQ2uMYnc
+yhkv0b84P/YO4/dyL08S79Ko/YskJd+0RtFkOFDIW82hJSG3pt7ybeZZ5kXm49ZGFT1v4FqzH42
QqbSSIogL3/mnO8ETe68VA1x10q82yZpLhqV2Zz6yEl6j17cLWSgJ8ysktyuAcPmP1vmxlz660Rg
+bIcEp5LBM94I8OcBdDT6FTv+jNJZsQ7t966ya3OPUKcQV9FV2P3e8zJizPUpTRouGK2f01LHiwb
he4OZS8UjQF9eEJ9MXkvUv4mrxcTqP4nXxgqnnLPtoq/GWf/TGfEaBX4CTxin8SjAXbIWRBwAu47
G5AZM3E1TQXhX2/1rAPg0ylq5ikslGfs2ly4qC3ld1XYV9dtyabFhXwnc2Lekvi2MA0hszMnbkx7
Qp6NzCNvNgnQQDLDPZAhqvhg0Aaenm4irgiozJdVCwKAZfFT1KfeY5mggQU9Zs3+zVkRNJ4XYOI8
JOWM2Z2Cb2OV1G3Got6SpKP/Rpmxq9se+kmr4rAaL7kWbytTvCsPHgwC4E7DHk1ObJAr40OpGOOq
Fy6wKQLgCMXkI0IZ2MnzB0bV+kdJXshdleyZK4edmz3wJHqUFBlkHfmM0xJeGZ1ne7M8FVr5IBNv
RdyYYe6QSFdCESjg16TTL3g/3X3f7RzH/8AaX+1raEYpSEimF9ZvivZRs5G15Ffq/X1BFJ0qSvsW
K+/DQ9lIkhRmyqwl18lbXYKrU5zdFBLMsd74pA9pUDJ4p8zpQqvCKYiVIWfotGmW8Z5o6n47ADzv
xgn5tWN8qkS8qtR6L8zrZNhMykQE1YDnXNbZTMEbCUgLYmJOSqxdMUBPrR/lTOlbeBqcBDSvevnT
FIQwpemL39brrZqh5Muf3XYMOtWdiWXYjzicC1GywRftuEOq1N5RerysSA3gHBzxilFJ32BmAIqJ
38A7++Lsjt288UEf9G5T4Z9uvuRiKoo29jgNWfGKTKBBLDfbtS+z4SXPiTrE1qXs5H6yWUcAzwpy
b9qZCwdzkRdnT33RXpubJo6u5phfq2ra15RId6YWIckvGBauK6I+jTZTUpNSoXZLi3nYJiJ6Vs1L
pd/6NZjYI+5h4gklZfuWF3T0vRc/WxjFN0VNdTTm2UVp/UNcrBnKysXb6p6JR2UEwOjmzhHK2gnK
EeMJtN2b77k/0pJiKTcxVzixfhG1FbLHXhHu44n988OI1H1vFerBzmb0xavBp/VYkqXmT6vblBG+
sCWe3kWNl9KdFtwt+mtp56yYGN0vWDMDdrHouwfSFLRcnzCbTxv8eawoXeWFRi73g7IaBjEMWOz2
bPYMszNnj1CZQ5QWJ1cdlr78nnCRa78kAZrEPeO1LzuvHzp0GcOUYdgUxnF222uSTdiqs5uCTBoY
C2tlsXPTaXUpHJ1u180e1+S7iL3kbumiT5cY8juDCuNOTzFP59bXbKpPfbo11vhkJx7DJohTRV4e
M72/wQZaVySQLqbXlJ8XP4b7SETH14zWPAYM6OgznBL/DG3rkeHytlldx/14nb16H1fOlWEWa7VW
PWdxeWMpiuJQkHyrkDL280DUoSvRqadnDJhJkOLv3bTz1c40AB5z9l7F80uq2x9Mn+5qLpMor5Cf
8G9jl6hGOADwo0xmek37u+z8z37s3zC0cOY3QWXVt4Izt1fdQz1WD/Uw3UzpXjtHO3kVyRh84SGx
T4YjAxWz/vS/Ki39Kb3snZDN14LoQE/CVfbzp1IY32xxb30xPfRWcp4CGw0oy/6TdTd35Wu5LPeF
Zzx0jbUgawbv3ZehD2WqlLSk/VS+JK6zT5ghC5WFtq1vNJLQFpXcyl7eSyrSogVNqNFSu/a5wsRF
CjYTQmd4gLD3GGsMNJPj+n5aefaw5DNv29y2QVyZDxavCsCu0IzMt4lJ+t3SpjHO4eETRVIoDcZv
i2JxL4fo1c6sq5F6AdlcVFau+UEDeGStDd4xh7DRmUNYTo2+IaCIiK58PxLtio+oNcwHJ/k2gY82
Kv6cBBO4XPYhesp0UzkNJUNxn7oE6bKVTTZGXjJFZGeX2t94uFEfDc3JBhA4au1BUFob0j/n5buW
Ouc5SwLhWTurkhhCzkvant0ku9eSjqcUPiw1Vh+q+OHoDLknbb948iWDZHtHjs9Xuj6ahoxm90Sy
2wNjj+dpMj6BdP1kGbPcNSwncsYqpqsOVoMjHb8c70ZKE98Z2dEryThke/ORzGOAv6tBN9tgIzXW
TMJqPHZOhmqOvPHC2muT97gGPjUKYajHBDVOt72G4bGIMKtuGW8Gmh7fLL06otjCgrAcstq++Vb2
rZqrw7hV8uzt4+oln6DDDzrUAXdxWCng1ogLVDmUQauKdtxqvRmKqsNkld/nibZvBv+eDMVLPByM
MTuT1fC64ObUu1cy3I66WX+iLbvGNUSpFBxdo92aVj1U1XCLLesyolgfaiKRTf9buvnBbX+kbHGU
3z/kKXI/rd5L86cC7lPHA0fFtE15aMz0G2LgQTRYwSomx/oWFG1yNFuPNn1A1qAx8x7v1s8JK76a
vBSm0r+1lqFvFe0ykrd8avZ28bczFeXSIzrVrYMxs0qwOcht3X/PlBvYhvlhWfopilAoe/X9aC1b
zcsfWOquovhgcO3TrMl7NdLZzaJ+Jtl0S823Hxa2tDnCCtRtWB5rJ1z66+AYx2pg4N1g8E/iXQMO
2jamkARf0o+ag5YT5Zok25JAThWn9xZOw5LDkpvthIvqq4YOU0fs+DXzNFf00NRz4zzdj0MDe2Ws
Ac5SqCfu+sBc3noTw06+Tg+qHtkbtJTF2eNJIqOWQPeKp+5A4m+pnaThhHXJINPrAs0sKLeTo7dE
QaR5RGei/q21jWSBn479ZZDl3obJ0+eS9zJlOmvtjJj9ev+YMwqnaJvApAzIymvEmM1KRtIw+Adx
lrworRPoZzHsetcxBZrm9Mt+/s7IU2xb5Lkdlyfa3zzIO2Lfq/K5Jhvhf6By/jdEvq2jbxKwT4Ur
PPOvCPYxRYs9dkiG/5B4EjtH/EEelkuRVnSAFv/2b/MW1uiY/8IAXb+abeK/MAzbs82/MEhdgllN
vPgkxtDQT/gE9FZeoWZ/6kia256NSmkjs++q8M/X/f9ZIv8mS8RGlvMv785/yxK5fXX/+3/9lwiR
f/yL/xsh4vxd56IQvqvbnqED/vxnhoj3dywKhuFBfgJE+uePqrobkv/8m/i7wzXkkhvk6J4wbNP8
23/09bj+keb/HcqCZfoMamxTd7HK/j9FiPyh2f/zYuKK9bkKdcPTLd12bBYpXGz/ggouyf8sATqO
KBgdzLhpCtwRcsVtZm7zIA0ZMUTLqCaq5g25zRgaET78aAIrbunJk0HM7JOzDlQVbntqNzbRZiXF
UWuG6YwJpwlRzRiPcgRTYkFEvqQWa/JSI1Q8hzzyxLm6hK2MylMZsb4VHu4npapHeykn4uPcgnDS
6m2ovEMkWgTNmsOwp82++JqolDS+Zqt1KqzjdK3UyVw9RbYTn2KnYjIrMK9qhboaIv1E+pHRng4V
JqMJsKWVlwdQq11ouOMSeBHe2IVx0jZl73UD9YnVIPa9U1JCobJhKRzitHJu5sDsKfWrI7HOUB5A
Vv75UDt+d+776gSUSLzUeF/CcQGoDhJ4OGcpLggsjPXYzJ8WQ9ydHzfLTldRfTJ9RGaiGNIz33t6
tghNTdDWoTfjd83yMk4yefSYwz3GQI6dpmsxpcNvsXQgHZYX+kkEoCxN7YWJEzX2CAGuyPr+tU+k
2jSow0/4hmkG4nE8iEZP9wWuvB0ElfRV2Nm9AhP2jWOI0njypu2/3Am3f1xE/1GN5a1OoW3+59+4
FP/1oPpzbXlcxsK0XMGb6/8F8t3hqfW7DnfPbJ96Zqa73qGvRElo3bsVVEVtHW1ojq4dXFUNG6Wx
RtAdCoTBlt2eqh9DW9zdIjf/Vl7cPI15NP4PZ6nh/gUGTMqI6bjcTfjdhEN4zV9uACBPmShbnX6q
9o5iEN29tIpTw8b9qVs/1AXMRrtI4BZaznUx8zOy6ozaiCe8bmQ9VTbAzMbsnBB4DVWC+8MtO+u9
zha8+QyL9Xz8dgaqYWfGzCrsn6OQMtAcfIoRQ7qTzvTxqLn6UTVuKKXQjhlhIxdk/6/VZLFrajsu
P91pDmj1x0fdlf5lmIsPLc2tq5+0yR4UXxYMTrbvs5FBtFxs/PQTs/NpPvtOaV2r4jwm7ZfnrJm8
or6mM95XF3Uk+Klt6aZy5/ZZG9aJOb87otonSxVUrZ29mwPu4KiiEvZYusU6ogpDL8nGnmMiBKcu
3qRrBGxf3QYncm9+Z3i3uHLfsKbgQs5a71aPBQtupAMVjhZIRw0/p9Dtl94zmPU2ncYiwHICDsMq
qFvDP1pt+jb7g3vT+7i+V8z4C6A+Z2Grp7p0k0NZe0B5Hbt/rP+ooYyOi4utzAmPKg94M7afpP7u
5+V0m6GAP0z9XG4XQn/DP7/98yHC0RMUxH4GmRmzSdI2rRi70E3c4Z2b4VfXlm+5DU43iRz3gNRk
PmmOlu6Vn5gXyfsXVmpIbujPloVtamZn1cM/vhiWkH2bMBb45+fKeFoZpJD3C4w+bk55lZgFOKKc
zG2Hevr450NiyaDVdYefo8/2hZUTXD038X1muuW1FIgYFi1iaiqHL3mCuvtcqHjeV8pyYOK7r14c
yxNMFXn68yvmST0T34l9GQbXo4m6KE/n5Wgv5gacynQeqkyeC7dEO+z02QamrIGS7BlWl8hU+ZwC
V0S81xav//5McP9C+V5vNx+4t2Ws/G349H+53YzaL3hycJ/A3bR2NCrJZeY7DhbgHSgZ/PjiJ2yI
zMm4lmauTk43y9OkXIk3iQ9/fvXng2NlG1n35E476+oIpt72z68G61cFwTSco7EK2/WK9mv549KN
en0VeVtfm/VXzGq/epYil5bJz2OTTt+UWs2JXOn8MYa5fM9gb1OWcDRb/dwBhL7EUgw7tjX4G9bf
sqNiEtowA5s5G2pLWA+tzj4nYnjCpoXf9p7TA8FTWgiTNpBjNqH35n5zRkOc7AGICJhWhgTrHzBz
liwOJPabtLh3GqQxbVsvv2rQVXgBf/hefVxsHUezNrqPBYbCK2CnswKr9PjnUyLt/U2ZOe3ONij+
/v2b9tdUJt40G5++LqhxXQjzfw0tcNGk9uwSwI7NmwXJw6lVmLFNXo27SSLARUjuEQ0lw7ioyUmO
zEMme+2pSVF9sbX/99+NY9l/vYh8S6DKA1FN+J9wKYj+a9GSIAiuzF5HBr08scqfnsbSbI4IR/FZ
duWH2fjxweo5SSG9PjXzLG5pjQmUfqAhVJzetPXKowUjNu1rPaA58AMBAp9TeHiPrIwEkTy3NnAR
24c6NetwWkz2QqBNcN42aH7f2zHVH7Iiu+RFW57S9YPMAdcpSD6aKeUd+TgMkItyDlViEjCYDUfP
w0XIxFknpaOrg0rDER41PxeEdqug3t0VSLy3fVbDVDGL+agIzjl0sQyKVL5iQ7EfyniVt3Qtam/9
q7cHe6tneE+b1vU2zWhf9RwtF+NA76WJrItpvaraMZ+ToeW+KRklme9KWPpvMeOlZPjCRvaseDnu
yKpoiUBHr6l3QrwNY4/SBQ5GW5RwGc0+PSRiWraLTN2NE9kiXOzmCVhNuZ9xam9UFa3bEts9jgve
8MZDRpcIxERmXqtdBucs8IiWBgQPYi0Hr2Em9X0lyW10YO4izGtvjTseB9RLgdnoa25Lt0altM4x
tuFyNnXfsTacz6xZv/JKz3ZLEYHxS/M8kGyekIECYNAVr7g9+xwUWtPtc+IsL2xhL5VAqDx0kX9m
JYO5e2wNDkyCOS1Rf6y321NSZynzo2Y8Qqfsw7z7OSi8rC5ibVM0pziZ2gDlcrLNAewefHSG205Z
4rIAcNmAL3oy7QhJjVr0x4ZuLPGLD8/oSsbqbroBO8o9vBgO7HUB7VXixPDkcCfEDGGy8/uNJXzj
mVLjZVBAhVw3Ke8Vo4kd8n7n2EXLLp06MpnRwrzaa2pSz+Q9iEp57a0a4tyEsNAqVYP62BP3EBDR
FC3NNc1ncf/nA2i38VT2+rk0wJZDkKFdMZ5pSgJeMoaC7nRKlOajmm2is+bYy9HgCPNga58K2/3u
KV8WCtwwG/wXObhlkE8E5zij+D15Lrmkgp8ZolkfxOqiZu8a1REQiyYWrODaOJwQI246+pyXRaGv
9qGwyq4rtlnE0EON/SFfcsQro8pMZtYskjLnl17yZJ1IxeVoZ8NEQRvWmaHCQyTL6SDLeAvyP710
rpEhuoGZobvYrwwkssiCtDCVkWDeYBWA3mDletR+x0bY1r6fXe8s2x5h9gDXN43lRVTYZFLGnli9
RROoyL9VUFw27Wbo3eg2yuWc6MUv9gn0F3PT7TyRtHcuF/kJGwLrXbtMQ5Uz6lm8KQ971hGXUqSB
NiXyWRXJfT5juzLF0J9ZAjPRV4AhWqn3p2FKEPouXIClim2CrlZWP/JG3Wjcl67qfw2q+x51K38u
B4j4ccMJJm06ltGrR1i+xUYDHib9ntkptzeg2m7ZFpmdkMlVI2QtxwjMF9bo3gPiXaNf22hogc8J
48g+mY5/PjQUiseW+vGOHDAvTJ1SXbOGaFxPwQZCSI+kcbEPcd1gpYnz4YSL25gW53GIjY8CCQOL
MVQi8Rvbwv6JB8jBLCFP9kTEM7B8SSxuRWHZ826O0qfWj+EX6Z6LaNZJt17my88yiV+EPRRPsKDQ
YCkmSSUaOgBNJgWpjepDtlSkQ4pqI8HooPE9HdysDr3ZNx/NiTNA5Lq+9QGLBQrLxcbhwL+mTdEc
2hlNYina+3nSjj6sGWl9jIyYfLAEIW3i9xjr5yFdQUHJdEaWx/pGuC8IKzg1nPFFA2EEwRQzS+SA
8qxLuPh3vohRVK26xyRbbOQNRXO07eRXA/rnOCQJfsPEvvcKW9zcAiOqjNknIxbHBpknLnv6+YN3
Jv7EMHE3xexXUlKID8hZbdQ7VAE1y2BjiP1Pq6BnjhnxFLFbn6XIjDM1UxekzvhrrpZk76vIuTei
SxwDNhETOJTeUa/CSZFx6Xq6neuuZt2UY3NwS/TOw8i/4Rk2mosf4KRYf64mDvyhgBxxX49ozyaP
VIplnAnKrpHzZFbXUR+KcAVCnzMfRAjKjJuVe2pb2u20gWa71+3M3s5VQUQVmPYgGxaE5URcnFoN
X4UkMywp9SNXU59SB6FQqrZdbmOlS7sPlAHqkPmjs5mqWN/7nPebwi7McxrVBl/eNkPvoqvK2mhq
anez7a+hg2Vz6NU44DExqrAfYBxZGWviqTKNDXwZ9zZTN40IAkTmjcgRHAOpkHqbbUUaw9B3+BQb
hhg5T+cYhAuFgnVJdPMke4XIgAyTsIhRkg40tZi+PWtrqSI7J7jISNVi7M8tfNGTdFkV4zEjyW8e
EIMkfbRHH73P67IktjKHqZuqn7py3+IOcqzr5T+hFZaBTBTz4Ze4sutrqU879vZOgCIatqYK5hnv
Yd9RRoAw9+O22QJkx6wQO1lQSqLyWlm6m5KOlf+nege2XOwmihtGqbkI6J8GJDx2AsOAlw4lcXmU
WvM45HMfjFnubKt5rPcoBq2NN657cfCGqxX+6GvDXuS2POS57oXSYyePMzYLa62dTpG2Qj9t7djU
WgVBMBG4vspoC8Oz2IyewxQyQXWRC/2axuuG1WVBMBmUPG4lX1PmMJwdxj27Te9aFhBHvXK4LM14
84vnRi8oaNvxAeAJR3uB3EXx9kAQRP66zN0pNwH/rtJlR2h4b9BjOi7ykjR2wIteGtchYsBT17it
4SVmwxhGjnbJssh7bux3p0lKlpy0NhVOSuYQo7NLcuC7iaOJnZzVGybDeDcnt0pmfpC3qyaFZDJ0
NQoBt2MaWzs1ku2ISSD0O2u3LHm/j26lHFM6q7jAb8TCNR5Y8CEPqDaFYf+cE+d5MOUDsXbp3aDy
b9YkQ/fbbNRvJLKkQiw96QIWrJ869YmU44ggv4IM9hgD2JA+NxycCDrx2wlIiDN7MXry/smHsbVD
wEwAStlpN8910o0WL+1P4z1d/+bUMGRyrLx/KHzX39e57+1YZPuPsNYg1q1/pWXOVxtp9+34rbER
+iDvxxbAQ44GKaTwjV+Q4P3681cbFMIA1YhPQC6KrqS1GDqYDuordwkmkwYZ9Mrjn29Rq6qbWXvz
mxaRnJhWVUYMiDdeJOGA23Qp5ccyA/Dsq+Un59a3TMAf5MYkQy/r56PI+/K+r02OUlH7Xy67pz/f
gHAkow+nbJ6GuoIMKwmNHEYneegbBxMl0p6f1cEoSv2noyWosEy9ebCsRds77NF3iaHip7pj4fTn
ryiyuayxr77J/4kgk2x8MTyphSGTHjcQt7pyF1vxs+unz2lHZhH0MPSSOoZSJY9ABb/FoH2xKmsw
UaOvnvJH0QENc3MOjzLfIRDe9JM8YuN48tzC3diq2We4s8OuL37qtRmMLNl3UpItBbpa29tJ+tph
lgScWjymnoeQy3L7rYzm79LkqwaePZ/gRZpbyuwCncPqcJSEO0rje3CorIw0pn10urOxDOMmAuWU
Z1PJ6nZKwpoFCx0SQZn0sGmbfDpYURBNOncSqtEBJkpMmiXag7jZYpC+pxd+s4w6SIx5OCQ6S6me
AJKN5U3QCIk6SzrvMCGlmEfr1g4GylyH4cQU7XzlvY+qURDlF5rAMtto3ncEPv2HswPN/OUt+1Im
18GcMAFZeJLnvgejUdtAsNMX2Lm/B5nCjIwQeKEi3zdrQAdGKLQnXX0vnOzbaxecO2Z97pPiRfIu
tXY03SKV7nHfs78d+w+hId7VJX460V876LoIMBEWO/MvbRFBNiXGXrDvtX0kyz0HGefYo1lz/vtJ
88T0B4C8C1k1unIn4xKcfFqH8RktDc2eNFm7bZUWP2U4zwgMwGA0fzRG9WbHU3YtgOGljXcqdbxZ
qJmrOhP7HjvB1m5aIOQA7Xtr30Y59nP1w7xF7YTdnguoWxdjTc9FSbRTkEHLqPk5fYJQSRVhsfYm
SZCJYfKB3QnX/2tOuV0mwT3rCHD+M0lByVjd1j/qG/Ewm8aOwJygdvsNKS4tFOQU66wFBCuxhiDu
zI9iSIYDpqjnWPe/vG7eqbp/GxRrTYOq07lo1M01LZw1y6tWjzDYquVFMmfQe2PntqSfrCVMYsFf
A0GAriYjvsBefBdtlXmqmk8ebXhpHF57rCq/KLsOBZJBLSk1ZPz5vHWNkr2lYZ7Xv4/zdF8TlFVP
1FFEKRHE7B+wQ3FvqRnB+WLdrTlgdisOyQxxxQe7aumfo6AdzmT1BnbmvnF5AAhsFc6naJZN0QJ9
m3NUkimW59qhpK69hhbCC8YcJYwDhLsu5TGX84Bozb95XfyyWGkeWPkyhFZahX7G9adxA6MIx52A
kognpOdPQa8hnBk8OYbOAnnaNn/bNbVBUttnHWZhpH0T/q3u3HZ6rYnd8WZom5Pm7me9nbbJjOmv
TpQI+jJ7cuV4dCZxdP0fFTQ3+juU74A12QZ8IgXRu6+lRdZQc0cM+KHw9jYbZejH3hxuTexy/Qy3
jCemhqPUEJQqUY8ya0IZipjZPFFvo5cyIyoYwbJe0hMLX7xOkgnt1IP7QCdWxgRPoJQZsen7Hlos
F0so6w7mDjlvaqc1H70l3szBfISBvmHeTMd20iw0pFbbHpfuuWJdPKa1jxRG2xnphJVggfWRjO85
wR1xz4rHSOxLZvmsgWnu0qwh1AFpf44nwmmcebd0BFFoERt9zQ2MufplDV8zUSqJjq7A8q8WOVHe
FP2C2/eQYZ7Ylv1QBJZ2K2P7oYDyVpnuzh67m7uMx2wAZ6RW0ZPnNQTUsKrKxvsOwjhMo5UmUn8j
mTkK3I4M2bpTY3P6WTTv3cLtbmrDoXfNA5QCRE41+cW2Q89X/Zoz/2F2k6sh53e9oDlKrDjQbYmE
p2J+EvnDFyiFdJOPtK7RZOwRAVxsYX5OusnDdRPP+PycLEP+idECgyTBuln63SAvyPBw1X69A0cX
b4a8e0tk8mJ2ywPPZ6tpj5N544Vs+IRd5U9j9ehmclkvqbOE2nxXdf0vAwHsluPj1pozvVRcYOLE
ps+DkEFJmr2j6kf6AVSr7vW7XqPbtpT5Sh++3BWwBisk877e7xqvCfTitW7124SuvyII8s6WNZNm
xLqZJT7LqNzYk/nuVz0Sg/GYIjwNJZdOkUL9wzy6poztgHpFO81PwCOO/Mfe3G0xLEPNt0Ow3mwU
SgT3do+iYLZjygkjORSR/6Jb9Pdda5acwKTTTV4deEPxNlst2Bcwh6K4lY5lBFghWjDd4Kx0i+cu
1shk7B7ZXDK+4DfOqF2FijHHNe1nplAoZHH3sxzlJ90UXJt2+pk2jhEKtbyjTl1RREu56v81zx94
knmPShL9WMllq+dQGX0Jf1ZmtHJFeq8jLEnTiK5ePQ4KF1FP5E4feQ+LYWzbuYbwwVONhsy8U0Lb
ugBHm4xbHkrEQ7GIp6UjJL0dZhLiGh52UNCp09k3pfjFdjr7yNY6E+hxVP30wrBxx9DtcRpEu5+6
J3OUKLQAB2E4rIO5sba2jifWHhqXOoZFSD7KA5jZZTfmMaqsSNtqSxUyPiSUr7eDiSbFIL4uiGIG
tgPIUZHGJuMwebFhvQsZbWqsk6FTw7BU9aEfIYCo3LfupE6gWm4WAxptmMY6CaCD89NtBAi8GW3d
aAr2vTSYbIAb1qnuPQ28u9fS8bK2nbAf0LuQ+9jGJxZhg8jMcNFlsl1SsvtMWe1RUW1L9pI0OA3t
O6UmwXb9nY3hiZ92XtZMgXHrWnxeA+QwyuIqMjapcIyKjZnk+3Wpt+0jZgtIMqhF3lzN/Rrh/O+S
pr3z8ywQy8Q6VCA9IqgRJDnvkm0ex4wpsFckGH0txlBy9PaaUWHRAou8qRptm2veA+DKz1qiGknT
J4Yl3GB9hC1c9PFm0Ul9i8wM05HNtMFlAmsV+W99nuNLNlzqvDb39dJfECPuhDkgUOmLe+YCOdOo
KEIERG5Bn0dBVnmftXBeXSHwFjC3yyrYpwmyMUTwqEcYZdIMR7XaRhA/E5b0EAKWl6UY97UgjJGY
tO2IPCaYum2ux27Yx5R2pjFVe8eb7nQH/xSQADAPNq5Fj0uZSxepuqxKfeNw7KIt/VhqUCAj5tmY
Ed6dMKedR/OV6QaeTxDyABjlTycaHgHRPvRLtTdGt7wTlXa28Mvsxmany8baOAblo7NYW8MgfK7l
IDXWMabvGWfn6HaS6CfO7R3O9YmHjYGYtBudU9vEY6hp4hYbztm1OY9nksiaJY83E0jZ06oa3Xbs
RzDJzK9A0iSC4SEJReKqHR3M0+J2mL0HTxyQ5j9XKP7PosYwZovmTfRNHGoNcWmU4bQHfkRWjTU1
a7ofP0onjmAYx3Cw5rMFPN1ckBtVPeucRX16DdX3aDS3FY6+0XGvhYQZ4W3MioeZV3tpPH3nzNmh
N7xdpGEE55go+vKNhY65JbXrza6r+EC5WAK01L7sOocM6/iXhjWBkQPIGGlqtdoYt7bZGPj14Be3
KPUX/0NPvZtYYpMEe/ObUwAlhc/3gJmT8y/eD+O87POvrhKhB5M0RLAKdSYinzy21SHNydCbu/kw
+VjMbEfjUTUSKpLwFKwt+Bq4i8I8N62t0yHfH5aD7vfFsY9dpqFmgiUXLX1o8r+5Eh9lXFmU9nqJ
dlW1YefRGYzwT+7Sjs180quQaTJ6dEv+qG5snquLpGq885u+C+X4Y5SN2EZZNW5Ujmi2xkC01CqH
X6I+IRhTwWZdicEF31w/ROekQqHY1kzykSESTcOgGCfSSfj1m+YuSyAVQkQ2qwwuykPLACcUel3e
LL9+nQr71c3OSzQwLWitW8mwOHTt5cVE4hBPVnLn+gb5ky13UBk9JZlrsFnQ2Fmzayl7oAuJWz46
JVbucfip28k7GS9h79RQGhiTO6yidvowsmkb3kG1TaEtYeWnyYooSuytAbay1yP1zKUlt4B3rv2Q
yieCFDPDf21qF7aFZaQkb86gb9F02Qg0XSMMiZ6xT0qlzqnpicaoabL2Xk2chsuEZEuMrgwbFz9J
ksDt4frvTinIf+oFZ3zu6SIL7tkb2GepZi4CkADXqEl2FPr2zWqHrbluxihaZmznZb1d7P9D1Hkt
x82zzfaKWEWA+VST84ySLZ2wbNkvM5jBcPV7Uf5rfydTM5ItyxIHBPrpXq39Sw7GEQJIEG3dpgVf
UAdvYcYu2ywwQJpjUb5i4qV+T08clxYtG3hpBE63nU72MBG5ZX6LcVsXj2IGyGFZQ7Uro9B49wZW
iyFKvhqfGxisjDDeDCqwntpw7jh8RpS0YjGIPc5QOTcA+k2a8fL9jJk0ed9BMemIA0APMVlzSkm/
5plCSNNLcVpHJdVuhp3sMdhNp6VvCAs8bnuAtpdeFu6lKE+5csz3snSGJ11VxsnzHLSgNJO3uHKY
fCwPIwFrLuhorXvh38yG1QFzM0hw7a/yodMXh7shnZcgojgMdkzBBBH2tENPXh6Q2uXeHA41RzqK
zj0b6i4VO32avDRgwjDYWAQ63RSWem9AK2LOQCr2/8bOjvenHqfiR7jkqV0znE9BGbVHiGFMuHLH
RZRnBbRyKv18MDPvHQTazBjTj2Jx18NwZuVClFBO27DzwHdijcZbIzk4Zh2VKUxts0dkhm+WSeYn
NDLExRmFUQe2e4Z59gwrYaWiuDmXFu1oEVuhfl1AEuosr/tLlnaXl5X87EfKnigcQ+a+EzfMzt8P
gxHSQai6S+LyeyS26rFTmAgn12HN/9VXBD7+mO5XOTvXFszun+UJ8OzqT2BZ18gzqz/4J695mBon
BIPg4CTyHoNn/RkZ0bEBYnT7fmijyrkpeVfEcUI8x+FMPV9F7FRyjH2KRwDqdUSooJ5UdoV/1uL4
hGXlKVXQO6XNnSctj3qLgQSI1ccvNGH0+7CDU+N0mcWuYbQ3Wobi9v3ADqY7lAODzoYs2ZvUOOpd
MA1/aWehn9haM/X8AjkzAeMopxOVS+7Wm7QwUY8Cb2t7E6S01Be4vrzloNutvNyd9qOczHfuq8uZ
IMMtFHIiTMCWrBDwKPeoMKxt2lSgpwAi3vsiygCS1+bNjWdIOCT7NrGXcpqDXomwPcWke0m9b7UP
GWzK8+bKDczeAIfInnOF/4EJ6OsUTpcYGNvu+ztNJ8fc6QDm+NMoiuSgxQzTBvrJj4wsx1zQPqhs
faysmRqfgjbfmWjexjHqfh2TsOQAt7Ai7Uz/gCDGpMkkAj1hjWPLpIJKvc6589QyVn1uh6B4zcHP
cPnBjZa6rJhcTc/D4EHoGt1+bTJPSJuZtiRiOevGa8R77BCzGYT/rA3ZvGKq/usV8/RIYq++mNbf
cGhrkiC0LK7iIni4c2GdQ+e5waj4aCloZiFMo9ec+cxKzmJ8x/gPumVoyo9QgCMjYtC+un52Y59I
ecEU13cXkjC1f8uF3Q3DL7vNsPUZ0buMOm8PZktvs9HtPvP+/P15CyIH6aJHR3L4URkTiko939Cj
vYfptNYVqvv2+3OC7hB6xZGe8tCLXjsRbmdLWW9m46jToJ0cG/b0yulzqZsxopOsZXQyY6CQTxVl
0Bs/LzESzQNakKmGwzBG/ckCdikRmd+nkgjDGHnDm0GdJT93y39MDpXcPcPMOa/OFlCobYO/5NXq
iR2H0In+9jDYp2AqP8Ykp0CiBGrvxMOJMWu6BbFfv3Ed/pfFVGuHiv35TLCOEFyYcMALo6WJAFGx
bvJNWlk58++o/FqlFJL8qTwa3l0TCwIrf7+3TCpIponttxUAjeBU556/H4LcYocnLNXv006h1PKJ
kVRfxjnxKaym6N6pmGa5lBqGrjI80o42QDKkoYszLYMipydIR2H209CX+SYggcLAxioP+C3STcYK
Tc3Q6D6ciomXVV1jFTpf7hCoVd824Q2gqzx2gRdvazMykPc9AfPBtW6U3+CZcGycYTI5MTZ7zpvI
YbvC4L8cI6rgl5duXzsX+/uhMkHszMOPWqR7v6fb4tvYGdNr+v1K1/Z48lw00U5X6tEsD6wBrto5
qB01s5dfnd3Booiy4hRMWX700c7XaYY0wQbygDFGPufUoVIDUTFjTrB5BX6yMUNRvAJs9bkG1Cpe
xvO6oATbiIcZWBVfzA7F+Ow63cnOsWF4On9V8lH3cXbplbJQigJKHTPBdMWs3oLK7Q/WWIUb2OBg
IQzLX2EbzU7tqDNCwSOFl23yVrF/2sPRRz2aAvvfM/X/P5a3RroRcffoyTJcTAMgZSCH/iXnHYnT
PKB7qkvW1BNHtdWNxOyb6lL1W0e4VGC0QDnsbvqZAVlb9WpKX9I4ttaD7xQPMbfM5cj7A9k3WDaJ
Eh3DZhZHV6Gf9GUcYsXgfKhgIJyNbNb33of3UWk1H8bYUzs8Yk9zZi88T/brjIObrwHmO+74bQb5
qJmH7mzyPrygh33aHbXEg5ADI1XT3tadr660ieFH7fP+KDp/OorZzMAemu2/l/8++/0HPSTsp5E7
/hPMRjw4HdFPenL7NaGs+hCGeUAsZdWkBCWcrjbWTh1OazOgFbSnjoK2gKHdSI50vdbxNZuj9jbz
Xc+6yTDgROUlHN2j4RCKxeqjns6JP8IiaBzr4PZ2fHc8xvBm6/R7qLf03BBwWLua4HAdld0PtPeT
qOs3it/Mh2fS0x3gbuLtmean3JSw4QbiyGGMgEW12qdDABYvm8ovstPhmTOxI4vySnIj2uIKfqOY
KF41kdd81GP3s51a5l6Vqg9BRg+UYRc/QQ88pinjMA5nQRTRzyb35t1MI6HZ/gnN+jENdnP2E/js
QefA5gPonU+Z8TGNDZVVNvSoMl4rIDdnFqdk30o82RQaEALv7UvojhGGJ6JfE4yYybecU02FzjMK
4luduM5r4fb4g70QTShCrR1LmZ27XhUgN9vX2FH690x3xmDr0wyFYlN7bCUWYOAUB+EW4iWkomaE
cRCNJZV+xLPHIgFl4FlUFmgzOykGRxusH+3T4lVdq34Gg7hst4qWAWFsWNiaRnxE9lDI9zQnwigl
rR4kk4d9oQz853j6nAwKfJO18qkLUuMlr5rwBcE+z45Dp1DcIW3cA4jfd+kZV24x3WkOSjZxlh/Z
+4hA/FPSXevEGY9CLxb5+NxoSXmMNcNRmLXEhzC4rKA65VJNX4NZKsQ/r3jTjc2oUyfu3UydkzNo
i+0UQjV5xgsLceg+SWNqT9KML2XLwvjvT0TNexgVBTnevVXk4YvdeuI1aMEJMWq74s0Srwp+ENi0
3t4ELbHTpp7u/bJzYBww52l1qRdPJD0+479nzvLM1PVzlhjZ2e2E/RyYE6CnjjFMhWTwXGA6Dr2q
2EN/NFhrw3KXKV89BPUeK2061WtJtV6InnNOl0XEj4OruzzIXHKK6jkVP9WWVaB18EG6VwbIRpIO
J81Nws5G+zbietiyCHz1wYihAEPraor6+MOJ22EFZTlfDbKQe6mRcKkYEr/yNH9pbc5WMG7kIV1Q
RANUl1/xa49quuMklG6HSOQXwxRy5dU0/giTSdIahRLBOwmivYsM+3D7s4mv4Hnu2IlE9XAGmoaZ
TufGR1FP7w2b3Leg0V++aUWvPuf7o8cpBPo5L82E5AFb9fpGzwP0NvbOb5mBUF6PQGdiGi6BYNqM
+DAO+Gp0jpEYzMP3s8zcozgEZ9O3yovEDX1o8hzBNTWLverKdCGZeHfDG7y76zR6gxfq5Pt1g9op
jMv/HujVODBlK/d93GKJzFL/+P1sWF5+PyNYfpWlOW40lBCVCjAKRZyvaA9JAd5GF418tNV9Epz8
iuN05wETiB60G2xFVU0PEYzRG0BA0rcYL2xw+29dEmw8XwQPLdk+xlS+137THTHoNtupkf3FGM62
TUWpNwHXCBVKtcGCcw5ifKnQsWx/56rkR1iyvvrLw/ezTCe0xLntvUlQBNPKkEwQ4vykGwLVtc32
CY75KW/SauONkk6juajWlpANCY2mPo4JUYDg00fuoEUoLs/u8uz7pdd1QD5THOJjE9JzGnA+9Zux
X5W4tEgQayw8bBoLiA6rKhqIeJaCyXPWnuNum2advuL53kslyLUEXbwHiBzcGi7YPV/5Wvb+LfR8
pDl8ixgOAYnmNqzm2ogP0dROZ8ec2W72471ANfp2MHfGJLZE0PBr9U1GmMZdNL/lqbs8fD/LUx/j
20zIMIvhlBQS6CCJAvHq0uy0xt5yERlkh2yax+fvhxESgksF3OP7VW5Op0Qk+ZGm2xKSYBFtei+v
L17gVf8evl+S7f3hUfC+68dMn4g27h3mlafRp+a5ZJp98216RtrUnVffL//3iaCkLLIDIcAB2P/F
+1LT6tewpA5AARRxqIvboBqZsbpr0/D9JzXxQ2V/x9vc9KK7uI4DHCS9PHSVVMn6+6kRRaekyyH5
5Hlw+n6outYgHxmBGIpL980Okh1e8+gZ+7PclmjKW8MxsM507Dpzo2bq1Brlpu4GIsYgPl+XFb/0
8nIP00O/mnn/itZ1UbiSEc8neVJuRtVUmDBSJUtthbp/MVUQvo7qL+074Ks056MsqHa5wZnboKNu
lTKkPEXcwxqbvALBiPgTPhPA0kI+TFdm14xu8ifb6KPPHjLAU48t9TrkCSnvovnz/fGa5st160Yv
0ivkTWp0crsZxF7XVvwS15JbgN8iETXxS8RxGD+RozZ0lnYYCSMSLb52nhniEqEFZ+wTmiHxnjrP
rbJAUvoGpZIh/W4rxXEvRotcuXUwv4r0QNVVfc7ilmWJamTfwvH0/cobC1jRUAZvuLXamyyGlZNB
i27LYDh7NOscXRzB+9x9/pdzaSrZn0UGYzFOlNhaCuJHB9GBLr/gkVh4Rdgxz0RFinEVdCMggW4A
zbo8hFBs49Svd+hszrvvYpVjl/9HsPA3KQcYB/mPBoLlrl284ydQ10Daf75flXWQnHvFBPH7peFV
2THDbs1vJKWNL+eAYzW0lw9+9Z7UotgOeeEdgznObmgxaN+91/226TnHctL8IWuEnjux/QAKl2M2
Nyf8E0X7Iw/rDwUr/r8s/4GXjYpjBFucwE12A/p2xmBjvNBnFb50bvEIJLsTpIYPW2Om6SzwAMbo
yTfOFEC0ZP9/z4bylGrLvVOGjhw06A9Te/GpLR10jLybDglEiDunKZ/xLBXzuLP7QxraYtVB1FjT
fJG/4HgqAaZHxRUpJ6M0DcnoWzyaq3Y44rw/+e5oHKG2XtJgbuE0oY1hjldbuDHyRiuvibBow952
hU/qJa3ZcQh24QGtMHtv6SWNkAcheCb/RW7Nms8TA7nr+4mgxXQ3jYbcQsAitEQsCfg+5YcS7/+5
WcyrFsfig2j05ftVWna/26WxtcO+huze9Pec7ditwHlE5YZjfPhmWoPrDz5UCagF4z7Ze7e/fz+I
mFAQ3Q5/+HX5/z4+98NSRRx3u9l11a1IHXlqLWNvOV270dxP8XXjnpKWKb4SL9tJWeUfjPebTUWa
8cRMPMR04s+r7z8hfwLmjI7Q6+O19Or8AV4Nz3PU9ftGU2G4wgEJnr9vgq215PT5Nw+0r3lr3xt+
A9D5L3UDrHws/LnGO25X1T4ZIamAmRFrAFcsJ5jZ42y60W7QPbnBINEhmZHwS5TUZa4H7t2ZUcFI
XV6JcT2Uy67AHEleYUE3UBIkfumdW4QT21AQvDV2eEg5Yw9VOGzjv1TaOJtIsPL7M9pNLxnKO6J7
t1xUj5yZYJMpDO0FNbRmSgkNQxxo9j6Srz3gSvGClqADzdMalc3P0PbHXpaHENQSA0fKjDe+BmwZ
q0auRWnvLakdGmagmQUM06yxHtaGmV/qHBiMDdlyjR63d0euoIg23oUCg5MNxwKV5AlzICwX/A3X
rydYXPRqzPRzGAjoYR1AeM3Mce3kL4r+GiaBHH2xKgltfM6+85fiYRQ1JunDVSyeiUzws5y73xWS
LuofkVeVi/W/T8l0a7rLl7fKn25C97UfkwZw61fOj0un9IT5uuTDVc43kyYw3pBDyD/kbs2vreKM
kLGltysYRL5lb31Iyrg7SEmgB28yl3+4c4NDljMoGHxwt1YNaIlWLIalNHTy2ynN5R8NwPerBjIz
t21UoCfL4Y+wGhYLumjLtRSv7DHeDsUo1/78AqitoKqIbwm4KMuNEHQJDOPadN7jiZ9O6qf7YrF/
j3nGphOurIb8zuv/PbR11Ww5FtFz2TTl2gOPdZgyrixHhMEBoupOz9O0lY4Rwl6hnUeih28q36ve
yXdwAiZ4ONbFeaqq6Ki5ligFoPkniIn6FoNN7rab611pW0AX2OQ7DSeuOh7em6qqd2bNnTIKGnct
54WgEFK/FzLwCzuK/BoNkJQ+XUqYyP+vBlIGrHkEAxrwAX40T0ebOAQD7IrMZTE5T27RoshP6Sus
bn9TJ3xpa7Q2k1X7jMAnxJuAEusi8IDFggrpYMQMrcTj1vJWl5O6ROjnrl16F7Ol31VVQc8dat41
9GtOkfb2Q2pO+zRo75WfpkjHC4c6nhmw9s26LNu9J0hLyiCy3noLk00eJAzH+vK1TRi5V0s3BneH
F48JcmwaPxUEMoQxTEaZYZPwFP1XY9a/PA9YSZTZfyw0h0MTPmgjjW4qMozr61xFxjlRnrsKaJcV
znwA3rhnMT4RLPJwY/KWwwP815S0TZjBhSTCsNYpzABTzMldGsOHM8X+ly7dB4kYvD2m2LicPSfr
j8su4dGmo/vsMZDbldPS+j3bF97c8UFmiNuwBPkbFKerEWNeFVWwvHz16jsxhGY7PRIuW5CrqBZ0
Y1y0XV1El6FV2PDk48reRj0jqlQH5ZYbsL0aEwsqUhIzmJaNeGg05rWbVa8TgsqqnZoRyQ5zdJQ3
zjYyGX8NqcGmKDbCEzwmUFXBhze65h6kULeaCb5uo8E6BbH5N+69TzlBSfDz7m+M+grvFCr+0hG7
dfV8xTO1x4gfkWWLCchWONxaw2fzU6S7pOqCU8qWPFHjGQU8fsrbGlitx14DZGuMwud+9Kb1USY1
bpkROXYY3PpM3w2xwbL0NpY5129aUA0eNd2W7TO851IFwA3VCC+o3czGaLxI5XwOGfDEBiDOi0r0
MwjDAJtLZt9NtA5XRZy7i758V5gUVsydDrKfNXMe7EyjQVwppRKlK+rf6IUsq5rGkVBglhcZ1sbF
UrFM/5jK9dBMyPEz4Cu4yUftz6nPLmx3vIvGwLlTYbwb9Rw9F3OEKuRwP4pyI2IQms7bVqCN92j1
OZNxkVTrxgb41ct+3XtzepFm87OIk/w8xViPRNjf8rkFXALpvS5dBKxNFnM8pJjo2UjdE5ug4cay
ToQlokcxJ0R/VsuDq3Bvazg+66acehZiiZ+qmMRxTieyPXZcvEycSAC3N/1mNElFznF6ZZ/HeIoi
lBWD5GqTsJla2dqaLyl4R26Ggw0HUbckNcHq1G2UnbTA2xGF/pewQLUYRCEPvp3wG4vmcOul1jHO
XGONptzTe678Yy2neVUko1yBOpy3RgMl6nvnpOg/tetmfnZYbBGHRiyH/rFBOH7DHb9rFgMgdqt9
UpIhB7YqWSKFPId2V9+6wRMvTt6mu/yjlY1BJJm3QOtUWNPMmEh1WZ4qA0pQD8eSpIQ3HYPBBB7j
JHxDP6K60qfS9/uzNpgyzEjnR3vhwhaEGGNVXLg+Q85qfrm2a3fv0Fr305+HDUwhvfVrmyX+5MWJ
d2mda8lAEVfoeI40uWMrKJmuabAsUunn3GxfuuSjdMvpB/Rwb51V2dYuB3fh3NCDPpTN2se7Befn
pR8oMO9dMtYiNCggsnQNyJFDp5jCox2o98rJqk0KS4d+iWQrM2odXHd8VnHwHveniVWRdpMyg4o/
b5p59s9CGL+HnFGBwAXhdjCPbGueV9rqQ/rlovokgBNpSjbZzk7Q/LgGFVUjtQUrMrBvcmDuTd/B
SdUwbcDLC052Jf3gBCsGUX0mg73BrvQYQ1C9BFqJ+ZNGOdfUujAvMTeWSwwjEXo8haMfbnAVTgQ2
+yUT7pJ2c6yN0c8PqqDhRnXs+awKTnjrZQnOXqhzNqyX9Viqz1TTaLJkLjBAg6jhVmZjzHTtYca1
bP8H62wCnpW8OVynT/UoX0ODJTSA1S6Y/Ngyy9eMNjfV1Mdbko2fmbHMC0sMnoFb5IeyVem2Smg0
G51+jXrkrRMciDnp1yROq4O38GSD6FiyQNCro2+GrFkko2ZtJRYhTY/SJY1Iw131DwratAknBnO9
CrpVw/rzxDHjYywHaOAGo6zWk/gAQyS9BME2v2dat7tsZHOXe8MeEPfB7yuPdz0zTKe+FywlyLzt
IY1xw8CceprcnOMZ1HfAc0S1PCwBrISQt9pT2oRblmFOHMMzG/T3QBnDNtfDBXQQDR2Ssu9L53V6
zRDyl0GnCEaDalspNKIa3mw/EqPKcREkfdHTsbQeoKuuxMTAhjrLR2LUJxJG80bNqDMF3wom5q+x
sq4Tm+ynKUmK3aiIg9bGB0MmNkqEEleO9Y5x5ej17k2Fd0emxooZ/fyULFVaUFBhcgw3kcY7yCKn
50YOp7l0wmtKW7YiWrcr0uaoIv0Hpx9hQ1CD/4laQeJvzwkhyFUKorlHhQTfVx6jloCNi0+QIzih
589eMXXvGIMZi8BKkoFuOnEtp3oXUNWUG2F67Gz70IXMJCrDpFRBlSthW8YWhPoz2jT/RTGfiWbh
PfV8WHXMiYPqy4YGtcmi8XkuyDJDcXmzXffetCYbVd9/kUgDa5uysV7UFzuI8TdsEstCD0pfasOY
tz1xuciUOzNCeYi6+gQ84SWhhAafYL0Ruke/qAcadURz9Hzz3SdaP7jtF5opm1ngDbpRPwmgmZcg
CF6Mqn5Uo+LUql4Cj6pmL8XIA2aH4XFXzbAu2mPW9+ba46yiO+NoYILeBUb+GN4ay/yKsKBaVfja
lpRV5eoRuN0xqntkGfi6XdAdW+8nY6Q7v6iz2bnvg0enDMVRjBi7Sh1aVIYnLbq9b6Q/Q4Jlqdw1
s+z4WoxoUkvvwWK+WIpiggaM3EqPVKrIJUok3/MGvwSncPqJGbriF6++hFOCa5M4xGi2FFAhAcFX
EZ2GgkvMVH+ol34OiScgTBNj8uwdYR6WJJerPjE/ZTj+7gb2EY38FfsrMzZuxHNxWRaTfipa9iFy
8e96WPjahLM5BzkcIaDMLDUtzSl8nLX1zHr1QJnbwhi9Vej7JPXnXyzD+VMzsB/GVTdxxoIdTAGR
ucpbpngy7uF4ylvUgdQdzepE72C0pt/3lx2fBKPjvWWTPRDBne2vuw2LiRZSknkT1AQ//Ap9fW99
VuqWv+XH06YuyKd0hg/BmZ2DzT8bAnZ0kv7sYsLZ6xRA4OyEqwZq/soT1cnwh+0EPlxF+UZhjFnp
2vSQD7N5H9b1ByGC+hQ47UfnYJmqKocMQG+ectRMEq2U5Wbcap8mpU7RPCLsZOW9IRe5I4J/mfvF
iBBZJgeu/JdbBgIR9DCPxq9ZRzX7VAe6/TifQVr7e0pjAhOMSvmieyCA9FwywAP9fC96OnJao+LN
xxpshv5BFP06n9JNNc4PY253DQaNDMjLE2sUVTiT7lZ2lhF/MrG5saZNLu6aykZ9nR5NxQTcVm8B
V9iWzS3NWnl7NDH5P6HmEDlp5IuxRMfi9kcS6PkwmN2b75ZvhvZ+wSgOIuPFWQ7ugm1kGLJX0mwQ
rappiG+dmzB6b1T8lmfAmxkc5k9joqgWMKOBSoi7xXvLVRAc3IIzScq0EuOKuFcBpPamHteWpBIK
mytS/YEUE8uUF+lrVfoX7mD4hivn7OnFzqTkePCldZ7Jarzqwfo5Q0LY5A7cXXJiO8PJbnALZ4on
mjfP9/ZkMlhZWlp9fAacfcOuhvjXvbAHDkEjVUKZ2XxKdkAUjrf7oIrb4zDoT1+nwTYPXJhChfgT
aZCM3KKqaX5PsHuuDWz6678EoNiaTmG9sejD9ikfGUyAuyRDOSrnOXm/sXvparQJXH1vC1HkqVxK
n9Mo2wUF6lDtyN9O4Iy8bQRgh/I5nKdNVhKBSrz0LZuJfFaG8xVElPXE3RhcohiAaxbTdYTj+z4T
JVizf9mlk7Cvw1DvUnY8DL6nnt0SFUpVVFB0QNXbunTKjzyAmmja9s/aDggw9952rlwgPWH5J878
X0bXf6LB/47z+K3xre42puMdIvB+Jv91hjp+DktoEFHqgIVZZJiJ1tYJ7aJzh6uFAZm+DMamnsH4
LXcL2OL01qyQhDASovuwwtLk3t8wjSHtkIzGeYhak0uEebe7+TOkHLPDPm2DXKbIdIpUvHY4VW6M
XIjtONgQYa+F86NPxw8nCx+pb0pSCmSjamg7Vvgjp+mKVcB7iDDCLyPpxithpW8KqCFQX3xgPiP3
vbKwHsozV2XTzzeCcVLh/3chRnqStyq+TvzN3IrctCs2wcK8pUku2HkLdVV55O+cNlpXZMpWZUxQ
pjD66pBNcYs9AS94htGgVRc/V2IV46Xfxq7MNzUDVNK/HJW6aPgZaYqEYmremK98Aj17Hiy3eQJy
sc7suCJEJ1+VD/cpc09cdxxYmaKfmI2eIlapdU1FTNEBEecgRoBL4gBNBasrYkHEQPzEzsGcnf0Q
EeyOmt9+VnR70YwTPFMb9AtojqOVkvbyxwgFK6RU0HoWTudeBynpPGiYj8Uz/opM+uuxruIVh5z6
5L4Ax97GCYpQ7vPFXN+Y910BdwmE1gvaAf95h84depuQRlvUzGWsISaLTS3QRL9qgLDPC9ipNBGV
1Wr0dHDRsn6N5FDuc/O3Qz/EVpUzdQ45+Qw7/Awdu1xFekkDy6g42AXs96Rtv/QQ3hI8gySCTCx4
MN5Tt6VVNOwOQNx+qBbCF/jxFJTpj9bk5tnlOoZey2yBfeFasnkNghb6sO5+aDdj6Jf8Gs44SkPC
tB5SGOnzOfddmLKUg5F3gCsGwjoh2gjK/a10arErJO/jiMrODbWZ7Pe4GlxPXitiWApxbZjHTQBu
bJsJghlDa8GnIo5mMcBpw8g+jD5RvTkOFtsGV6kllqgOGrdBZjz0vV9EgaG92JX/UiF5qNC6mjoy
LjXjiiUVDf6yvom5/pSiR52b/o7sWxEK8dgT/aAjJkA7Kfu/hAK+jLQOX0M7eu9q/jckMfboHz/d
MmTENMJv832k1kTSk9iMMHYRC7bCQnVhwlIxX+PvmhYuhoSpYElBl+dD1tP8WACOUMC5l6gjHBI3
DN6jQ479kxQhA9esvcuejmM78P/Dgjo8BZ56j43R2ck0eSRBMW+6NLlRWQMqYBgVNW75Lu0kLnn0
CEzVFdcdjRdIx1W12B+xqYNNpgTQstUOa9fdaiJ9loxsm3Ca18Kn6y83zH01pBRicZpweMupii5C
3+4D7jhi7yWGPMl0YqXEQFfT+yCTGa/ouMltW63Sjh++GXc29h5q0CeRNitrQVWXUrzmFDYQRTGv
thCE3hlAcHyAT1NLcAXBxEIi+89axLc6xacuTBrPWmH9wq+cnkMCjQwZaRwbsLZup9RklSvto5TD
G+qcufweuLMVDT2CfnidcxbI2Z2Z7nTeq1PGz46gNMujIcWufqoaQ7HmXn2kkZRtlqShoE/emWZ9
2Z2OVr6ZW8fSMcNdCfovibkaI3VzBNZ1sKbrRihzUzn2H9brCQmXysRApSfR27DhZrENK/snU2qT
Xs/pl13wnQ4zGLCicBen+YS5f563ael+DiQXsKEAV4zMld0Ov5vE3qeT9LeWFfXXkWO2eJijC6yj
GzeyKLi9UatYaZ8QmGFSmN1YL4OxLAkcQmC04MIFpoLjFk/oU+Jnu4Zs1Tp1CGBHIcGuzmR46dfF
sjDiNW/CTVROBBjxjBkuQ3li8k4YYOANs3MBc8MBkb11cxIwLZumtP8tE4xdcZbbdL2a+5mtvVQR
1vicBgD63EqhKXNIYes0tO3NWHCf4qEhlpIl9zmUwV411ZdOaHZMFqeUWZRHIIPueanXdAS7R+46
BG0opWCwEN8zr/5ND4e/sxmbHsMRbFD8VjvLLi3ITrPPEb7vvKOkRB7wkTr1HRzaiaYnJiErLyM+
Zyr0SAd7GLeFq6BG5RDTwxjG4/PYxzAFNTV/DEA435LiOmCIPKjZfkWX0Oewdp5ZcvK5hsw880Nh
GnAk/T3tZc/Ha50+w0zMT209/irKHuLugGGOiPSZKBN8PhvRvqckpq5Y5WgymZd6z2HN4utiARO7
RjvJbmxxadnktRrBwSPTHanL4pKF1b5ycgWMJSCH4kVcbQnJKsXMqNNMj0okhQL3VuDgeav98Eff
Ev6oKMJbt01Fs0lT33xmIqRGiWSNU7Zp4xRu0aboj50r6B9SC5KwZE4eArWGXkTRJNacd8/MvHUl
jZZEYE+PzsRek0iZPQ4GDMI+31gJq79HITTBgWUikyRiZRjtilSNOBC4pfWHwmz28hvH5iMBTHvs
2DFCTi49cu8LcawPSatkQb1xnU3VpOYJZ8fgrQBh06Edu/HexJsZWLy3rGRpc2i8Y/X/2DuvHcmZ
bDu/ymDuOaIJOkHSRSbTl7fddUNUVXfRk8Gg59PrIwvn9Mx/BA10L6CRnYZpihlJRuy91rdywk2n
UX/KPHLPIp3WPfozPAEHbeZsizGhIQXGfrQWTF49LBT40A5U68i7ZBZloIMO2DtTmgTZEB9BdzGN
XeQGqvvlzROGznAmH86e94n1Aszh3RUZ3XKmPAKCAzMVvdlCJ8OHx5kEz8m801EqCgpCC2s1Qxfo
NVs97PJAS/2tX1O3NSgtYkmNf46uRacWr/2M8HRTOEd4frSheo58DZRAb18nYnySUYzJIs2NA+dD
Y4exvrfOHM+voA2y+s5SsWjFN4me02miRLNJ/ccoDVOg8fnBq/ws6MyUzBh+LNHogW1uCDqQCZiq
kvFS+OO+EOpJSqLSCrd+oUxYb1n0HESnrjN0FIFCr4GgZJ+WLCsUIUubPKncoP9w23HekA07bkqt
veJE+QvRJvve6r+GUm7qOLxw6m2C2WtTeHrkJi6oDzlJKA45fV7d5xvBHhmoUD6TkBFQkEyOY9Ux
BYvtnRrN7qwratXSlTdm475qOc7zpeuqy55Mxzw/sqSrgnayOT3nxU8abZrfP9qF/rvOCEbqs/zG
6ZPxKHPlb/o5I5BaQ3dS/TSd/klj7sz6pEn2Q1sNIGeqt2Z28sBsaV9hAaRWji8gyah9AZ0kQuQz
rcD8FH6J8qrBneLncFDctxF/uyZmeIbTfGf26jUZHSbytf3TSdWzx7h2FY39ZsyxoHplkFnJV5la
BhN2iJKUFILRHNp9YuJy8gnpiTMsRmmb67uiPlceNqIIPnxQOzXdfI5KSdZdVAryPK7Ykx6W7cyn
XzgNdLYJxZDy2kTkVug3GpmmlWr2oY8dzGnUsxPBvO9mjlGDBz+gmyBX4BMsMX2a14jeLn2FS75L
BNa77j1xGjrUVJM28xCfda17bBo6G/NgF9uqih7covrVA6iM/G2OnXkv8GlUGFX94lDUdCq8eOyD
Uc5UW/lTUM9vY5M4j3Y4a3QlaMmRgRcShUk9ZV9ZA3C42bwNRfFJLAOuONc8OZW68nywxUmLsYXC
5m+TkIP4YBT+q24U2TEdHlAQd5w0iHEF7D5RAKJK0Za7ELi8tKGYpJ11LAge2HapjWoHzM46XwQQ
81FVKMB0DBQw/x5kXr4lM2IEzQ8/YKabO6fOjn5HD6QeyLyMzNY4aVoZgCuhpWg8zwbH51rtFF/7
zhtCwQ+P872Fta3TWgQoRvOjFOoZfQExQJj1LFQmRk2lmJSli2i7GXIYliffYJhVLRFD4MG3vcPA
8qzrkX4lwiZ5ZCW61/mCt6VCXD3O2lM7QUtswukKo8huUkkYiDktapTny6XbmyNKElXSNWkKyESq
6YluMLWtM8QDEgVJ8i3VaDPDd2dKYzsRaLUFLzI0ZKJG2VVF8ASYneUZZkIVGg1BsW1gBAetl7hX
oXSbHhUHV5vcp27dWMCPpJvgQB+TK713nKNL03i91YIl23Ge13El8X5/Lgas91dVQgXUiOmdRbar
X9aL5D+vlUZ1GSqXVI7lrp7Uge8tcuSDezeS7+ubDss7rxd4tPKDVlqvDDIjZJpaOwP2Wwk6Dnwc
RU7PaS6hXjWXWVCbxj0VH4iye0nQtFxlem1cYY4paov6VzpTSjHJhNxKvfyckTT5DpjaEVFJIXER
tgMxHNqcbulEF/Qz7xKyTFBs0P4kkHNXY8ep0YxOsqafnNcPiUi+PKcljdOw79NU/hJFD9jNmtGQ
ZCS/myV8p/bXZDco32K93/qQTZIlYzi12PlQaDQyH8aWAGRZ0ttk4dRtdQdBT+oyu9JwKGi+qgNs
2qx8YcZh6XSCOnvSCQyffFPtXJvoVDiy92hryqB7RUgBR9IsX8i4qGmo0+oWTUsMQR5d3KKHqmFR
T/WnH8LHCkseghHMuqBu1KhrKWfYJuKxtcKW42fR7FqYnHRfd1PR32sarGKO10BotEOUqRv3y/bF
B7EFSYb+uawYcrrXn7yRj+/MSm3t6NVOGy1oVQsZ3xH7MQS319sWNhqjuXYMelLGEM3bumoHGuFz
v5kVE7NkTpnhiGpPBzOpWArPfX+M0ySms7O4ebNoB+E1PwIL30yZeIGVjm0xvyhlv3ESLDaIgdGh
BLrIqd65OLVt5goDpMh+HG9T3fssyQEqHYLg4+SdFOOfhaw+HJVbW7tB5MR6Wc7hW/1o+kt1U+rE
KBMSuNUbUjoLNyAy9kedU0Wo6VT6I5trVfsm/fw86dqno8TVUJ2iFKyb7LPAcoxHVc9Peetz/Aam
Nc/8jblEEQyWrQIUviGk8JBn6H8iIDcbezSu0L7g7EQBRxjsQSuy1/i+052GTOH8TMmZnlUc3SK7
psl6HWfjqawR5gwF2dyshdF8kQbmsk7AXOm4dDN8zqMapb2tTpOdWg6y0O1AYPQujSl15O1FVvHb
RMIKa+clsoKcXNnfJgvsSNeOQz7vakEaXdZ9xbWPoAOOYyVOYSaeusx4n0bnXc+sN2VXVzRznxy+
E1cjaaG0CKqrKfwTMWTN4jNG38rKg2w4k3zEND+ENekQkO7mTuytqTrFSecRkUjVv8VOhQrZBdBs
o8XUs9sK6tAGiCB9ObInaFXEJ3t4MgXg38UsSlMSHkJP7gzYPCAtvgiqtkSvS/RTmf9qevNoEyAI
q0jO6lR2mJtcB5mQKT40mNgR49UPVU5MtHeDHwsOVFUfyZ55qNnSCf3rdIQ9YKVeEA01JUza4lBW
b7SoERyrWdwV7qshyg8MDVTVYE73rIhRmf+qBgDQGupFKpeIdMle3vlA8wABDA+RA6ZqwonGsm4W
iIY41lSoaIb42rEapGD+z6p3xHEoSgrs8Fmm6YWlDa0I92hGzVHCaty4WZbeZLLBc9cnv/oy8e8M
YLv++FUtuVcGoFBEPc7DAKre9FzGUMQcbqoYEnl1qtCWlFb5kdoGCCE3PWQNNT1UsIRAIX6ea3Ge
kRsFJX88lTAgeKwQmr7bw0G4ymaEM3U84XdKHro8vQwteTJhzt5orX1sJy8aoXKc4ClQ9o15o7Lp
x/oC5tXkzARTYRgHgeAcyx4qAm6flA6EArokvbcyn/ZN8rNjjQ3YJY+BtLHMqyLx3DXDO7z9o5Nr
H6nr1xTUKP1LLT7mkrpDkdBTcnKOJpoCfhmZNXAHggMLqvaurt96fGXM1678tP5RpNbb0FM3F4n3
Ho4Ta7/mM/YTa+PqHM+QUgHXoa5sFe1vKcuvUVBu5Ty1kSJBsufc9878I6U0geN1yyHdpua1MUfn
dlZACKqIElDtuvgizXsToT5rcHqwaXrtJOOhW0KyoVxMEumncOuLW4s7JHkQzUSK2DWf/U1Ue29O
zILcgpCnRWXJeYoFZjSTtEljnbxhtB2pQ5kkJfTOhxP73Gnuk8j5DVTOUjiV9C+hVQSjJ6680rrW
6V9uiww4RIwDNTPoKWd1adKrx71msnfa+KYoo2eNaBob7Y+kZr8zgMCS98h6xzoNJeco2yO5NsuT
C+hNJq4+oWl6bNyG2oAmxi2PzBjgbJYwv4fsPenitxAJGzY8OEIJPbUAJre3TQDO77oIpiYpd+aO
uu+AV6ekZ6VMChoELQQ+jAGkhW5+xJQbXSe22FUVRFbDJCNVEge0TUN3pwEx5UgGHSe0kE6jM0kc
60sJyz0ZS52hG7yWFXQEpqcdf8ZAgpl0j2+qG4KiJaZbc4NmiSCLKaRsMhoSJNbc65RqDuPo/8iZ
4mJ81e+7eg5iXNxe6l4jaqPatK/m8dShhopTn/mVvOtrl8Y+VLiG8msvCfGOOCjL3m0Iq42swJHF
g7PDUTLdDUn2rDlzSxWNSOSxvEJoBjI5vM0L0qz6mjDSrq/vMroQ5mDudHRD5y5jPQMcZ5viYtkW
ZnPWLO06aUllhN22TWQRHTqZnhS47k2kONrS3XgfWr6jvNO1vaVspJDUqzwf1KSPn9tgppcJyjPA
qWzi4PPykHXiU+r4FkokZ54vgQKOh7CCRJ9bjODGuJuwgybhPfGHeqiTSNSCEDPuKhoeJx36DrOd
aN83w1OTYWZrJcK2yA8atzwnBbu6botX3MjDI6oWVJRnZ+Qg2Ar+6K78MRfNPYY96M9F9dZa5g/q
S2hRjOHWtnx48o39A1D7ufBEe/ImSuUZ5OamdyjuKMTCi5UCJu0Di/vuIHpMH4ASNvWMBG/uilc9
ql+RwzD37ftsO9tOtnMmJgzCh4tW26h6UZG2E2GHTTXucFdCcBL2VQ7agoosRwlrvBmp31JDw8aT
02zdDD49uwzIu5fy/2yJg5fkX0OBmSmJ52kzpgWVkvoz1krckjLwNR01TJ7uBgZ04Mo3x8jvy85H
hFwCJEOWxp3jvq3YZDSEBOjgPyMh2Sh6CNpEkJ+sqQXUPuwub45/ApeC/AfFbd+pAdJaZ94jyc0W
/9wDU5d7EsbsjVcmeI34pUy1CjAB+JtxRPXa58++QzBc2cpb1tc5HRyPFfB01WV8/JBix0ZoLEXj
ZwdlMZiQ+GceJwROjJtRacY+meoPPNZbETbHypmvULMgti3gt9qCYjXhHTe4Cn+jH8f5opv62WaF
MQn53BVL/LsB5Zryc+3edlE3b2cF/mJs6eSQwRhYUW/uzN68N2z/gZTj5jjW5Sf0eViBVMrbSFoH
KzWNXWKIbT4yhaVj2TeSygnQ2N1YhYeyvPWBjytcGqQIpxtVspVA70pxj6NCQvY11dX5oUDStx1H
A2buKD+1WdQB6S2YzRbeqaufBiFfTDB7lyi/tqyMSGJ/OKK8XFB0jXVh0s4wMD908imfSqAddVur
rSZlcumXztwsNAAdqoSMbrUno2TpAN/2CT0Wy/ZDMZl0zizmmDNYqOso8baua20BAA53y5WhqYmH
9Wj3wRQBXeB/JL1obzS8SKcmBvIne9yNph4dPJfBYXtTeU6r/tqq0vJAY2CmNuYlgcXsNvDtmrZ5
K5j7hi99QtbazKqmcOYEzVJ9aEPrHu6PlSCfApcDV9bt5kNhkR3ZW8wbfK+hiEXcAqLGW4Qglw5W
JzwNHMHjp0wpQoLXFezh5Ffdw1J2C22Rn6HCWsAxtnJ3VZFlp6U+m2nqVJtwwhodKnnclC+ElWBn
RCDs6Ea3WHy2k9OR2K3DXWzcc0mIRMysSWe+TCugeZsJvtwatYO6PInupEz1vR82P3S7ULsW3MOg
HLXtnI3muNZVPsXQtyAPy3DsYN7gCk8rlMl0PrbSenTH3jkj74BHBPiGeFSSReDEja597/8YZzDz
bUSjw7QpGfn9XkLXgDxhBaOBlrnPdFo6Enmc1E5yUUgrvP4bIFaBH7dqZ5vYO8qldWI2w5WXUwS0
nwYPPNqcH+sMYhnd9WrrqsE5YVW6kiHKfWOmygVFYM/YoeG0eJdMaz5qusk6BcuV4ZqfLH9uujwk
nI86hWuRa0+Uhu6FztlrjtOMGitvl6XWS1v6Htojlm99IgqKuka2r2v71IN43aD0VNchAYOpBg3E
fNZF+2XXICdQB5P1aqn9jPzyBKEip8XabE1+/Krq7ZdZQTl0mN1ulKqdrZnhg5jz4a2ZKuPUuUvb
J6fFUYLwEIMfgS1Q+zTlZF93ZMMVvQxvayglrUUfPnW/0ur3YKcDIiJNniFJRKkGkayCnqN0500t
zazWBvU8kwDVN/mGmIMlURgtCMmNusaPWnDsFUv5i5lDc6BZXNxB9uR8kHYPHFvaN28mDTR25BOy
L3vQv2yTGbHuRbiTDSZu3eCcdUYtQs1HZ8Lx7+AaOVWjolFLXUA3a3Wsa8iKuvDdx5HIk0dBY9ko
y+R+vWs2airBVh2i0OXBQg+pogkK4S07bNFiX+v0aR8ICPKIx4C0VHh+flq35SSCPjDyMA4sL+41
qfdA1+z7sWV7XmsJs4jH83rfHDY+lsiQ91seTeYuAjlqsdRe3ik3Oe+KstMu66sppgN701nQUcvG
8QiqU6toea8bi8J+ziNnuF63TR0ToMWoGUw4+CCGpEo+zAnD4j/+5p59wQw5v11fzK7pNlR1ZO3X
LRplx1fV0iRaH10/KzqAnaJefbfehY9YQ/xHuMb6IC5hWHTZMP7TE3zrfvYt8bC+ItJA1E+RkXzv
qFDrKpTVeFvXR/mtxI+UzdfXWu8BuqTDCS7b7/tIL46Og9Lc7+2zrs3vbYBh33976NPuNhvlXji+
u48zkbz71otMSgfcRLzV3hrFfHag5KutkVsvbkk24vffUZTOzqiQhq7b0p/BKj+nT9/bDkV/lXki
ul0fHMbGC4oo0b93EvsU/Suw3++RtL41Qb87uiuIyZd3NgfmIZGXiMN6M5sT6zxgp8ESsXySvHh1
1Th/7yBa75L5YIZ5dXlqGtvq5AuVfv/BCgf4I9SD78+8bFBpukHNupMkZnKzqCx8yJSNvrfHy1nf
9zFFxfWdoLsgjgOSBXeYId1WWPbR4gBlXJ4r7fYQsty6sr3o7C5ja32bxEteRwb494hSbevgJTHn
3fqgaWXmtRHNT+srVMr0HkOXk2gh8u+d1dPUAfhHFPL3i5EnwjyBJIL1Ceu7pEUfoG9M779vTQ4k
n550yvVmZMzq7Leuvllvrs+q+0NHft3jesOhI7KVRd2e1ptzhpZMUsP93gEzcKwH4fxaH1s/nqkz
xQwV2RfrC1qqHw8M4jxYH7Woxt7ZBVPqBJzCNmnU5yis6Wp9fjFAaTNCM9ut2ypofzdG193++WR9
J+9afVA36/aTTYU7hgXxPVBcPzSvUAZ/rA+uT0orSPa2Xt6tL4inYPEKkqy9Pqj1fnwxbUQ1f96A
KB0CaHs0UllnH0mII+Pdgs+cONNIim933SB2uwxe/TMpaQwJotqj8KsyiMIjb/DV8nwOfQuAd4Av
T6WKc0eRVONzXMzIU7vkzsjUCM+h27Gsrt5tQpkQSYbyZFlEliUZbmtDQyyvl254zhv93X1B6Y3P
cl7UTW4m4EuCcvJrDc2iCazKag3eObmWomquvcxnVpAa1St/FRgSZ5tJu3+3EcYgtaHswKRSpZ77
nA79oc/qnd0tiCAAIg8x1eSwT81ARFJcgKSBbswncbI1+oJI1sK0349676PBZMWJ/uFBZtG9jYD6
hAywDzgZOq8txrmtIHBv0G1eyaUqVuHvguQDsjT3yA9GsT5TwYXqkUPhrza9ywFzkDRYRcQ6oW+W
2I2iOznpbaVFXyP0a7r8Dfozw0bNY1ZvRpT8MjBObz3EdTuTsX7jVM6FJTyL/Lapz1FO2URifRXN
I1Ii7VGITn8wDXFIM9d8GaRzYd7rgAujYFparJgLL5tu+ryh6BA6j0aqd5vWSewjLBNSb8rJp+se
tjelsPC5V/5jloS4AkR8QgeqM9scG4Kby+QkYnxaVi6bWzEre9cUkI1GH8rDNJ4MFzPCUvxfi/Qh
nFupC+NGqVnezvFjXc71XV6l7QXf4Qt1Rf9c27PC6JEUL5BdB9kvK2naiqVnP1BGy6H8xvSJxivH
k9WRbiJrcYkKHAeJfz+X0T1nAtSKVdJfD1VLubfFuqSjegLGM314Cf4/yy0fsHMH6MacoMhLJq2p
M116V9uZZnSV+TkVJCeZg4VZoNpZsui2ky22jdgAuY96reVoGGnmu1U28/3gPrCGTK8ntGi2VYCs
i8CKTHvAYg2+AnHfFrgFa6e8GZyDrelkioHk3liR/Ki02TowP6+Zg4IUlNlnNdFem6MwepgJV7P4
o84h1OOZwIh7uMYB8GHMHr0+7rUKLUzYowEY+qw9lvOZhaS8yT3g4Ynd7KPxUs2y5s8V+q6CAcYk
rrnTCHvYFsBGGFTDsZ7GOmD5GBSzbl+QL9zB+EAkK9zrpsDDpqAO7kw+Ez5n/GbkCcpAayijhb5p
3jTF9ZEa+XAbCdoYxKEcNZBCd7pDVRZh3kGhgIZQnd0mzURLElEWS2SfX4uLQtsbL32tNbtqQf9U
pdYfk/pgVXDgJxYJh8pXvyIbG6oXE9aSCbcHwMo8f9J3ZQZunEpoQF8TqbUx+ufJ7F74wggtDt3y
NqOXRf0Y++KoHUyWF9dMlHyEstxP/vexNycA1gmWRKEVpwr5/9kVukdHHSWMojkTZCqxLhEOfkAU
d2OY9D+sSL8b8/A3ui2b7Ody2qPXNs69Xr32ms8E0Y3c61xX5q148ApB4WwEV+j0zOF05NMDTGMU
E9eRrMuTX/WPShujg+VwiCX62Twyrwe0RdeJohOMd6Mxyqe86Y+6FveobBdR0AZxFP1FMpU2oUuw
VqPunYSpYAfBGD3B1ewr6H4ujgE9QQY/oBdsY/BdVqkV91kIUJge0WM62ri+ZuSRoMLKiwQQNInw
bAHqDhHY5hsEw851P5fPWk0kztxo+SnKjEO7cHdi8aDIe8I9ONHKoVR1QszyQPtouDJSwqOcePod
Mdc/tpH2kpr6EY6DF9ik/txUmoezI8JVMyvvkBtU8aXoyCcDyB21BImDOKSehdqdgsoITcN9rVI4
yy17YKeGy5QLdZLmIgeN9RvST5MrEXEk1+wi3+tYya/zEMIsFOvtnNDXJvfMwemItEt5lEUYM/Wl
FKlOtllD9Di0tuWoyhpbQPYcOno5iffhcwzHIjAMgR9KupKsmVGGOLt+cNVF4i2FbN0SbRItF3Gu
AeickCWt960X64Zof5dC9vKcP49YUnLTQ8/6vbkbfkYIiM8ZPemKYlRdXtqGkRf2sU2tdy4vaYLD
5Ptq8Wej7+31ZYP1Seum67Xvjf7pqZRkSkqpZ6k8Am5rlKPE9JyYuncXzU0pIEv465R7mSxf1nvD
5VrCSNl6Q0mtOsWUtj6wXhQtrqN7PY5PYccZgcoGZ5/loqNUtHOEHPEocfPPA+tNM1P5ZfAv7kKz
ymRtfF/Lk8nESPCft2P0eYgGI6J+/2OT9Zou4DQCV6TtYC+v4Hka+Nb13tAksz2HVokMx0SM54YH
hQvmktVyvJRjRtiBHmLgWW+vj/x5eH0A3g7YFG8UCovqDOtg2frPNuu179cJzarCjj+e16/x+wte
B8H6Ba93rjfRjyWXDIXdMkCGdRz82eLPZn/uo8qx/ESXwbFerKPmz00XCByavdnb+sWVUw/irJGH
Qze8BYXdIm9EBbbcUTUuCV/Lte+bx1EDFPdnlKzXJjdNjppQ57/evwymv9xHc5fS+/fTloe/B1dm
m1A69Whfe3bmbR13uKkl5p3CzF3sBss4i/Q8Qfu/PKeMjdzbcnQbtqA65i2oNlJM1ofWi3X7eTI8
XPrL9mY6BzLsy1NY67RFsa9KIKIega8Dpe/QIr1l3y53ppEPE64areryfe96VcAouuSu+jRIaGS5
5vxoU6u+dEWkLuu1PxeePin23/Lw91UxkMXD+hJ3WgeQdrlokgG+2HrVr/ViSzoZ1uk/dxbL2//Z
fL223keoPE+s0T4jk626nRFVyWWIweEoPaSFv15dL/y5o/M0D5sWJML3JqD2KhJj3AV/XcSoAJBM
VejBCUDdpMQeXUbjcYpbSJJEZ1wIIpkvVpt4QR+5r7J194mXntbUzv8fHv9/CY93PZPk0v/2v/7H
5/jfo9/VfwmPf0iqvx3Ue/nr999+VX977PJ/CZL/fvbv96Yl9l34/6BbaJBGbyxZ8Y7n/f1vw+/1
Idv9h0NVD9eu0Fkbeb7x97+VFWVunma6/6DF5rG5ZQvhm4b/J0nesv7h2jpLKt33DdPQffH/lCRv
/kvYtyOY7vIxTF13LeE7trfkbP9TkHw2euh4S2nTUKD/NNgWchnMIRZkuINpwas2vgg75yQ8ul9Y
PD9Te2h3ulEe/mkP/p9Cx5fs1+8s8tOv//l3PocQZD6ARnAtTzim+5fQcR8GeSsWqd3kKsLtxjE5
0EZwNmGx45zEkqn3iLJLqGUVUsMBh1FfN1t+l0V+wHLNwZ6pyb8J0DXZzf/lQ3l8A8Lkn0sR9l93
jqAlVBRVFO86Ytm1vqlOaTGfasJM942TT1usE/Yh7N4pGCJu1Snk+pbecjbERVTQ9YapHzIrlpcm
7iPICb+zxKG6GEf7AhQxQXiO2LmT9+qhaDBsFMTmSLw6oXiHpruEIgGON43t7t/s6r9Ep7OrXd01
Xc82PMadaSxD4p++8kKL49KcalzSXaKC2DG6oyfc7DwNmPU9ZGWhKvaVTn2uyhqBmqWx/82OdfhO
/7JrXUrq/iK71fF+gvj5y4fwR1Yi2N9hHmjXLU0Nwjc0bd91PbVcqc52LvNtOwnvJg0lGfNG2F63
9sMkbJuQSNxHtXKMW/p2Em2rmNjUNPYiMu7wwCZMwS2waz3CcORnzoHi77AQVgFC+DvZEWTQpNHC
RZTxdSiIaCpaktlAZd5jbUlwCnfZm5DGwWuV/6urhjdrTMPnEHHRHke1OmftR9T4840cgBN7iIc+
XeIFh0h8ok7AB5I21S2F8RoxtsKXnru7PLOcly7TH0XvDL96Yd3SJ51fB4fl5GgqtG7zrUv49gXK
M4FjUvS3injeXZEN7mPOWXbLRCGHjpWQW+MiI079qH0dPCPfVo3wn6JM0oBorPKIFGTaFEnnny08
boGvTIt+XPXVgO9iqS2a20FOBOUt93uLSruenTcvwsA5GY14Zb+jEvSqZwt3FDIo9bHerYRH0EI7
Qngfuu7oz4BtKkH+sqWh1R3LvHkylZVdRg2MY7/cRDFaPQzEj6YjdaFmHMJTAaOI74cLp/7dD9WV
bsbaqW09cZPAYryyZ+TZGryzlFSao77T6FxBtJcPulXIB0OlKU1xzNQaYnrk+SX+pgpnb6knJvZM
3XkCqd0HetebB/oCzlOt6uJQGSiGKUu1mE787prjoItSRE9PUS3i25BoLYQ73a6QffgSRySpobPT
cdRZ09tyv5fTOUX60j/ZTXqnkk79DtPioHUJIOYRDvtUkELlFJZNywqxPCt68hMtSwBoOHm2pe66
hcwcoWyWZBECkrnLFdSxLh7SPTVPT0drT7GxCQoXsYQrAVz0+C1Jspx3DejHnd/5tyEQiRNnerIG
8Cdl/SFFYLMnZ554eGtBVaWLixmuz8Acft/o896qUGJA01jazsYdxXzzwNmk2/od2OrMDhXEBguD
ktZ/mS0ZWHnagTu3jC/A2A1FA6YvCf4cxlRSB8yPbjMfYyVeG+yQjzB7tR0Lh0/EP4/z3CFP8Mfn
CjQBatjxxh28i2bhBkV6jspq4PfbNmDD2Y6M4Ttm3P1F1BrEUzzqx1oPHz1j3huID/PR1QjYQUNV
4MkLeiy3CQyRnXJweiF9oNalQnPX2iZ52Q6fQZ8/EWTtpI86p62j5hQ3Jy0JWUnatO/0+N2DBHfs
aiK8J6Sqe1f5EKiz9H4uPMokNiFwIwUIadbiUEpjr0+cV8xwrjC54ZPs6o4uv6XOJFr2+6HQ35Ca
MN75yR4QL2Nv6BGUGKmFjS4O3xZCEC618VCFMgeD46HViGNkeKxyG40gJhE15rYRUBwzQRO6KbSn
zpBNgMxdbQigszaI20YKQJwGMgJoYLDzbSAcXNwg5isZLEgjJ7QBGX9ewYFLj7BLlCZwbr0vf7kx
OSEdhMxNX1hvkZmKY9+P770m48fcyfTAjHPnmKn0w7ft6rEhwFZLzOx2dkJcplb1Y3anN9/Is4/R
Js9T4SGveu2CNAcmBAhBOxy/JgrpOHH8L5fYtT0IwWdb85Jzn+a31kRcqe6Rb0krlGpptiSQpEci
XFN6yvDmDKjNo9tu8KqgkI6wCfbFOOFsUT6FNixOiM/3kwtfSHF8ouv922/y+ZoA2n3c1+EOJXob
1OZda3nURiQiHQ6/rBsguwzYC1r7Ujn4FXIjfRgJy7H6sb1DjNWBXkuL/UozLLP81PVJfhKjnHbj
zEIgg+t5mdCMYdcgxbIfcvMa3f17E/NRnXFOKD5GiEeXi0bUU5BywOb79rM7C4B4EhYkNLrNjB+x
8bb2IPaFL9VmNBsfmTtioc6037Vs/ABAoT/CC63tm67FoWx6YRcEYGycp4LAT1BoSweoCZHRpU9t
4/3O4vo5Hqf31pluYgWXwBTMBkSNfnnqjnEU/7LS7nGqYM6Vnpz3QqmjrZS7KfqennL52vQ0FRLz
nMQTwbV0A+2CQ3icqXtCp+G/Jb35kNnxDYUP66jXgtChZXKSQo/b1d7iflQnx2GQLn3ljmCCreel
3mZ23MNcMwQdUliCrkUsbJUDydramzNQ2h7NX7HeQldbPlQbK8BvSfFM0khza8mjieb8DHUxEFae
XmeOi5wEm1SRkqw+5rF2p0oablPWXPdWOgYkRoLS4Ux1pafnYU7H266zbkrTuRMkW95QygZHjsSR
UNwRp2kLW9gYSBSoTKpajK8sACvW3qYFlJfWf0QleNW3LfCdkfHb2sa+twprU9iwhOzSChC6MrNU
lKpKZndbCatnV8w+WKzOPPp6EwdVxtmnLrEsZ5mv7QxhE5cp80sdMvLj6ZHFmo8+W0vwaYCsGUR4
mGHThI4NR+k1nbu3dmzoEtO0v8jZPYjSTK/pfGDtb5z7bNDVqWvBSvkKcWlqIaEV5kOkF6dJ52Rl
mz76DRTOCZVcBWDgrGnTyZzi6ASqvL8q1bkBLcsBGGzLhPnTgm8OigHQ7ehxAL5BIcuRx5c4ULxu
JjDa1HZkFeDeejTGwdsBV8YEiRUvKh+j2T06ZmUfywSRee+1ZxYSl8k0C+TWfh+g5sKqGkXYHnUc
DfHwv1k6r+ZYjTWK/iKqyOF1cg6SRumFUjLQTWoy/Pq7OHVfbMuydUYzQH9h77XZi3jll8CSiO6B
yGBb5JCNM1wKJJYHS/aAkMFeOtzYDnmHNY11nsTvgYMMMuu4PAVepjDGogxIDXO5TyhdPfrLsTJq
0nQrn/AhHpdGXibYnvvPRucGYbVEEjyrgRY98AAT8zhhxFx0Q6LvRrMY5sjDdp+zPa6jRCD0ku2I
ZG28lTmGq9i2nIPtt86h9NuNtIf21CZTeuNuSViRFiPsnGqratt48sfWPMeJh7aF55Xum4/5k84w
uJxpxV/CoN07U/HONDLZx079BhptR7GWUpeOGnoo+amhVFnbniGXwsGeTiBy4Xd/oJqRLEj3NI2Q
XJKhRNnvhA9cJayPzORgjOVHdnb/Swp7Wdqk5LGAqfEzGsiFGzKyCvuRZxwnvcsKwyc1blLE+3E0
/f47zKPKizF3Fuckz+bRZv787yyC/PZqYnhdhJQKCz3LSSQLHeOtYRJZFvu0TEqM5nFJwNoiZKZy
QVb1XxpWzrYfP0KPK3/Q/JeGuLSF2wxnixKXkEBCKWIt+S4U/NXMUOzDsfen3mUw2RmynSpJJFtg
i5w1vLxk6ejgWM9E2NB7Nn2wNJ1xGerEWE9orszYv3Vd6a8aB9ZCUIlNqNWzvCh8SWdRpOm96+2T
3aAizyLjqe/bYzqiwOvS4EWzcAYxF65jZ28nNX+yj9Khav4TNRJ5vag2gbxmpsCRRdIp8844UITm
DeS/QBNjJufAofJIMgPzy1JNiKst4BVkU/ItDV4trAmOWST8EscG6hpCAEx7kxRpttciG6tsMe7p
Mkp8e+LeTc4JFBReURX8xeHIPoHMQsUaTct53mXVRx55HQ4p5uVQQbtlCJhyQWgM+ljYjCD5znA2
tXVEfO2Cq6ndRD+NcF/iMXzB4ku+l+HPlPFmrQJceU7QHu2KBbZdhPX60gBSwFIw91dSUa32DldO
XnxWCcS2KNKmFTysf896UUHRVTNRLS2KV4Q6vPW4NSMTG3tvOqsclyrgAvO/eqj/xKxkqRAg0IQz
OqghvZhlRKoun0xW86+NyXiFPxMvMiGgZydUtYmaNsPgfDr4+ubrhLAulN+8p3UVvPz7gdLMLLIL
GS7zbyvN5KqOaIPjylo0Yf7lhd53PoNxkmpAYNj4WyX4NOy+OkCXW4cln0auv+ej9NBTU0YlNRd2
o2OxbGVVE3gP+spOjFUPQmBnTEOyfMzoKpcbcICPwVGwtH1KS9cFlWqbE12n/cia9AVrpEUpx+tg
8LzR6sQhxzi7GTVvv1kgy2+NLY039yRtN9UmGk+NaIgAXumqETklJNlcbW9x5bdEB8Wlf+AU/y+V
tmJLWd/sFltliAvJHvNLXoc/Tjr0m0SrOPZDYFZ6Vzbc2dGGtovWQxY//360mBxtbc0vKwg6Dd+Q
JIsUmgxHd0A4nHacOqLm0p4uoUyxnDcwATqpwTfJLLhsmH18ocfLZurCs1Hn3wgR1bmtsIP3PAWC
0uTuV9HXqFf1W1zWzl52+t3v9O5q4wMncf7YQYpZeI4PNHoU5J8O2bm1O0UEo3zVBt7VITJpSQ2z
+0sG7ckvtwZU9ssguPgJv/IwLbsdvYG0tZk7Xa5NTppVq+DHOBnQVA/FIclKAA1sJuFNrSswPZk8
jTUwyi7gZWkpwZdGibaU6RR2VZRwbWvLw2Q8mWE0bcyUOzeZaCSGxiAodkRyKyzoqv+mNf8eJbx+
+HYgOI7CxD1j5vJJq9GnCvI7PcFVYlaOdqGv9k9CktsTZHVxanrsJA77UGRmKEAjMslhpOJ+Ahjh
Y5JDFcf+XuvzD3zKq6oz1oEwYeWFiC/+3TPmHPrVtkVGS6FZyEEdHWU6H9ysJvfCkTQjjdC0Jo3W
XOXTvgidy1i7I9whLjQfOvo2RZWc2U4PzwxehqYjZOryJT49MFqBC+UQoWoeYzPuhrxfKBHsxqra
G0MrD1HJWWpC52e4ctBZ22W5uWeR/2llwsUHzfPKzmBhpHqPQdzReEKXK35ecEY8HK2JR8m3ga9O
zdjHC0P59clhX23bI0LhUTuRm/Ef/jfuw5jWpwZ2Nvvef4C3UX94qGmhTiFW5slJe4/+zeuOJUlN
C3eudum2l1GZoWZz5dn/oBFuDh4AWxd7h1n7RD3nbFk76WVrEh1W/5pLZfEE10YJpTJQzrbBALPH
sayt884P95iQ4qWB5U9aWrrDjTYnyaIHaB2rOzcIF8Wgm7ukNLsjojhySEav4AABCBXM6TZt6hu8
SRkGtTp9Q/+TXnIx6Xjyt0ZKmYWvfNw4lgYWx/UveHbnyVBqbVUazSGm3BR+QXwqHkvkrqweA8mS
PiZGegfduTuBRtfoJySuEex2JtZtRX5vPoSc/uNWKKjZhadvcmk5y5rN90YDMrCivh7wgwn/VCdw
x4Y5oqsG+YhrKap2YBtgwchGW01xUxIk4kLFmZ+WkUC470gFoTEkR1hzm5H/ztLh15Fjqxc30PDD
1gdTXAiNStAHDlXp/X9QsdSxnPvS3kjLLZodEE40ntDFSE+xmaItqKz1lU+PShpEkJ86NeJMpWSp
y954ebMILwEzlei30oCZiuTlMoVDv/ybRuEc/B74Q1STYp64hlolKplT6nK4KwmvIszlO5IhhPge
3ROdeoS1OBK3ZjSSW6yKe0A6IzlP8H6rLifnOfUyhjn9ppClftbUf3k2qXMQFggwQtNeigp1I3rX
RZ73h7ayzK09G7AkKPoV/Mx6q7msEcVH7pN2I9zmtRog8IqoKbeke3ebyhyWAofBs14l/3Uh1n1D
Lx+xNWNZGwRxteN7R9ACkL0lVWTBTHC0ivg5K8uF4fb2VREG2+dYgYaiCjmCIWnIFn9BlmDCgInI
DwY5Ca8+YzTOEECaK0nQwcMN5N4JjCumueBVH+0XoShLQeWhq8TubVKSUx+ym05Jq+kjaLXS3Mte
w9ljV9uy0qyVrinAo572hZr2BULMpbGIUffrPcoWf1uWJWkXpv8aZ+/ADn/6pO55cqKSyrEJViFV
SdSAX0u66AdAXvLhlsElruGG4uH80Ar/o44hf1P4XFp/IIU5I7CA8S4Bxilia1968X12/01cSJnV
xU+RgW5VF+OaiF7rR3dQRlvKucduot5sZCXuHI+K5wgUAB6tqMIHoRNDvfCIdN+isqoPvdM9iYp9
dTDMVbmLoL6YjpUJyQQ5FpZnigrpA9QUkuwVLf3mhEKZr8+seWwyeCOqft2RymFislg3NBALKlFA
fLFBvkj6HEGG2vT4lqoeL6Eiy3iRSWefGnV4KTuGdoYU1aZyh1fNdM0Nag63U9PeA6WwEIn+poS+
r2u73yNSfbZje1wEWj0cnICDrrmqCokw4BQsXMD/4j7t13muBVh//S+wple7b4aF00bY+hp09srk
pXvuTm+UuZ74rf/9HnrwaG0SBpFjhGwWEFY25q4l7gNiMsSTvL3myuLsxUNCBPWqxZy2cUlnXxRa
fNeKKVzH9Ujv3+PLmo6R3dfM77RkHZvWLiCXOuwItPVQri311rsZGolxdkeEmyCDndxImNRwZAPd
EivXGJ57ZZEFadsTDvPZ0ILtDi0aJvKWFxdlnBmWvSDYgAiXjOqjKbIzWB9rxJTIdPKjTqkvm6Q4
xx7z0aZx7njQxWrsYOSLvHzkHXNgIKT1NnLQgRuWIc9E8smFFoNtn2uNU2P2FE2FcxC+o+1Bffe7
URrdAfyJfpxCnqreUOdXAd5bMF9dJ/YUYGo3y8NA/bRVgRZcAdWp1WQN3mvXR/Gi9EaeZK2j34jg
IA2W2B5etQ8sl5zxGBfVh1Iu8dhDdqVNQ9PHfOlRcRhty77XVv++HIEw7kZFqmLEvPIxRAQPdCFV
EjPm5eQF+muQyYB44hxrz/wlEC1c9HbjbP9912kQ/ROPlR6zLk7XHTXI3qrXfml4n11ngguIGW4r
NHEPJ4nOmusOXwnGtCXysPZMQ+JfyVqlGJwukzPB0WHPYdW6/w6Ie1hjoFZHp7L7awg0Ht2ZM/6I
4AGFpnjmiYBjKKV26huBEpTx6kKasfHV6vIBAlz8+qQ/K/KR/xvSdlWOSYVvtzkASqdr8dQL1Kfu
4HY50SbM5MdY6l+OFY9LfJ35TZ+YzEUj9YsLU+oe4LRYTH3t/jTqxavFeCgdiJXwZq5eJNLv0SJI
qvCj4T2MFOjitpMPhKYMewYRP4lMw8bAleApz7yWdjVuctPxzlqYgauKJpZGSVNfRU8WoicbfSup
fbZoErFw1G9Q18QlRgRF4E7UgbHnFI4rxohKVtkFeb26zJNIBkRETQkM34cGPCEELP3T0LFD961N
NDyDoIi8RxPvBH4uEX04un6YvNT4VYH+LoLKYdE05AcJ3wh5Kkb6MWpC/AclNVnuvKFs6WZuIgZX
h3MW+t1w0eGYVdLTv4tEd5eFFtr03bp2BrNkLUFqGt+C/Y2Ta/6HaJyB/L+V0SLhRZ+Y3T2YAYsk
7aOfkWj3nhzKtzBvboiLxrUjoLJjvrUehi37nanJcqX68v9fklEXIdPa4F437vn8l1k7yWS/vXIl
tmuB4pcNFeN/9BpPZqM1TMsksQ95J7alxT2k1Sijkzn2SOhp+oT871z3boVkjq9whemXCeaKSorZ
selVp97BLeIzbFqzIo8fDIrwN/dIuP992VVhf0wS6Af/vjTz3AJeSIuWV/N/K+sng+3Bv+/9+8vU
voemaT0PlmVsNI9PDYnFwtHa/hH7sbqJ1nk1Kqt9g4pV7jW8q6tp/rLgCYM3CenZv+82ZfKa8yy+
tS3cMdBVquUs1wOpvthkIIF0Sd8d7Kg/jdq6DbjF1Siq71I+kN14P67CL0d4bkbvhemjGKGm+FX1
KVoru47kZ5XCzn/TTry0Y9k9Z7LD9IO/uRtdY59KP30qp6hamHGW/gQWOW3eOzpUvYUe1nXfjRj3
SV79VnG2ZwTfL2Fm3PserFyXhr+iZlxJVAZdEEHURsBZxtazsnjRU4qrrI83sTlAEelIM2rbiwGL
QoscpqFxQmnYYSDHOENA3Vetxq+iFLfaxzvdM+VKfPrmuiKgOAj+hI56zIN+WIB9WCQtSekkzNFL
gCjUW0Ostr6Y2FUJMJNRBHSp35Z+aVFMSRRCV36zIum1u6l7OBWtZ1vG5JU4YUSvMryIcbTp7mJ9
5XT1Pmkwvrl970B7uSjTAajDse8ZDAJzI9/1WrRz5POojLNHehV09U+Ppe1ZnUhXuw0x4BdbMm1M
9eCNmesVhP2XHMt4TfxxsSEaAuzGQ6bWPSXreJWNvlixljSPLkQf00jhlkfdCych3lVb3yq7Ba1u
BFjPi4XdzLEQ2F+2wmGKiRV1WXb6QtctuWeO+Gc1zWb0U4YIwHQxd5Gl04XPZTa13DEE81aoFlmB
1bY+48VNnrKheZm+WTHsugQWArLGixFvRhI02PzFTPYlPtTOxN5OI9Y3qlyTFGovUgexKpuJJ5O3
gnmETOON7rXbINMuA/gkiuyzHTvIbrWlZBitaYwrqAMqOz5EdkpySY0dcQZMuRtWVcemgUuVt9sJ
K1nDDKSd3F1WqtNkNPvaFwcZdAVPV/NtJCZ7ATKZTrvcENLDMHYEVG471cI1Pmu0xr1oqX0ReLXh
F9zuoyntrVN72zGizc+bdRljbaHUH6Zyb/r22jWIzSyJJinirReMMEnAkdXWYawvsAnYDuUIBGWE
Z2UCUoOitg1CwErEorcao2itv9YeM/FasCzD2Rlk99DUuUjJ6+sk1ax5bFL3Qw7e2tVx8zlECZiE
l1S6vddrcrw5NrhzVgP22s6eSLnUwFI0F3PQv00Q+Ab0IaniQxa0NDDassNgZiof2Xd8CIQOzqQ5
RlypBuUdaV+LeDaAjh2q12bbo9mK8r9QqV3tF5cmbO+uEV9A05JRuId59cN5jDHD3hWDe8bVcmuq
6c6+/85UfGsPLhEu8VUW1Seuh4MbNq95soZ1+wqO74TLTrPsM2Tra92yIVDZ1QzqUzUR+hXDZ7KI
rSmEjSxf0qbmwCMI7mnIcZ7YWJIKDWhgiX1yPYsd6uzbygFvC2OvRlII9JwUw+imMjT/mHHScNXw
VvgRBZCPeKd11qblHqrafUJcgzWf1VrDrN+oDyX+SuV1d+W0R/KCE/A2fd18QKhB4Zymh9qiQOkm
2oAodOFqU0mTDIsPfeCdq6dFq9m/U2R/DoN40Qfj7pzIct8JmyVqMRRfcsAarvv9o9d2np4nizH9
Gdv8A+vAe0W44FJj9NuRdqraE/u8J8Qr2wmNSCTcU5q9mxg2rAD6ZlPvMcSvHRSEbGVZf5red4LF
uYwJPY0qYPGScjxIrwUNEJhPpkQszze9aZNhMUSfiMoXY//tms69BJvS5czs5Y7gqNe8K3WGc5yo
cgCOPrDn1qb0ECj3Y7BpneIswN3qXHo7emMoxCa/LZxFE+ubqEONoijqvQI5uKjcNwynmyJEvV1Q
JBMH9W8IhPs2vWe+R6ZhfIiJZTWKp8pt7iUuZjZj5BV4zsnWhmOmWLrpkKLK8UreyG2aBpa6gFKx
8AQDY4rc39VW8UhJPIPCXFEkZJuUX1uVNuAZ37i3iAOUUbwi87SIri3Sw7TRG3Gqs+FuaSb6B/u7
iPNnSXsArvJgqAo3SvY+GelvUX8bdvXnkNMSmy4nz/SFV+CVuF3U+MGlqAfGouVdjs3dqbCb2MXN
9hUXS7CVbvtm+tpn6v6X2ZNcDG5nMfhkQ1aBnVpkWsHCArIzDwtX+B9eoT8KLX1viLBfMKDhMAYF
2aIuTw15SviDq7HJlzSKRKTrgsU0zMskym6NGl7MidNTy9yLm6tdm/eXdFSbdKJVJ5La94OTpwO0
rPFpABjE9PUlbO8J73CGH797rYl/SFIesXqN+iU7iKB/dmOf/BK7fTa6G/3FZ2p/GTNcAm47Lviw
mRZ6FX5akc9YxXhnBQZFbjt/npbs121qb2ESkdcdrYsBDB0DciCzF9tkTEX+xLqGze7K4g7+7wsO
4E7Hu80s/JLKq1/nErIX+yNbsXQT7g6kH4MjBWrNxNMJhGfoB5Z+ts8oYYu3ZaItMXssr4JWWKom
B6/vpOshCiGLkm1f5q9+N02cIqxL9ah7z0OPxMAKfr31a2gIsTwHP4QYLfDp3Z3HZbPTdTi1dnts
SgO9Cy4+L2KSNtBdjSmjLii9P4iN3wLHeCasGqDHdnBs+sCQOW7ueKdhljzF6P+bqLt3UpyzQoOB
HAkywEzkJC1g4qFXb17Hg7zn/PCD4CDKG4KZB2qM1ah6HFszXgXogDcEAV3sogXwhyUk5CO0QLIU
ebezW3lRYKB8+FZoxr4cuGXmhAVH+BACDctnNgwCo+p3GDuTYT8ZfvzCrXVuzenWJNNvA1wpohTg
ILOGVThmX6hucrQPycUKGH+WzcnzXYK2sOCTjrCJRhsYeo1TZdLLPXzBR+2CdQNk2m5jHfFXS1B5
Z2KD88qTr9p1EUvOuAJUtCqeOlb19FrbVs9+AahhHdZWbEKgrdQGJWOwD01gyjEZbVnZr2XlQF9O
TTrzkNArCUowIz0jsd/nMAQOnU9LQ5E1kO0RsZ9bgRwnlYO5rW3YzYJQdPr/s2rSq4/bnpCQbphj
5nqQ96NCwVQqn1xw1EZNzcMAydWiiN0PUhidm4T4HGNviQ3yqHUP+zloO+M/RGCgehv/wUY133lu
8NFU2wKx9lV0fw1GOpbE9jF1jTtForUh5WLj4O+Dh+qHukFnwUE6QvsuOgAoURU91Z64IyzlqNsN
qs5g0jKfJsX2qKDDxiOzP48QhFgn1SzzNj3fEIPxkfosxLOBumeaQesQWUv9nfikVYF8jOf6plRo
NFy2mVtsVf2a/vDNdsAJjX0P/9Ko1KZJvL1me2sVxTtnRHc3H0052eCR/ySNVLAZ1KAIsbPLUwGN
r2KLm5N+lYgPtyE6M+2RdEiNqLkxzWEAaM+akEvdST0WR9FtkPGBpTryLU+xJyDzJG+b74rp4IKs
cGM7dZtQh7xbElGxTsu3sevSPaOea+1kv83M4o/SYSkL1qyctJ8exEhXi/2VrcxfEuK+Ru/kDspj
5osXz9YQmA/9fwzRH7gXcZRT3RygBg0Z9ZxSzLJiLXtvyZZbBn53JrPo3Wmr/7gIBwyFLFm6/DQq
rJClmmVjr52bv5NZJZ7pUzd5ml0cV9Fbp9PXpJvJqgJjp4XyF1coZibmmgsEhP3arv0eSVUgILEz
YrJG0HcD5JeyXivpPoAXmuskCnZu4Tgn3dK4AEOzA2mRfLo1JZmI9YNSJldpwEI4+wkdlkwh5sBQ
Br+mqz/pTAN2XuRvxnJcekZLUEzFeDuPPzwfEQnr9qPHsG3DdHINbuPHLIDwegKgy8CFmiU0ICSp
LM2GTqEg0oGsr1NvIpIAor6vYcpjENxzq1ZYvuwnJtfML9vZY2tMRKIKgw67KK7YXSq/vJBCckaD
F66yrD/bdfnqWgR51PLH1GpEKWSYgLKCTm12JkUCtiUDt+eiT9VpsFrAmNBryjB3VjUKTOIRh13Y
1scuYRnjqnmYq5CmtQSWryrrCxIVOPbK5TDxsenjcGQFQ+RNzbg9HA+mdQhCj2Rhv+LJH3drbZLf
NlLLbWENb0NZPAPVmZFyjCZsAKZa/0oYKxX/YirZcZJ2hrnMVEczQ1Y5I82y8dz51sYx6ucxsjYG
+SMMV+CCpO7WlmDFWBIlBdQcLycTqp2eSirljHgTG2CBF1VfWg33jhE3JxSeWcPiIJo0azM/lzPa
nW1awrhxuuSL1oMOyccnxKZh3Q9sZ6ai/xPuF77TbyzN5rqGK2bCkl6h4cexyEy/ThnJj5HzOupI
uVU9NERuGM2iKwe5jFqu9ih7rY1uaxv1w074mdjd3KXRaNwDGhgyv6/W7NlI9OptMkyAm/OJM8FP
QvuzYeDL6uszVlU9N0V/COiIwRkgMRjDiy+L7VAMz9GQf/uafG8yi3imODsb6jkKLKaON1eaL4aW
PqRdv/Io3SVa+O6wGHPzN4MVXtbYR5hg26CAssS0FzFWoGg4vEJ+NAb/kLQFklzUgCCyxLXPk0us
zWDUD/blWWV/DZoL3Uv/TGu5RJJ0zWaTpSYUFKp+g435qQSnPg3tj6XlZOrW/pMJWcFF4w6apjU3
NhQe/jSSEplzYOF6sYRH/5Of+9EmForaVqDA2gUeYA4iHpbovZ2TMKazLSOxgtP9bOfpoZooSafJ
dJdhYJ3sAnmGCe0fX63+61RvlpO3l1TQ2dFT3trKv9cd0tQWre4+HO17hdWG8BjFqt4JQ1zcBM6x
MdlxCL9VwHtYatYk1y76rHhnBIjkaQbv6QcK4z1jGVxVKBvQ+x0cv3mafPMlM4ed/hs4Ka4Plr92
9Dxq8Q/S9rcpYZLld0c5Td+B95tM8UvvyFepMfIMvfA3GnecRAcwZXunpnXQprNPrjOY3eisio/S
D74ZpJeialaiItR99IIXm3gJAt8WofTeojQEBpC8FMQVTG6+NvNxX+UtuuhsdkEw8SZHDWP+2htI
00K3OsXmH4QcJrnTwy45X53xlrJDTly5L5R+BHD7FJfDPW00CD/yETW7NIgvpScOJoIpGUvwaiWy
W0abRrYFEryd4mo9BOFZuRUhDOeyj3Q4KuV/2PhRqvm3BAkR/SHh7tUI7SUgy7GMDybxc5GPt5nO
7zPX94CHD6b0F2YW/+mRdzOD9CeyxKVyzcf8Xrsso23WmaYzAE1EaUN/0yJXTVD3pNX0mvTcQ1hV
3kuC8SqywoUerkMrP3tTyW8DZLqkTR1/MqdPl8gV/tBgIkl/cybx7aX6V+dkM4rjDvaDTQhSJQfi
fPSSNSjwRfCbt3i1yDjRTO0gdZ6h8Mq4In3pXjoLWKI5HVi83FMWZRCaoAbyDBobboFgfHbH/DGm
7YXA0g/Q8X+Gyyo1jl8G5VzjmJW4m55gJTHgzZ6qhoGU+xs71LnmWCLmysvPxrbumguqJo6+4y68
M5hng8RPJT57ESVEGurR9xT3/4Ug6WgN4l1bfyDu3saKEkxUT1UR3X0GKYuiWteFddDT6mOK9AuT
rUMG1MDkGayXu6oDCFak+QcAAVja2qvuTe+8CiqJPPkp/eRJt9sFCdjXamhBZpYvcfRo6vDW2t6h
LbRjNWjDQvn+Bb3stlXFtZz0VW6kxyRHlGK5xRnIaIwYxv/zePgJr757Y3qMfHkMpLcl/fwSteXJ
EV/Swz4snEcz9d+ZOePHk/EpbtBKFtUrk2Wau9WsW+5irIQcAn4VvbjOHCcQq9d6ogym/KBVMOBI
CwWmEmPoIg68Fmk939TZLVY9pa9yLbTfPueKq1WXxFNr6TibWjEKaMTFMRlF6JQfIXPozLKAmUsq
SHhx39mc3+KTGGml2aaJqifLsApguTiGbUQIbVCcXN7SrEt5FaLeGoVg/V13xzdrjA46aHM+Wu8p
0ZkOmlisx/aD1ceqcitCMJSTLGTGsj2rLgwf43YeZfrYOlz+NwVetUqyD5G27OEo1pR4dBHOYfuS
ucFqwB/l+92qT6x7jTYBBF8My3JS0H9TzApB/pEz7mZRcNeb3ADEANc6z8k7zZh8m268qswOekwA
Ew/Fz1qwncZfABu8kYooFVjZoti2IH8Wvd5cvQo3kKhD5H7VRAOICNOEb0DpE4GGjOqb6hgzlAmK
Q58VXd3wOQSGUmifB5fo2H7hENywKKBYLpuqBkPj4XnUbDKtW3C3O8ATLnkU/ZaV4TwopKqZUtni
aQ8RjKTFXaUoXUuSs5Y/uqt4ygKrEtPHLBPpGatG8biNY/+ky+yUe9yEpA70YXfW0UCyD+DSrsp+
FVUsaTVFiA2rXaMe/pyGPM+mZ3Kb44KoLp4DIxZ5AVNy4HFdt1cTkyy2gN9D0z0z8AKg1xBd4lVq
N2rN2U+z73BItjXYkqhV91CSHRTZA5dIJbdMoEjWljwok9wENlWnlwzeblfeWsOCZxW8kqiABl6z
XvuwZvR5DGdGcyONhZ8G+t4q3zp3uEFiXdFC71AjvjceIyrNIKjDsHtU6wgvmDYvBixTB2IbLpAj
00U6/gQO3UQ3cVq2Bqw3VBE/knzGTWFl34lObeMr+xhQyK0gvsQoySEFjBaMc6AH7JR8bt+gxTmU
EnK3TqpbLTUaF8TNAKFpEQ0W7FHsfbds4XYF4jyuKlNj+Np8SyqOpTkUfM6l6ta4gtdeEMz2b+se
6HjxKeH1rUPeruakDz8kEjMO3ntX3fQB3wHevrrOXwDs0wCYxV+MyyuOjbvXGDuXWp9POvuVBa1l
xZ4PsQ4M5wpmGMOn/7TWI3KeWJFSx0GCx0Xyaoe1PsgXeJTPbulw8Cj7z2irbQDuvtFuM6QJFeY+
c5p9mwBgjMMy2hQduZY2pXDpHQwLNVJWch8MkoQWI9Y2gddchh5kiOTzZoffUV8qlFFoStH8hkh2
iA1oI/IJLEI3iNopRioL/z4o9SrxNq1ZH0FtNalsyirjyBL2/Dz3r2lgIRxVHoSEiJRtbUbHwimg
7FwUWI2uRg+spIUJjKCRO8phLQJgE9ZqZq+4cfxF0bxne6GQBxHcylVE+IdRsaEdYWhlPF5F2mE3
41k4mxoXYHcO1eDeTRb7CXoIMhwgVFZpdK1VQzxyKn+E/2JLtJIoJ0iMzOLxElXVt4rMn0khkq0y
7T0KIGYGaJtLMNFLWz8NObzwSjo30DsPpw8Ie3cXCCgzVADmm0sBTOTOo2fT36n+D101Np1x1Urr
NUIaBtzx7obPzQSv3ySvYZFY+h/zQJ7m59G1dmFYvwqdPoPnHXANJiW26tcFehZYFgdNLw8WUrCs
rn7tWUNrBQHZzJiBesbUi7zwj8BO4vqITIYHBGVOCdXFG2fOOrkKErVXCwDE6b1vR9YedHcQ73ET
XDqjuCrHe2l6+6mpxsssIVQmlXo1P/OOOVdWg0wa2wiyQCGJDi+/OK8XTDEYYGeS3jZKV6g7Yua6
qyCC0VEoxHCyr27R0L+W1rTAjMIsJsEfHgbTR9aa72qUz4KjUh+HHcgVCMjVxrfgBesjNtPUsH9F
JuwjDHV3Y7IjChqfnBvviJx9ESRXQR6VzntupXQsWuibG0uk9io3Z80PanPinJmS0VICMQW7md+8
2SvDpHooUd7RAtPNofQIWGTw9zGeZSR+N498JkgyrKySqKNMN9EiNIThNXb5C+GFIcO16IZ+5c1J
WfHgP492tkpmlmjm8ObSCjHFoo53Opol3yZvPZ2DXZFd4emC81iuR7I0VlY/BgsjyjcoQVHoZdoV
OOwXPXC0jqxzluFuNHx6XJ3TCmbdzknEdKOLIJpqRH5T2qyX7Lj561X9Hds1COUqoCcb9A1Fk7kI
S9g5lZ28e17Gb9KMEQEae7sd/2ODhdLGb779DM2iAWUwKMh3IIKWVKLc2dZR9pHUVKmyY1jYwD0M
6/9xdF5LrSNRFP0iVbWy9Go5Y8AGbAwvKsJFObZa6etnaV6mpqbqzgVb6j5h77UvZVmhJTT9gWXi
GDQi/9GQlqxsRCGD1q99iI7DWL2ANEdX0GaSwbJBTcGCTARjp24DT7JmHBArBWqstqP60huESdx9
y0MMw8bi/bbr4uja8lS03eOQpSSUW2w2yghVNrZdi1Jz5c7TUav7fxyagaHaY13DZoDytIqV9tIP
Lft56XIfRgTt0TitFAiSdS5J3i2qr6FN/qUajgOJe2k9R/pnmu0LQJlkE5c7eOEjGHo0GYpl3KCx
yuhzXpi5+uvwG1U6wqK4vrZp/yUYH+t0xXWpn9ucWDw05VpQ9M0K/AGGBg2nYK8eEKu/wUJLgrBc
ctT63RQTVyA51lca5htSGlA2jt53ZIdHxmaQmprmg6byCB/6JkC2PI4t0yumjY0hbDqPTWurjU/f
BEQy+4sctixWQlsf/VU9R7iqqgsoupWw0jxgCJ2vKDZ5q8KPXtPuMVxRywcNY+iP6OZeoMCm69F5
SEubtSZMZDX/MlGDyNX4MLhkQ1ar2lfpdCrN9LXVLC+Qyj9NdE6U2/vOWuYkOYZ0MR3nrJvXGKAx
SSm5bd3h0ZCfGSjllW/ql3ycfjqdIjohJjt8TZo0WWkK1jbJJmTHYPmINM/cxGZN3JRPvkDanvsk
PreteXWAvK7SXvy48AsNq+QCdSueJXIN0uRt0pKzbRFyo/s3A0xUGL0S23grWQ1ac3Kbav9NzQpt
eNax7x/PWlhd2HvtmONunGTDpvkaJrfWzS9WJW9WgVYdZnGd/8AR5m8oWE4u6ObwdcAZK4d0g38M
D1DHpRlGZyOtM059Ww9yMrqIczqFTD6xR4a/evGvFj7RT0Ma4ybgoAfiU04p0Fqk4Fp6x+HvBr3h
oY+oPxyFhKJGHTCQSp214obi69zXtLQSobObNDpqaZfxr38WRFCsZR35fNvqnmgMuvFUv6Mkf2Ot
uBMCPb3h/0qUquhpxscKjIpvLTBt497z9NUkmueA38DjAEnHM1pXS8huqn5nxLYkXU3iH9bhZsV6
PWGuSWNhtcyCStIDPguPaytCD4BSntaFTD4g1hvCLP9IcYMsAktbx/VGiMZZokDfRzWzYTKzCSN/
8cA8r4x6MbPLj0G3D0VZ9FgcUPLasjgNg3nMuTlXuCSupsZRNuOHSpryuiSUIJ+52dOFEf0+dMcj
ojt3M1Rwzs3mLxkWsbz/U+bi2/frb5lnW2dS98ljDikGnknujavdNteGKe+QRp9jF14sLd5aNRHI
jUXqnTPEP9SdRy3ZI/Z5c2v1zffDZKsL9Cqhk14IZQj4slXfFJzvxVb3etqOgYgAtCuoy7qTPoOJ
S/6i1qlXthndZH8Y8RclunzR8A+v+CyxJVNZbSpD/MX1dDEarFqcMe7afK8lCQ8joYTQuK29GT4k
w/jtGtT+Zr6N0/DL88N3Zs9HpTuBrYhb8jkbdSHuTH7LVeWIR6tLt9Ok/9pjRxXc30ZHbaSiNABm
n5rPjggPFlrErn2UTnKfjYcowanBZpj9UWK/9yU3/NheG4TDnUhOeZY8uPrdwENqstBIWmOrQ7QX
nvMDkxsTxPRdds0pLNgjDQwHTYeBgvcni+7eWtkfAEWHwswb3ec56S7usHbqca/F7ilP+kNqi4Ow
zeflh2vEk95626IyDlhszxlAp6LJ112YvxvzQAzzkJ3hnBETSXCbbdHk6X2iAuQaty4J0+Bt5Iig
YjkayvpnJfNJgshxe5+0Y/+iKCVBPLzpk3ds7eKkexWlzZTRYiDdm2uWqUrConG49QyueuphyPyk
qrFNsOkasfgBMKc/DKrfwcPUAKiY+JFC0s3b0WvFdD78EBlHkhtmtFmTvCZoOpsItmA1Iw2o0Vss
AzUnQyeeJf1+kv2O8+5JOQWfNbvGsMdL5WlvZGsC+2iQhrRS45WcQHiztvCLYT/gOsF49CvbysXe
MuJJsh987S6Sp5zmfLHVhqwGqnPY4hsgf+Et0u0/LyTdRChYa9nXlMesxEDGkceUPEdYwEPP/KwJ
d1jpfvJrknix4lzYVxZQvXC4Sqk/pDOL9ZJcMYszjJmnKsJNk+jPdjz92R67qnDk1yme3Fh8MBM5
WwMgZh4vzWRNPYbXlsdjbuO70cz2qpXhY4T8AGcfR/H0YifeLUuhCziaQGU1ut+pY0cPboeNVybk
Wznc6vjPV3rxarnVvY2YAMye56yqZvj9ocOBv25pb0Bk/1G+PnoDqbD//z5RfvUlL2/mkGOmJy1Z
nEpf0xvK/Ri/F5NPBKTLPKgoxBHnLhn3LpPgpe4EddmscPUzhrCcIGkciqY22TuNdsmE9eeM7/4i
ZkOVxcEC8iF2EdjAiSCLWHzVrAOcuuQdZ4IHtNunfC93pupfR7+5J9ImfydNSWsU4yO0o2cV5rxv
2EQz2j03Kj9DzVgVfbF1XUjo8GCmHe5uEtUon32W78sEHUoYh2gyflUuR5HB1Gl+GrypCJgm9du+
6M7ko1+ssDkVBmojEDNBDMCO53VkuswZpqXpTYzsmZ3GfSQc/snHqCK0+0BSKm/Uoiaw+yeNERpc
8auGDRhn2/xn6PqTrGlgGSMNaGmoSE3kIGETaDLGbVSwYzYWORzA+mJ0z7LssGos84h6yTFyw/fJ
Hl/Dga4NFdVnT4uuuzjimCau0i78ZjG/ao3ofUZeS0DKSXfHK0hU5nARQ28Aec9W59yW938cFwZi
wtxEuHGKYrP8Zi0UzHqjrzSbuPm58d718klmPR+1wnilUODhYgQ/nRJQ6c5Qv+aEfajMTn6SDptF
tpyOZJL0rDCCrN2bQIdx6NL+yB9jsNJNmmHpoDwMdGAPfNTmgz+X+3yR5yqDRMgZg2nJewLd5HNK
HbblI/1OqOvvGmqgiQO7cJgMVLRRfoqcAP5V4lBaTnovA7tm/Li8WBm6IuuxrPg/++n74DMenci6
WQH4fsoNcz/go+n5dqWgfCK62gh566r5PS3qa2VTHSiMQIjm+33T8igWY4lyWhNrtzBefAmXOmHr
SlCcDJRtMCIcEiIytHfcd3tLkErpNH+pr/91PKy1l95K3blPy3qXyRQGvg5hun61bPkypTsYcE9t
hKrZra+6n3/6ZOsZL7i9f0DQsNcHzSxc/+qaGMtUQ52cdGAG5vxX+DUpC7TWKpfPrCdeejShYlJP
TFDPRch8tcpcWkUdPXHl/Ov64pNh5MHKxgedIJ+V71UH+v8/qy6/HYExUkZvk+/cMvqzQfN+4DLf
jNlj8OhzJ1BPBKOjvbgVW+gxvhjmS+qGkrPJxlCmMNDr5QNqP65GCzg/QldLL9/tMvxWfrmN/KMT
RR9x5MI95SOHSc8LOBM47zJWzCe049ikAsQ2R31JmW0TgPkjkBBQZ4EN4rAUV2ChOLOgStlTTFDa
zErpPMQL+mxIv2Wm1p6C/zRyu5FehOmdqRt6CYYtZGE/ksV0rZX/I5Wi2xQfXoGswkdi15XNs2ky
cPRQfOb6cHJb6ydNrHfhlGRPzGvXRYs6L/Nvp+J1mdp2NasyCqqWFc3gb1rl/bST/OXn3xVtAn9b
qGkX1cWfZ3p/pdGTzlgr5r4jlNiGfXAFugG/3vsI0CYuIX8mn55GoAtyarQIOoHodvvZzjz1Q8wp
4NOugcvcuEONMzYsD2nekQvu4PkK2QkwzSKyVC9IEMV9xh+SdfszSfHSDsa10P9ZFez0rHsm0uHX
pgFYF478navsYLEWX1agoWw+6aaJXcFWsCpfwbigiXJVxuHdMSdCJ5h7F6igjJFM9eM42Z1RT1qg
qO7xhmEqhPfPTwQ76lLmxic4voCg3K+Epk0YGAc8MMakgmTcwligHUd/JFAn2XgTZhWpXmsrfMKS
dUG9bQTEq5/a0dzidiH+2YHoyxB1A2zmpTTcP8vrXvE4HBLLfuMv/2ZfSF9pibVCB2IigTViQvgK
24JdIDQ+mp98ieVK7GdW8+XK7q2vKc0+9aCKoycUW1hrm+41npLnQuv7QJgsLsj/TE6Q+lPiKREt
FHL49aV8aoS7G6DVrGzFCcnDmfAjT0CtsfJM85ehLwOcZq+xZ0W3Mt0ZnkzB1DVrI9MOZWRyQ+bz
n5OGt2axGqbNO3ojvlzH/PCtV2W7+9nRi5XJYY0dxfltXhHjfIUeEQTg/NzVEE6HxgdQH2MeXWQv
NSUnAXSJ0f3lan5PUJcNajqZvU4yrr6EbZBnYLDBC1To3lF3nSy8xEHy5l/ymSFK0gysEH1epZJ5
zbIm0rX3iA14EIM23BuLdSWr0BIZHUu6MISDMyrSgEsOPuqAjr6pOrlZe1d6cfOqcQ8fRyPtOXNG
mAHinqlFl0I7vUap4qMhzII8rI9pOqLS1TkeSmhSQWF7/zDAVrb1J1tcgyGZUEWas1OgfJGzDyYL
V8WQk/vXCZza6T4eGVs7wiUfHiprST4ibzqizwjlhBYVn3kpH91QQ4bpD0Skq4YoUEgoKV8oqGf2
HsxRuU1bwolwPnfsX4n7dFfCYZSeMQa2csNbxUg/uUunbcqF3CtwxQ3DoiCNtLvb5JfWLEdSPxp6
umWpddSl8UINB1Fr4FeE9O/YyQVz8N3D+LcZY4Qoim5BmwFZLKYYyb5onZrlukpewCmHm6owfk0V
nzVsy3z+zlbJ+IHxcIMurr93s/XginvnaJgjQRYT5neJRg5/hL2bLGf3yefTpgz5SwuGjvKqu+7X
5AZSJQ0WYAXD03/m2QK9FL+UHTEy0r+MFuDRZvS1VeHov2FWv3qpckjIcH89A1aVk9qcx34O4yd6
I2r5AwPqg0d2C3kc4UrXHfKOKg0LYsXjEbMgsmvSkyKV/xLpSb5Bi9k2fxQhOidJPClYL+cTDapY
swZorFOaCqKuIsKgbBIR1nYxPXduh5ykLr4He4TUKpItsZhukHDDK6OPaJjkEx9HEaQoqxsYEhuO
Gnh/TYkJrQTg4hqvRALXm1bkjzPbD6QDPY7gtLyaTp0iBmj+MKs/eRi7V2hWP53BvGhp8ugJ5lSp
jSvKFdrn4Fh/vU+3Z8VIiQv26gn7OD5rai+BwqpDzzkx1JTLpNbVJA3zLA4GmuWVKYmFyyrtEmXh
g9478JswBRUj1VMiKlJ+5/SNsTPiFKhVs/M+i5lMRPMThsF318YXqANvQk+u7JpIu9aSn6g0tpjs
OPenVyZzxDh2nRd40NrnqAsKIbFSDO11tHO0pFOCisv7N3LHtwUSxakMee/aApGHo69Ll+sQvenL
4B1sS26Skr2l6bP0rmvixvHo/J+jm/VnhxthxSCGvExJajyzxJZBcmDK/JHAlHPdzSAY6hLMAE61
LV4rOF8LlYxQWz61kbdAY34LsJpxI1st9hpsEySdn2zQ2YUyeo5YUXPUJcwKWvtWcTuKLgPSDkKt
pZAgoJa3zoYPFBMUNiWusa4EY1aeYO6G9Fsbq5/MG36LUaVP6VPOeJNspUa7OgXciQSJ9FdFeDhy
5E3rWuomjImAvS6TWx/sgWuV847E119tQFykIms/Ot7Ri6Q4lg5KntobHjgbD61skJpl791M/zxk
DPStskyDkjsgy5zikhpjttMn65WE7mzTj0ScWAJ1epQzA4i1CDhYnHobk0xoBDBW9kBtie1btM1m
ZqQW+nhzLBamOybk2tpBFkPL1G07x+k2usmcpG04+8IuyzY54lnCu9gKEP9O8peD3J2VwwWhU3yx
RTIQ2hy6QYcmehUvYDtNqHdwsQxrEgKXkGEfaqDL2D/TbzOuH8aS4jxGbrKVhje/aYVV7LXyiQQR
VvEGtZN0/BygE+dQ7Yjd7DQ7y2Hkk7m/Yi4ech0QSdaYuJ46mbBtCJmZIOg6dOktZlMCIyjIFNkj
ut/9i+2B+dfZmxUBpL6G+a/D5COWN7dM+KtH6xBV8buW6i/Q+OqN6Zn3XltyxKjj/BmLODYwkjly
9hTEoHNN5em1musftprFwTTDG+KfDdF/7I/vekN1R1rGsxoSAHLxaxKz8QEx/Fn45xD4H1JmLOMm
uau9Sg5Ogg2PrmhVxNYhcyLeiioB3FlNrwm0AHM2jxh53hsRfbaG+9Asiut2kQbINtxPJoZNoxq2
7phDTIEmtY4p8tZum586hIUGc8oBuxs3V0PwEb9hOx9N5EjxT2EYj6j/LTaU8zuP/Lmha9ebEV0q
wRoag+rW0B512jFdRSPjDJ1lD/h44HD3eAJLwJCPjKARrQxB4+umoSpIRsZYw58HeCaVGl0IUNDZ
pTaHEsfAAAX1itzuf1oN/LBjl7mK++mUCOvozUyWtVT7iHT8Ep3pf6B2LUksYsSY2bzckxHe814L
XwmM64Le7BT9PSd0QrBE0irWMHHClbfpDO80OJRkVlscc8tkDkMUmXKqF0xsnzZ1vjVju0pqNFtu
9l1lNqtMj9Qk2BWot6+tr70sq76k1J8F8igdnELPBrHp5q0dzUjcfetShiBUDP8ULY5xN8o/mY2W
LMsUg+CGLvC7KcBCLMl30RMy1vCAom+cxUdupmxWzOEnw046+9U+TLynxoQ0nsTJOa0qfTHAd8wM
evOkdebnZHNBTQXQj1CwVCc1B97YoTcMqs9ogzrn2ypNlomKyMREY9JMFM9q0MhUTfrma44W3zM5
pKx1N1pFrz1h/sXSBidxLpHAUmXfMWzqiAEhPGUeWKzWepojbuvYmncMMrFGAaJiPaBOuE3XF6uJ
YN/Dggkq4s2I/q7/tYo1hDcyV5Ze9q1HbdCl7js2knq7JANOQ3TiO6MC69BWJXMjNs48UNyP9scy
9OW2O6gUC2LBz5947hIKAefQJerM+ufX/ouU7pNZLt93Yz3Dspjow+V5mh55kpbOwGejpjipQAis
DJRWsa++rHsquiv2N256jwNM9+OPZMTLEob2b6YQ1jqWu34t87g8zMQEUHsWv4ZpbSxMEkE4Wi8x
n/MUq7NLIkyQEMNt6gCW+JqZZsQZNtqL1JmTMvEmEXs0XkTvbaw53Dd6/e31hKS7WvE4679M66ku
cIytCY7dkp7CtR1fvdnfsju+5b38sTMqKrBfmDOcfZeIW472fi3K4rmrNITSstKhUUAc8opJ5yQX
p3ql5f5+TNjQgwDgwJZixZTzitLxtfGzv7Y0XkkgZXeV9r955K2rkY4Qtw1sH5oqK9+5Nv2SmmD9
6fH4wTN3G0ftw+zYEcbRDMMgXSGLOUjYVmzL4PRNgBGMr24wTlL78Bplb+0YtqJC/Z8aza4BXWbl
9d6Mh3s25ii5dGA1gS38f75X310pQZNxE/TZS8T+nWb5VStC7vbIOolo3NFlZYgBcbmZYnyfc/Qe
i8R00H1mYiEk1P4jbNaTVr7Nkp8tJAo3bb7DKb9knnGMkQKmsfE8mtg1XGOSuCTaN1Wzzfrfbdj0
ikCQ6Drw+tpej/wRxtpMOo3+7qf+o2kxJjedxUev/YAuWwaUBR2v89bGlPmzEq+hVtxom38VaqK1
sI03Xgo+qqmzN/UYnrP8n57i3swWN7HncO8gwobAvC3n8jdC07wiiRzQWDlRifgIwKyuuU1DscbV
GzNuit4oyjAyIOKce0qzxZk/E/alZTFnhO6eSq06Dan9KPsOikb3bc2nFuxHlMk/1AT1rqkYCOBa
AfLmcR9FeL0is2PEVVFZE0a4Bq15yN0q3UT1/KzzrNiDPWxpIw+xM0GYWVycLpYfjlgQlGO/G0Z0
rqmwtE2jDbsqMWsQTs3jDMXXT6dvc6LtM2B9Yanwf1FlIShnxI2KBzShG//GhQ1PQ3tS+kCmLy57
GFScycb8oE/yp4kttday9mFsJ/fgmy+Z5uMM8l9yaX3lzUCcH5hknSzuJuqw+VGgSxQ4K0oNGZhg
cWJCYJCRD0c4A7+YD49aHkKdiqEhFf2nZ/nWJnWmjWfqAfxcOqwyfkyFZ68adZ5LfaZRV8/p2H+N
+SRPYd+cyyir1nkT76KhYmOU+2sGibFwyZklBoQkqmVoNmzsOGSib/nmxjW2TTHOW36Xm14h9LFG
DLDxqx96P45ZnuAjna0cu1lXh7TYclcwYwn4E9Vq8L1bqLPRmeAAgZYIbSPdGJMxB4CfD30/vXc9
UQVd5pHnIpNjNRjb3JfJrm+nH5l1r1ld4/zoGXujQ00ZdPy4IuW7j1sDmAXcqrRgXmqxjk8qpndF
x1zTrtFMEA+CjhP1zeQ/zeAcgrQWL3C+JKtrizBkumjbpk8y79UyOrBzSHu5xX+ouwlUeFkHndKe
yX6e12ExM1QLRzZ1jExSn7nVMLzNdrsPTdETDhxpB5FlCAlwetcwl2Jxq/Lm34STasqTM/vbmpTQ
lWHZQJXmQ+8jPMFOVzpGErTu0hZPYQ1UZxsJ9skp0QXkyEa3uJIvdZfDmBsjBFXhJR3ar7YAczbX
9p8yy5UoBr7gWWeq3P7kfv479CQIg748NFCOEEGd7ZAHA7WGghfZPYRQDtr20cnHe1tzntoUuYHj
+h/oTDdAfZgFMzqnDODcTJlEmt487335rJ3mSMX3WntJo/FmQ55ic+hvRINpyjIqZ6nv10E2heU6
THGdyI4X0W/9U96P/PWR84BaD/+pe4opRZEmwqgNVUir2kbPtW2/uFAL6FzEXzbBP2NoHHF+Wziw
WFVrP0bEG4XvlS2OU39DdCg2vuP1q73d1M9tVhDLGJI3SuzXV5zkn13aE2rFmYMPk9WcOZ741QbG
awPqGcb+1NSkH4MVnDIChHMzfBrKlkOHOzZvMZrRi92ko//TSdSNE818ECZ5n8g6gR36G1+j3+iL
EDRX3GKoz++188HDfgadopb9+ZZuhc59oGGUry6j31UxIIpKBGTQspvYXHtrNk7XkeH90p4ZQYmr
IdXxvSLrQB9a05n4fIiqxcs0cpno4iETjIPLsQA8hFrLlx7ffe8Rm+r72z6ly+qmRVXwYEjgahXm
hL2fbmZrMjd+I29VPMKLeO/sqdwXMQLXQbmkALlqM4n6RgwxtugBUXrKt9CbNXlY6Ie39gg0gOH3
ODBy16AzBS16hVUvhoNDHGTu608s1ycyuuadljDBGZhaCM0kFbkp11pjXeg0rl3id9sKGRNm2ifd
wfor8zfw9vPKKsMzk7q/osrJyp1OXW5+T3NzZHqwt1B5rHLHv5uDAXqWPB/MD0zxFxIss4chYQ3U
l902l2C5h5oTM7c0lL8FBITe/rE9epHRyM9TArhAsKbv9GNnEMfsuqaL4MvHsckASbPOJMETVEqm
5Eqk6YfXqgA/KtKI2vfB4jBIq550/LHrKa+/Ype3SbX9EJBgtu7HqdhZhYZap6a90gwASuFf3GR7
HavkJoUPuE56YJZ15CxgSvJVmdcKVfDjOGzf4iEwc4a/mugQg04+UzGikEXCbl4wuAbr39MoFDHD
Fw+/UJW9JQVNoG1N/zrBmi5jizGAk1nLArF7nWcvuetv2wj94KSN425CYwa1t6PLgrypp2qpYrnl
MoucaaTYgWG25K0tqzVULx/GeEIjs7C5M1K8WFkGkZEhpHrSIXtgZOezdzqWZAXmcHKn0NF6TzJW
lz50CqxpLiKDCR1zrN4MlNuSQzeALidYVbYXuvKPsUv+mRP2KASttUH9QpYa0qRm3hGRMq/ywtwB
PTau/rpGw4HQWQjoLDQADSnUPFvqpZrKZ4PN4Vuk8JZUGfJaiT5iE/eOf7TjdELKLM9u5UIENsXN
0cyObSks6yxWsCcnzX+FQfMyGkZ7hGKObS7N2BHK+SMew3bdsDhfmrbs6FtIzlzFfo22bYQ4KnmB
a0jMK1wKPwiZHv1uoF2rZEJbFjKUp4QQPJLTIu51nLILbOaNQdcj3ALhLzIQb4ybq4gxnulVe6l1
byWVpN6LqwGpOnAWvxm7jtccS5ELv586ikfHRYBLiNWJSQV9hMrUZm7GA0eQj/tkfqHrC6Ku/okJ
Q9pyVdobwdO5Ir6+QWDC+vbYJ0f2C+XeQzpP8wRXR1D06dYD2lU4bl4JcJmdMSzFF/AS0VozS3zz
Jf9LXT32WisOYUdFDbHrofb78NzlLngNE5BH3O8R2+8RDvhUYPVNaPa5c/tT4yk0B4z3I6k/1Sq7
2C6KypHOV1VZHsyq+uf20Vtbma8s9EiPTP2gL+SHrj78YfwBvkH0VS7PAzgiHLLkbeUay+W0RupG
4ZasQbv8qg7GXQQdSZTOqnfYzGO83Tu985WXhUFqa/av1KxNCYh8lXLbUNoMB5DbNY9MWru3Kak+
0XcylmdPa+cgImU9TGQMug8DmmEzHY45hBFUv0jjHCLUOzt8sJ0aheYMkruitJk0hI1RW17oEU6I
8+q+2VXppXXKBNmvOGrWAhRgWriMaFAhe9+EAy5RAC18U0a6jmP/lK6R7wk6PoFOYaHnYESWnfFd
20AERPY28lRQsHIpYA7dxn2Pl23h/k/uNrQkz9Vzn/f3MeofvFhHh4B8Txu6a593Nynij4HIjUJo
GGIS8+DEukF469HsMtAxqGgDxgZfhjAhEDFgtFvTBr7mnbUWiH9icd9GkrCGuN6VFedI45kvxsIi
JJCSD4NsWTc0lvgBBn0j1/yG6HmqFkQFAUvsclNA4BdVt/FsogMbM7PWThu/m78QWBkZOv6Og60M
ioLWp04VI6Ce59XRX12LozaJWGzwxM02GqLaDBVBLiz/OnwXE/31JiLZFtc5s6H5DuiEtEQmr52p
ywN05a3I2NckdpjvSw9DlMD3n2RD/e5nN9xyh8rpTmbhDWsabH3n+N6f7muv4FnQA0Ts9oCwRuj6
MHwPPEso5IlDTIXxHpmmXHfJbhbcwlRA4wahT7JXaYj3jCoRwy87WHwWQVskNy92r87FR+U9Tra+
nsP4Qa/0B6V3R82ee6DKYsdjS/4jBhVAd8rfNq5JrEL6U0dlsy2F+cm2oHjJVeIdpO4z2mhleglH
Wexzu5i3TiE4xrXefcQBfHIAQT72Ap78xNkScKI+ShVHF5PJOWgBhfXGMyHINO6u9LXnxGmHU5Nl
3xkmyKdsrLJ3iU5rmmfnqCmdIPhUvyjJxifrhb1LQ1ZyodU6G+VjDPSb6q6BjNoT95E9QYPuT8DS
oFxAtqtjt3pFojqs4TciPfFmdE+Uv2sBYXjndw6J162O9rOlHcUdv2KbZm7jwQAcVyQUlvZ0EPl0
cM0ZHOugaxiWNe3RzU+R21mXfgrRuC7SDhJgq22e9i6yHdzvSTvdtDghgs0da5SptrqpHI2v+zMW
prXl+nhFs8L7NSfFI17Zp7GTxN22iX2xGYTXuv2eI3Mltu/SdEzARAv1hP8gL3p7T+fsMNYK36aY
rU2GaYJkO88mAhWPzdw57c4VeuALVFGw91tqhSHZF4rpaVmM5IR26BXmugCaIg3zWpfx3s/tJ9YR
BanIJou7cfnXFq/bVupu/1RNiPy91OrfzdA4ytC+ToPsb2kzV2jyePT8UBVvgvLEt8b4NESz2pm8
/tSuDvDBHjDW2uRK3gg2oCu9HdLnpNV+E7u7DGNIcS+7+gp1dljPSGN3BsAOPtRZ7ruqlMepBKRZ
Ncb0Cfx/k5W9fRticWJihU+zzJFS9f3bwCuJa3/wKJeN6Tg6cNXGOt20FALruAGX5jcm8ughPGmT
gUYaD2SuOwpgpv7mm018ddH16H5kXskgPXvZ9K+epQEJn7PVrVHERK1rb/KOFhm71BRwOTBh1Qvm
yUX0QcRHsfc7lS4KOV4VpUtiRGr1ZHbT98gRl1of7PV7VjOpdW1z7IvmfWZ0/dGVHiyJlv2CoeUf
kR++OnU93SuJ7qQjL/URj5HWDyDlVH1FP+o+ZAOOdd2FgtV3yG8JvV+ravLeUCbnd1ev/OeId2pn
JcuqscNmYdJJIDHTiJfVWui9+XBUXT+sK619QRnElYLk8ZikI+HNlGD8BvO8naxa7vUw60+IL3aJ
8syTOVkPno+eqeZ2ujAUtJBPSMKa+xhKcFqeh05DmiHz9O6073XJ4KMZiRJZ/tHMqD4Eo2bUUdOD
Pfvp1XFB2nflg8droGWwgut0kO+su9KV1CLnoKl5fG3rJQkIBVQ0ofhHt1/80I8FWTqXn/pclhuU
aShfUPrXfe+9jDM/sHL0dzEITJVTXxypFsujtDKMI1WNRaAR7U7z2VHkU1qBdii+UwRVzz38tNIr
5y82ION64EHdhF5lB6VGSgeck/pu6wXbeL0mELp0HstlUsyyqT3mE0dEX8NjdguSmfJhui+TMhwc
W+X28qG33E9Zd/qvKJoNblQ4EqrAJqbmqzljRkcNsJYZIPdxOloDFepsj1wdJvZezXNQeWsPvcT9
WSC41lwFUxnEhmt2+V9s5C9E4MRf0kdx5+bdeI5m3oqWOHVMlHBfzBDTwESmw/Y/6s6st3Eu3c5/
JTj37Gxyb05AOsCxJGqWLMt2ueqGcFXZnOeZvz4P3d9Jf91Bgu7L3Agl2WXLEkW+w1rPAnr9GgGo
PHdzbT9Nmr01bYfS2Ri7reHjNTarxXcX6n54Miwigg3lf1bScK+V1ubbZOazMsztPgJ8+c3IGVyY
sX9WvqnubdewtWPo/ovDF7snKhzcmY9Ggcxc4v6kYorio21mzGa7LuU0XcMpxnrpVqO20ge2ZtU0
aJsSbune0Q6D9RT5s/HLVDPiIJ1Fima3CFkhRG5sfdr2LZG4YXibl7j7WAn72DLpdZvx4otC3LP5
nkDkfsHNFb2ALRv6m1Yhnw2oKL12cH9DYRWb2VEUylWjn/Wsf2OqtlwJAzaesaT91UW+dqz2ErIV
uoV1bV1QsK7NyRaPppyDiyyGlZ0uQXMKb+hW5uLdiN6FFVYwe9S1Cd2nQXHmNUVpnJDR62sRVQ5I
Jp5p4Tsh0mtCUQoZ9Z6TRuylrGUZOcQrDT8p3BUiKcOu2hIt8EIPorZdhqHWpNFlAbpzgvA0CYEq
UNT6WmMAu5Il3IEpI322W3Jg9cq+RwELPrJkQD9wpbNCj7+RHbSTmGsTo72VNtl6yJJ5z3rppgmL
qsHR8dO0a1HyI1xE51urm48wV8nKkauvVLl/Kyhy+1Fc3rOP5n8s/ws82YQ8Kmy/chT/fu/y3rcf
1f/zW8537/mfv+EffmTzP7++/Ec44z/c2eQthp1b91FPTx8NDtI/xzj+q1/8bx9fP+V5Kj/++n8P
imQ4+afkvf8jJvI/f9Uff06G/Pr2P3IhLYvwR2E5QHcM4RABSTzeH7mQtvyL65imVBaDMcuxiaL8
r1hI+y+6jljRtQl7MGxhCtIkm6L7iozU9b/oSvKY7kqQQZah/zuxkIah2/8Y0CdNWL2mdHgqJs/T
df8pGDJ2Kt0Y4Iyu48AnewEQAPKjxPVkqiLg/WSdycCEet3U4RUMjn6ZplWl6eG17rt5PWLE2szo
ywc30j2qPRjLNbyqYERZYDd6CLoJh1WZ9PNqGBaNU8OUPhjRuyQh5YEbN+uiEWpvaTilBHtPgM4Y
MSF8PQRCf1wSD44Qwjsvd/AZCIRWD1LOglnXskta2pU2j97drrmCTujYIeXDJhgir9ZAVaXO3uF1
Ra5Et6HrxkVH5/RQ+Nh4NBZTaMGNNSenbTAW2qsbRK8j8V4wUijac2a/A0FbuOSvjdFU17K4inwE
uaeyA7mPSDQEiRqUC5OLbrbABRUI9Bk2iPAHsBdrhLDKc3EPtx3JNhaW4hHHwsqo2Q51k/ZRjiTq
lb04VlVoe1mHYCULDOhD0nxDTXbvSPUqmOEzJOnngxEYn0OGLyeoi5+za6HCLDTitovxKUvBI6Kp
RoPaBQVxtF2NPv7a5F0Gk5LVd1ZRkXdMGCxCfcpmLjcdS9VEZ903chGgdKKsYLA9+MV+9tEHZam1
Sus3BU2OGDLsag7ir2bUORniuF5zQG8iGwk8e/ksn6J1Y4DqsgFtLDk0yP8Jy67CUa2GyIF7YBIs
IwbS1/Q6REtLrSNThtclu2yrLYNVh4l8yU/7Nms5JlZLOxmuEcP9/Iz57ByHUej7sHBufunHntMO
7TYcmF+OIA8T9qM4oJN1NIyfAXpRZqmiPZhauglLyWYvPVdJkXjE8SCgMO5Vsezo41jdES4B9K/R
KZFJz06UJeDOyRCMZTKzV6Ily6NIKO7H+Iyk4KGQ9vgWMFT3DfQ1BDStJqLJLR36gM6nHh/BhBRJ
RxQzoSfwI2qzpMbW5EeIvOfu4hPo4mUIJANcHlTkuy6oujVHY41jDnQaGVCH0H+pmgqAo6a9OglD
INbur7nPxj5U9jZNEDsZ9O7HCZ1u6hZ7VS/sqrC+OQmaqTEhzo/YkHVBsSM7NgKInfhVJGqRjsQE
ofNPzFsCgqUQQbSJ+Wlmz6OhYew08p91jYFZuOZ5RMjgBsVzIsWbnZchpDKUATIACWe+GQG+KL+H
XBCWm0Sw8zesWLHU0qGuhzPbUMB0SdR4Om90w4wQW2730w6d8yiI84mtZkWgK0MAZZ1F3T7OWbTP
GoV0tfwGUU0BGwzP+GoAa8ryu0KnZUzQwyvlxVNK2io7GV1QMFkhA7lJzP4hDkz4osTyTSWUTgci
QsKLzb7wKupTPNAw29l3rriSp8O+j6iSX1YTfhNzRZ5WtK1HCCG97r52fVbuTfkpu4ROssBtXgC5
YJNbbXxRjljxu92QoaxXmJsfkkU0xFzxUWGRfsit7LGrGQL3rTzWefzEfhBQTfZUaEyYTa15ox89
kI7nV606TJGBJE4YD53EiRyhm7WAlhituge2+w4M2n8IlqSCQIuZergL9svXDw1JsZXO4Dyrjm1P
/F7gvjWcKHwbq6MenWa7tjddWGIbx5Abx0gySa78hsrDGzW8TFqIkU3aJMREdLNz9J6G+rAaKs7z
jC9+9OH4u3L7MxkU0VZrXXPnV68c8hg7RHGUNqL9sGbzNNOqavZr7YcvZcqkRQsRVGtld89C/7w8
nzkzo12FQ2s2GdqVeX7UHB+8QOu/JxyzP4JB+7C1hICD2Npqhvk9tPx8V4+ooJYpdaa7O82Yhh2B
W+5qHO/FVFJDJQMlXFK8pS5235JhwhQ25Vb4Vux1i9iqdFOOsgyuzCRoXfv4Jsvyh082Z10COcOB
CNh4DstToUCFJZKlCCv3VctaXfe3hIOUnq7RpVRDFKxLWHhFvB1k5z9NrUOMai3OzJ+nnYZRasWw
ZtpZtawxifhzuULpu0pms7yVSdre2yxJN1nRX+yI7UgLa0vAiboqZbhPVbwYRMiDPcBCOadNVV3o
0dttzFqrGPUasXVR3/VZ1HcWfNekm+JLX1fjkeRM2MA0d1sd5slKYq8Ebh3fEdRHdzQmngV89fp1
D69rSlCxFq/FJJkgVz24AofvnUtthUdmfvy6lxqV8JIpg8AzAwHGi8cqnZPufeCyq8xmIiAXW6By
ahMzsjkt0PxpYy3Pj+DAtWslw6WTKBqXR75ulIaWNUV6u/u6a6quXlvLY2w/36s+HeCB9PaPhMiq
E5fv+i4iu9mlqThndvaLfXtz/7pRSNdDKHo3iQLiXiP332QmLL5clSDnXeuiydq8unG57YaMl58W
iZmtYL6MiLDY5ArXpO4DdejSjn5qeU++bpbflFtje0l1Vz9nZfAUNqjV2HJPa6sY23uPJPTJiR6/
7vztkbS4+2b3o0B1vosmjvKyyVFqV+OPtnV5r5cbP1dvXV06D2UQLlAhvbvnia22bH+BmDPcvgOb
7u5sIxME/pewzE/+8qjQx3SRmVbbr7tAJ6pzzizg617iZ9/nqVAn5n4/Bdk6pzDEQtVKGeyQmhnM
O63+3lj5TRKpcdYBMTkFJpBcZx7egfdOc96lWrKQGpxWvZLq9jNU9bxNnJBlbWSr14RdYW7m+XOt
+CtCJqz28rCZqfwSoZQPo/np6xFAZPZ+UC3LrrIwX+08rxnQQY8l4MC8q5akuXgyVkqy7mjd3nrt
LOe3ZlJruT3XQxSUq1nzfykRPAGJ0FdwhxeW+vKBqe1z5BYtATQ9bpq0WpM25x/GMXUYnGjvU6Yp
UpA0bRdOSb1mEqu/BjkuoSnvXS+XHSujbjxl5chYwemKQ4Ma7TWZNNrrAuX/cq/3Jcx7Udz1AVZx
0Do4E5i9o2VYM+pmNOvCJNBkU1w0G6Zx4556Yrufs7J56Rkd6VMVHPt5OMhQGC82w+JbEvV/useY
/G/3+rHI9spuKQ60/jbFpfxW6zzEHJrKejbkt7wzyYgS/ngYsHDsQknq6CTU1Q4Ruxgq1s79MBfo
GJjYMYhDimUYj02c3R1DQ9zDJ+cY5qQ5FWPlrJQdcMk0bLL8AouR0XI3h0LCCGhC3imxqPUltDpN
VIceeak36+bPSLeTC3pl88Ut8x+tzmpPz8lgNDSW8U0g9lXb2ce6td4BmzyzxfcvKOxHGSYwRFvY
cxiOoKGPj3M/H6FO4yyOC+OsW61ziJY5SpmmwRtDZSIGdCteJyCvHpBnLS7XRiDL6myUs36NTSNr
v0WBhY6+LZ7jfOh3qa8hW08bTxNR+OJj8XvBdAb/o38epYjOTOe/mXapODXP/aZkiXplFVNeY+ya
8AOrvTlWJ0yH2Lj1ABvEMqpsNbMjCalym3VeR2/liKLX1Kz4+nWDaja55mUhttOMH8ZNmmwrXbIG
MrTTOjp6tG050B6w+P4Nk68BkcD1zKQjfFAJeVyYJOg3oivdHVe4ymBJqnrO+l8PVkYbHOZRewoV
1W3N4N2zLBZxet68OSFLQhOA5YUg6uyAMeLWNvo+M5LqNPVT9Ph1E/npuBtJZ3uwBrQOeTQSMKkP
uACXG9NxR9IknMvXPYu3epwsorWXn+pjNb0UTvOtjM1iryFvufBSY2q9ZMuNO6TFQTYQAe12vKQE
AyzmxGDXEsNMQUneQdlP7aEMWAYzcysYlkbT5esGXkiORPUYyflHgRKLwd4Y6TsoVL/GKAuvgDnP
rqF0XqquW40BzDVkeJBNDTfxmi6nm+r8fq9F8+ug2UhITRONWpFN62nAXemGtX4Z+GGRTd9IsKs3
Lk/eaDTj8vWvrjvngan2udueTIbAOBxnx2NgM9Ms8naSLmCQD1ifm5GB7lDPpodzM9sORdkgGOQZ
ft0M7qcKnPqYsDCtkBFeJuDPoLq1vWQ2fYh8eRuXp01YpgV7xODVC52bVD2JcXpaXe16qK5ToEOF
IjIEMPpTTSt/UdJCU1OHFq9IF/6ukVq4dpSe/3ZYsHcPQfJPrO6wJT7MU+ND7LEB54aZI8FRQVqL
GvaSSKIFZrpt46aHwB/oAhntwUrmY1tF2jqps24lllN9FTXtreZMb9jjjtyynvonCDdzRLmrLMj5
CxbTt513wBS4chiTJ5As7lSkpkdqCrAKR38OSt06y16oS4fbrJZd9uyrke0gYOpj01RbCcH3kS4g
fS5sTpajKUlqcvy1HU/WY9XBbEdkSOsXRvLeF/1zrxXD2Yhelw0xvSl2U6uNP2GpjKtg1Jxd51vt
cyiXZO1iHNd937XP1mQ5wLmb341WH2I5FNc8kuNdIJ5EBUfbbmjykJdoK4ImdzZYpGjyS402roIE
FlgEvBfcG9H9IbkzrgH4A6bK/U3Yg/tsyvK36884C0iF3sw4Ip8bdut80Lu76Ctj2ymRvCg4LAj2
SgTR5bzt4im42YXUdkzooFKmqf08BsOHgxx3iyn3Z9xwaopmXhaMytBI++evR0oNOSfVJ4RsjCd6
O8Yr1AaHah5PTupjAeIVxvbissvCCj/FmbOqoTyAfAq3qUxJ5rKN0yyb3AOm4psOTaqFjoOOg2AB
670cbNYy9aJBRPpUC0Nblcq0mc6IdFWTdjy5PpVxB1nLilusJMZb0KD80lukOTgU7kPEH0OSWxqB
t2BrReRySt6Ob7rzVjG8ySzrp2lJz5/r71bQrWZJKISmgaFKkictwFjLqmWFl5x3vOiP4C84P0Ud
Fnn2ngoZwgN5KDQgjEamSLqb1iYrIplcL8xKxExps9E7vGtJXR3Jvb23GN3A0bofy3uR1Ha+cW3/
l6+Cc6pvbMf8PWh4zzuoo6Uo87U7RAg8xvott/Cu+7yeo5uPHjwLezX7M+TPMDo60iGCIDGd/Tj1
lOkUFRzpZsMv3bTSyTn1uuUKkxojLlxHBBZKL22netc65KUiSdmx7b93qbI5lTNZLxN9hd4dr0pr
zCAGs5eGCLNJju8sRHAO/fQri4xQLqSVRPAfpclJlvVRlcv5c26A+rdktVokMa6qmlgPR6X21o7G
78qld4BPPB0NC287ErFkw06Ga88iwq8qJER2DcGIdzD2kmQmSopjgqH9JgljTkxuhgBfBaSSGwgp
UoMyPdaCWy7eDN/5LJhaIVGzcCsIWGnjpNS5a8bTRPuAfWV88hnAsLE1d5o+okWeumRtW8awq93k
DV++7ulVDDIOyP5cnmQbuhuKQkGR1vgQQNAPN2gqZl87kF6FPyFmExIwyBlNKksqfs9hGwALOIH0
vs01GmUz0jcGNh6QAfhO+4DdhluR2gEIbl0V+Rpb3LGx55tNHM6Dg6khnu1XPwDULjJI99LiLe01
4xSl1y5FdlTE7ETNmQhtMkHv+DAfEkb8QEr9G1p8sG3Fwt7J0csQR5esEs6LWz9pyC0Uwt7knNsQ
YpLAFUEFRqBIJR4/CeGuE6RSlo0yiXjEZ9tE0d3kA4Eg+vyInA8SVYSmbAinR1kazxg3n5TDr+j9
j0QO70UbDntVtsc5lOU6LZ3skOHWxU6PiEzN36va0Zh/ZiFnHbdYh76P4FOv2i2Kpl86Q8mjEtFr
qMf2ZrII1crDz0qAbjI6pIdW+N1NO/1jjKbfAn1M3EIW6PI5BJsd7mRP7pIGpcrrfRVugHxI1JGl
BdtqOEkorls9CZ5F9qaGzitUAn0trPNd0iaxF454qpNiH62NMnzJwZ56tQlunmPPeQhaQEi14b/a
MMU2Ubm24qiG7vAj1JZdWRC/NYNP8omm/R6m/GRFPo1uYuxClUE8YU+yNn273yzh1eCqTcRsSLc5
IRvwEvq97Eu8O4T3rAycIOkuE5O1N0mUaSIDCFU1SiIGmOy6Sj/lZUwkfVig72MDtVykV27BR4T0
yKvBhRi1MCpj6BKxZ/bpmq0LyNSJkZbInAPoodeEZprtXP4hKrvaM4JVHpTKjCHIiougvplzCzW7
P+D3yN1x2YPTX6bbNNgXcPhey3A4qQpqpaFq6Am6GJ5DgLFCz3YNwRFrP0CETDjFfqbfwFDshxs/
B23OguCl8GPw73VPXtJgZ1trOVbJXXrtup5DQGlcspwRKG2r360MOT1Xfg1++2G063BjXUQzlGvm
CwPSp/QUla69Dtwcscl3V9J/JpSRa8mVQTR9dwb3zg6Rk7XWIQQuwee08U/VP9ZR+9RMHTL6aLRX
YT3CggNY5JTMaMm11ADAKw7WNMR8Suof6qzu1Z9YdjUpc6OG4EE0TdWTDxl11fVqPKveAM7LFtIa
h2TVQjWIs+IX+UoCSsX0a6h7x3M75o+NJl7nCHNAjOHbM2QDfXz27HJSK0QevIOMtA1BjmBi/3L0
/DMd5wl7ad8veaq/i0VWXRVOAdW1BHIsVXux4hzLUDSYTFij3Uy2B/ESM/aHBhhZQ3t/EJb9Xtfp
RTfJDFaE3vphXp1RJdkPUGzGB8vHAVbGOQe9IdddmfjojBidCZ/+rGB/ljpiJwxx88FLZ7tAM5FM
z8JfNX1Au7ncZDPSlYfYkfkBj86jRviuJ6OyOJjLzde3fP2rgJd5wLBC0crBvXzNLa0/vgvzGKri
jnAUdhdxBBc/QJM1gs+OfegtIiLG0WnQAiqYNuyq3S0u/56sQAtRWkKxXX6bMggBYc3ErnTEk5Nj
LpB1/lMwgQA9N/5CxOYei+nEmY9AdDP8HTQt5jeT9qaaQLCHFZsXewwLTzc75nCzuYQb2WTQ9pG7
K6PgXDY2TUhaQyLk5NnkrD66sMIXHjw6TjocR2deFTnOE8dGzOdX73oi9iG2tRc9wxqgz7ZLRhjS
/daXHwpbr6Ms0ksaA5YmXPYHlH7gH8aXdqK+klAA/NKAX5dEeJ2+RpX96LWK9I+eHDSDguvkJo/F
spa1tGaf1mzudX+WG9/VPzTYTli8LHT82fQBjmA4GQ7L/dIN97XWddd5xNgPIgyksIAeHloYf8jT
fLBpKhiEPPbCnu55iLYtl4Jkd2wQCOEgqYLO3SJc3bbB/FEFUc8R4kwoJhE0aoU3W+YTRCMki218
I+jOeDAHxYS/1n6a/hBsBaxC3EIx1wbW0G4X654Lu8lidvLQsLnz+pYz+Bj3my5vs/M4Oxj7aoVN
xh3PiDUp0Wj9tC58d/WMVKbYzw5f/3Lw8AERssslimw4WqaCKeQXPQfl1z+F5Q7rykep/3Wkfn1F
h5n1xzcZNQ0vFhfEPv/7qP36xr/fxTR4q7S6876O3b8f4S5xpcij7Ksj7PFvBzbKhOLAvolYJx9G
6dbpSNlcHmMeddKD+RMJ+OLcqTCtFtxk0DxX1KMvbKv5UcUSCbysBauIIG0ryU8Zkkx0I2ivWBal
i6pgMYdxJuJ6ctcAiOhD/tx2vo+YoDWJozJGGm3UFRTjGYpVxCaGDanEYHyQ9OgVIgCuhTaaB8gQ
ITJtUolshbEL0kNZat2WjyB2P4hdFA6rOr8G3QQV1V1AJ5wJ1qEo3qhqjX7Kv00MxrQWyz2gAqLM
yoscnB9M1unpnYTSDJXQUxK33+3hnuqYtGhJ8XTD8WS/CA8hxONZVXNIHJd9DyFu7KCQoPnBKkVI
CLjzqXrmjLy4gw9IMFnu1eFwxEvWqkQdKFCDyfCiuX2hr648PGcoYmrPGkm5jO0nXXM++CgZHFfs
IpFHHS3acr/y5VOu25kntK4g/x3Pa0qEMgNKOFRUkRaDKqdD2SnZ7rC1dZdsQZ0Ku8f+IgdIq5AN
AHT6/u2H0UAvdJYdUakTNiAmc9MNM0TwnC0uib3SG2SLJC/CgV9pIcqNAX8w2hcvyFKxXQI7Wcpc
XTiggaMZR5+wuEKlz2mbg+vqstuQ7IqZr/qtCo5WLz7gQ8Lr1ged8Ot42uZsEHt+BDlU/C8DJX0f
NhunnfJN6GCpCxBHeGWG9LYZFLuJEXpf65DS2w39xmYRleSAOimYqfRQIBd9NT6oXlAy9P2ORGQm
7zlU4AnS/EOBVQfv6sfQRFwI/OTMh/+z5DqEoTD+NgJbfaiQ/s+casv+ZLl0Q0B0pgenYH2laVz8
emhBcJi4joR1XD44log2jIQA5mM66EVx61ySBAMxvecOp6iwTT4g/77Ieqw3Qe9cooBAMdKddd16
sZxfnWiYeVCmFJlCpNJM35KuwK8rp32aR5A92tJe2WPRHFiqbXXbLD3cIhS3DDtpd2svu48Q5h0B
opwDE6ojux6QTEi6bZ0+Lou6O6Lf11gH8WA19c8vtmMGOB7yFPElSckysH9HFB4+gMtrd4FFGT1U
CA8HqC6mQ+hG+M6p7zf8dnVbXCGVjw+iCzxnSI7hnAc7221yfYXmZVg1A2WPlO2JS+l17uNwixgL
erjl7BILqi2aRta3KikOinnkAb4NdOPlLntPTqxsPVdhnHq2ZhkHZnyMgtKJzZulCBd0a6Bd9Ugv
mk2bUjmHWEvMbapH6T4sB/yajFuwsyB1V5REO32Q215vr2M/hltcGCj6jeV3AojnvMYxrHaL6Sdn
tMKTSeYDEh4XHugxEJ+FbJ4Z3sYe+91iXsHIjbd9EZ3H1iaiyY2oawLzDdm08uqSHafrartoWByU
8BRp9sOpXxUlJQFnQcwtvbH++g1ICDEqlnBTp7E9JFbFsDNKO3dX2/0qKsvimJH/t1bo+CAnu2qt
YpuDog80pBGcGVpn2JMZTO5bY0dezsdhG0oGBeUzyF60zRlhQwnJWs6EfRUQGaNbaNpBDXhCz8QP
1JpXhkbDMzL672CgfhguFH9yrkdUzOXVpDihEhw0do3FBeHVq5HYT1zUCgIemTWltk5tStlJT0xx
Lcm5WZNa/SwQ4cWpEC8B3jQ9gLTeS/+bqtJiVyGn4/UKFctb237Ie30d4yWHloLwKq7URrAGRHxG
lMEw0eeHn12mq30JyoecW7x4BcpeHRw97VB0jkk9Wo3d9GOeqCAUm8YEDxu66OKa2P0hrpxdb1kY
VIxArpcQ0cTZTPb00yS8fpjT8mhW/Lmm3d3dImrOcz08I0akQVF96fm5JbdEcdB/oUXnVDbIUzND
aiEjGpeh3ZirecxvyElUYJdXETdeNmuEZtbBZ5ZzvU+ccUsJcZeGifbEtft1SAmtuc1n03L2i2Y2
fchASP0hD3tmuNmEkHlKt86PobVC7OJ4FkTnUzQmhymmMGFNdo5AT7HJMZ+lhTZz2S8bvd5xEqpf
oSeUqwBh6ypVrMQZw/ZQEOiMOv2YaHSVadIDItSRIC/ibU5Wi8Mi2pmy/6432g1aPWFewPEXdN+z
kyT5Fl/Ms9uIo16SLOkGTzlSlweGpresN4n20MRxCjAR9ZSbBllJWFNpW9AWos0Mda/2rUdm5beu
GJVnzfGH5WDRX8hgAD83Sg43o9TeZRysjdoAChdeQn9+ERNGbkOn7VCqewmwbsyW42kFA7ik/5xz
9y0a2ksQN/tKS76BnMdA2F5Ic2oeunIp4zjMq0TTET7SfzSOuhkasgY4B9ODNItPY0kYbQ6+kVxi
czyxgsWj1AUTWM/inPkt8qGZdWgfYoHRLmZrRTsVz1sHkD8qqpb1f2fcQY/c/HjYxtn7rPRzLq3a
k75G8Ms7gL5rgqQCTU17SgLmCmHJlthJGBsVhr3hkhtCHFbrxJl+zkbB/NoHr2Kkm65HDGoJVPNT
s8u06apLkmpSfNna0J/sHFZOtqi8+2zL1hqyMs1Udq8tJoujoZ+7CPyCcuGAaweE+rwcU/UmMzCw
2GJO1ZDCDw5w6+XWa6yVwQYTYbImSeqhULCPpyb1gri7pcJ57xYPTR7zQoIMec3TxNw4afJS6s4J
wAKwn2765Zfdd90wFkM20LFYfwp621qnvnwzKwQcBo7lsRHAD8wGSLu2+Jm0TZokqBfCJ1DeNXMM
AunaEOdUZeu7BLD2ys8ueWuR2VEHZ4Z/rwRJUNNTHAzQ7EQBqIws6TKHAl0nLyGTtxVjk1OeVxun
62sWIt1rFgffYGVL4pLSS9IEG9fpHmVdvnVyCUnmxM0aovL6xAr3LCi8ThEXWnRrrDbHzlL+3k+0
e9eTl0Pg+AdlJUi9fEh3ddfOm9zUK8ZP/bqT/G6zk5hboHyAzKx96iWDb1wFVPklxpJcoZqtNfyA
nHyZiDvrf1+1+S8IMv8lYef/J6pNXSyyyf/+Z1noH3LPRbv61//4z/Q9KN6bPys3//Zf/pBuShOh
pW3aLkJL5JiG/Lt0Uzp/YYnFmNjUXYF0w0If+l/aTecvDr5ey5VSKaowQ9f/pN0Uf2HxjStf4oey
UV2a/452EzcdT6Es0iko8v3vv/4Hgid+lJSC5ZKrFErSf9JuhmbSu7pAmGPlek9Kacx5uwZUZDC/
BduG/1jlalWX4UeNEfqSVoN565gmIL2QQY1ZAcr1PipJ9aFSUMnwNqWE3U2m88z8U6yNjPakDKii
B/FWTAgqnHBOtpU9fRcSIU8nZi/vB4EY3UgvUpt+MLZ8rP1getFaMGHxS2aG/ZPiCax9+hq77xjB
R67ck8oEvb9+EuimznXdQIRHqLlAzx/GerBPA1RUIicgc0+owPIE0rayAclVXB27uueiUEf2KnWI
CZ0lIVi1BLbZZURy8IdPOkC/CoFDydLJ6+H2ZeDdNCmmI2EPzarRop55eGKtOlq6wDDfYje4GyWc
JoSin2UHf23WEcNW0fCGz8I6+g6BO23gFKcwTdlaG+3axJW0N3s62bGKiY/Mp/EQNvXBiQlB00Ni
mcg2TVhqT6M17kJ89rT0xxJp/CpIqRlzNodxZLqr1vod6KwqHBNGnpMwtg0vuHJ/haMwNknLBiOo
xbqUJF2Q8ZJ4U9GecwHrM4/EY6Sn+bbkUp5HeXbQO429f2PuDaMtn9HUPKWtw3Kvsp/KBWZWjf47
0rdu34ZRf+kH83nMm2eXMMyjlpE0LuS0TcdQHiTGSc90qY60adqOMnI8xmBrfwzKTRQxKGGKgpIt
hGll0FSN9gTXN4WBw8yHdLlk3WCs3uuOOCSRhRqAS/amnqIXZRjEjhu8BobJUACF7E664GPgVvwa
2H5rLAgf+iGZtk7CEbmQkbvG+qHrlIUxhGUynwSJKr166q2FkLi4UQlLucWsyBeF1GeXkhEmYCpC
nJo2TdmchzpAFEcnulKk0NAa0ZySL7/mevaadcQSgmTy2tbGWbuwA2PzJbScBGIJ9gcARAwk8rFf
2ao69kEGBWodBNWwHlunwTDBD+whGubsl6EFLd9X4G5nbfkUaEI7OLYNWwwTmEXCO1pl4leQNQFw
rlHk7eIK49M870WJr3wuo09jiPD4C5Gup0/dQufI8RBvq0VT4BMJPkfaN0fJDND/vqVPJmZsNBYv
FIGJE9E0IZ24TNx0j55hBQ8Kt8r43jJbXH89B+lkN9sJvldUgIErWEZpJsMuE0NFxPC7Jg3CSNdN
xc/My/qWlV21tosRRrawY9oIxLrT96KAR2ZKdiMVuzLq5YdZe88bDrumMEGCJyBW0sT53dRlvbKG
9FlQzj0UoHcXTE3DmHvowe9nP4OuIGjEvKY2euzly7UFr4e+MHBw+Zo0nCyz6BMqEELVyNdbwddn
J4B7h6rIgkmP6Bm0Qx/jQaohIbgonJV8NlS356X2V7oT0WUiyx4dEyN7ZJPyRAKa5whmlD2ULWXF
5JHkxH7AfNnOsPseRFV+IjB980EJrC2/YMdYoPSL03xVpNS6vl2kK2X9NFiagstyAQr7oCzwqxeD
RNsM2avKEb0YYHv25J4AcmmKffO/2DuT5baVLlu/S40LFegzMaiJCPaSqNayNUHIso2+SzQJ4Onv
B6oizrkn/qgbdcc1cViiRIogkNi591rfGuEFpIn5x1wl7BRZDXt+AmzSLN1HTv7MhCQ6t4RQyq63
j3kH+ZWtBELqdoIzABN5hvN6Y9Tjm8cMLEwqBosw6fQBgimQhjYBLTWY6AbQjtoTINJ84ajplEY5
gxa5H2cblVFOJBMuwyHu3VuJxIGe0lzc+u6WsGSFg31ISYvKTlFMTrS1wADPI4TN2LFOXk9kdISU
LnTWvYA/I9zF014MiC2lRifPeHqGxjc9BTW+dDeZiA8vf6NWi+8srANVOxWAIy0+LRbQlph5mtS/
3IIi3Kh9in3zYqWQRMr2JzK9U2cNP93YexZsoigCBbytOy4gyaS2gw/hvuSxY96YMx0lvLPGeImw
Js8UzxunNJ/NRiPZ6TlDtYzOszINAhyYK3V8APvC9V91H4QV4WF0XDO2wSkk/ATRrzdE8J18484t
yMCpRrAMODoOjWZrxC5vSNWrX0nzvmsfUVhXaEU7c58E6W2NeKioHc6iFDCn1c30GbtbSVrpwag+
s6RLL5y2j12GA8LlFprGKfy8qDibfn9uoP/cjNOCZjxj9wUjehtBSNks2jsxsgb2bDrbaawBs4j+
VEru3bMBGqAKzAu+JPxDAAu38Y9EeGozgHeHNgDXXDJ1UXkDd3KK1cVb7mjuwBQ1AFpNhkfmBthI
FJoKtdUxr4tg7xPvdNNj6GPU6R0byyyO6LHTg93DDa+cnA2LZBvKPfRdMB+Lx8XmTsE20QNWtlmk
ke5M0/jptPYP257h5QYfkyYoUEQUI3xj9B0cuUHjodtnQRoNDFhGaz9ZiadY2IL2piZMfPAzfViM
Yg3spSOxFBM5QoWiO6T0zyBzP4XuUcoI1wilRcJERsY5As7+MNoOmQTaPSYTjvCu+WUXrjrQ62AD
QLtyxoXhZNgX0rJ6K42F96uQXJnxMRg4GDOGa1rn/Rbe2kmTSYfIF+ugMxhbx5OrcBUlTvCo3fjA
53YsWRIOBHJh/GNjJUmkwSW30vNgrJaxezNGVnryOv8jM61dXTfMcuYBWrq/YuHtT+gLJ0ZrmDJp
aUOWOMU9UlsTsfgmWjkrWA+d3UgKgrQINxYI5hkyxHvE4+3R6f44AFL3Hhc9Fvb6KUhs0CEK6mOc
8NJZaSAUICBkasnhKZG5kmnk1qzEHaNmy2mprvx+3/xRkbaOa0GJO5HVsbGxz9G8cpiAeTA8tnP2
IZe5P/p+go1HuDScuwVUxny2pHwTY94RFeQji7vXnvxQdLceLNEcKxtxQpIP8a09miosLRIae5Ps
JUP/YnkispdmO7Hr5m2sg2HfnGn8YONo+3vTfchVMN2i5MUdMyanWKhHvabN+L2mEaITeOY1jd2p
LU8MZF4b6JahnSV3g23256p2CFKCst4r2d9I23qhD06rQBuXQPY/kVm/VukIhQM/J9qiwdqAxTdu
6lppPHfLUxU5xBTYvtyao9xnCTINyzJQlRXxE6OLnogX6lcfqFGYE13ajfaxK/1XoIwTWX0Q+HrN
h+kvp8ZCbCmK4ZGO4bgLuKvsVWAtDCaAcdq27HeoSBAP0KrEdEtgTg3XCHiISQzqNrKNGb9UDYg3
MMm5r3pxrBa1XwbkeIpTv21EjYqAsWyAvM6udmms82OLM5dW8viIBbzfp7SamNpv86WINx4oIHas
Qm7ssoGSZnEtmWLcLwrnJ1oq834W/gNsxbdceAybclxbmT2H0YgQLaXDVdPQSySjYgfsjIwGtWkJ
K95gRd2XBl35KrZowdNz1oQJw15rz5RxTr1InDLMCDuMnsovXuPcRKigNFV0xKmbxTE8lxPocYA2
GaikIi6xy4OqT9uYuWyVJveN10Ht+nD7jgszIZcH1w1N2O+Rk6x38myFLiLHmVGx8LbuReOTd82A
SvYEhrm1+aqj6I2RwkPqtuCPuNADTYeb8vxHWgoyZyvswsSNnGpT3E1C0/Rc5p+GJAajoFh4qCt+
KM87XkyUv6UxfivIbA+t2ZsPQ0k8nDN8FFHLUkQrFXEIR8XL975PcduZYgcDG7aHWBvapJJSbImP
foBn6IK47NMyffTyAB/n0Dzj2W0Onc20Kc3VQ6nlpiYM6zi06R8kVI+VmNl/BXvdiJ+OJLPBJUw3
KICQJzn3DBbun/XQHkXfnjw3YjqV+Nu49F/ohzJEFeq0MEnaeG3ZHosGR1Dj1XT/2u5sEfp11BUI
Uwn6OJnyV8zlPK5zOFwO4MTCiuXjMFV5COrklYKa6Q1+DCYZ2c8y4OgtptabdCkp5+FVHQMVdwcU
ziQatekrmp2BFDy/OGeedant7NCZ5g8nTs8xDcydDuJdYgObIqHe14gZrLoXYRWtQs0Cqh6jPsce
ttUkOlJ+47PX/QIKgjz5HrPujZfA+3CJ856s1Dq7sz6NVhYmkLNOckQsgktEcSsUwA3LW1Ak3+JO
sqkgkmCod6IHUBm73EWC1IeIYLDEx9YFsmIcJotPO43kcEzsJJHMZBHlltpPVoJJzFT5rnFgU/M7
oHaSHlhO/B7p/s6DRHoDQ8ul7ET5QCY14iWgK6b1MeH/wtOfY7Cr67cWKuodUknEqSUTJ/3UFJbL
Vp1BWg/qQLGvm2eoWynC7G3hQGqpxK1aZgTOHuWo34roMmXBwcmaUOkGG9bClHRdbG70wuhK8gxH
CbGJoEjygZp5jw1gr4P7hi3Dgbvi0yBUsyfD4zmyU5B4JVVlhmo0ZhqNdIVbUYdSYisd++Kn/pnM
hvTkxLSzmCBo7+ruBB6dJkTiUXHpbqbGHTXkp8WWJ4xvI1PwgRwOUgJvzH5eHnRLd2+Uw51uMiek
wc+2O0MY3ONKoFKZ0wOtgWOkcn0KDPk6qrI4NIKxRuMnCOPBOmn69DcpqU47T4tzpWZjP7ur6rJH
DuvMcwe4C21MFDNx1OhjBt+BZ1w3JM3aK2XI+GDUkyC68oywXApAhyXwg26hl7iyKRG6bH1mrQkw
pAlf0tFGp92MRbprJ+AHI0scHUByCNLMIcwcOgLD1uTATOSoCFVv2vS3ZQ7vGRmEFlqq3VXYUfQA
U9jaYo6ED1X7iGNbC3IGnC0s1OabP8zipYrqOIyW9J427yZyhHmIsPScGVNxf/JOKbl2KIEIEZBc
ERHWzibtNjC4nXBcZj7rYNwogOh0VIE323Incf75fAzSA9OmQFYOCxA9N/GLI34nFLG2cywj45IV
3PhFmbMGg1cDp0Z1dqxox+6IXJAjdU5WjnfBrCh9A7YYNizoB3viiFslf10DdxwP7naewzwNuuMQ
Nfcd2BdkD4aBSPA0NC2kLqc4zxAIs8AVF1HOhLAooF09mw7hL8eGgb8DQFFxXt/0U9dSStbdxo/k
CakobkEIH0Tv7NSqaaunbB8UHXRQpM3RGBDDXkFswMsQwtUnScQ6a4hhx6Iu2L2uDhmI/jd6zE6e
8+QN+XyMFvkmJ0fjsuRmiGzfouLsQO/AYBMFZ/KSPTjOBDu04u077lCxIJE4yl/2GdgBABGU7htj
oinAebIfSU0LrQKj7ejlBKqtUy6rpV4M0BmopvhD+DZYR6y9OB5grrE4NXIx9ubCLX1gVjPkXGhZ
oHYuezKnk3dzv3a8gE1vlk6wJDf9Lb6IaeOW1h/hu5pFmo1TmsB8yZDD9rINtekToJRzD7BjcWhp
R9wEDpDfOf3Zeww3RUkCiaJVHyGsYYMOsRGpDZLIenxHxDNt/7fH/P8gA1iMCf/bHjMTnbr6R5P5
+jv/1WT2/P8w8dw7wnVk4Lv/4APgHPE810OjQ49Z0s3+ryazvbafoQYAApKuZwJt/qvHHPwHgStE
3tq0gnxbBM7/pMUs15//v1rMjrRZ6k005A7NcN/xVnzA58dTWsXdf/6b9e/j5FlTz7A5TDQD40KZ
5zrnTEVeTchite2DhQrHhtFnaARMpZpfvTrG5m7hSMeFvDNl8r3q5ueOri2iAgrDKi6fdQPm1W25
Ddh28uiqCGisZeUhak8SHivxMDX+HKLXScd+PFRwl3cV5lUTrQ3USOVCRK2xsvn1PQKtZGsGWXYU
9m+zU84eYufFkURL9bYP6Lj2MQGz8S2XY++7kB6zkWmhuXw0nUaFvAoCRfWDcMeSkexRVB3yM6bN
UyZ+6rL1NyNd9lWieBHgzIcOTVoz2WGSBttmCVgE4iLdl060SyyqPJoBIYAOFMBT/QugwNGySMYL
luSY1QzZ2EogVp5xYfuLQwd8kHfktRehUeXfJ0kRPmRUO/dLRfKf6D7MYb40nQR0OgHyEwwGG8To
Wz3O1iYy6ie3KrwtgtZNo/VHBe6HPn26oGWQvxM327ErfXFrWdLUQzzYjC+9zRPbA9JwIKpFdZvI
qYFhiYKmJWseIni6aXwcc5WZP+mWWe3181rEeOm1856RHLPvqrHfduAAUsxhC4e1Hf1qA1E3Hh4q
F7p9ppIWqUoKhBCkcDfkGcTT4Elaat32+2+Tz2OEYBNGR1oEygn7xvewQ3d1eetUKKQWw4a4GoEw
gyyECIv5RfreG5qJXQKe19ybpZkT8EK7z8zlKZ9GZHoEnDDubF5Ys0FO1QQRzQyfSUg54w3YFdgG
byJzliCquStLm15JiXw6YhoCkx3TnPkZ9cYvlKPnskMbk2FVvCMP4lBSGbVtaeG8qi36L+gGVg8Z
C2spywY3WP5IHBlZQmsETdllPagdNYUx7rNlTGkLeg1saVSPCsG9+7No8seU2R8h1O1mWU69TPyd
o/xpI/x0nwOFZvu31NvEPg/9FDKFxj0gpwwd+VMekMbMNEJg8w82dAriLYyrZZMay601yGiLQhPG
RM2sMemnfW5W0DcDH1O0hd1n4nC4BU2ibPSf9XxBMPQJMQ6uEbD4zWVMSK8EQXfw/6TmTHwrjbTF
4sSUJCP04PPVz7hbPtvSTI5Mus9NnFawlr7LfFhFz/xBsBErTEchsFLK3Raj9Mc4IzaxxqbZ2Sj3
rIqO/eQDK9W+DBvfYVeDKpZP1T93LbZfq7DsXd4ZtxNhMjeleB8X/x61jbeNlH2YI6bAi0DhOa6u
PrdONjIr2YlOREfA+ehYZsNZVNypV4E3fzZB8wrm/qnIk/Lc5zYRupxtu0SSBuJNXkBl1oWiNKCh
+38YIwWnXPkJ3Qfp7qAZEF1Ib2OLT5txh4MxMlZvzJIAMuYWm5NJ0HQcPmj3ss0fkB6OAVqmYV1t
Umx0MZP9m8hrNgyg7ZBOHdoqixwncBkBSKFko8cyRqxp3S8lGyyo59RykxNG9nThIv7MEQwGLu76
eUEdjq8aL0iK9AAsEGafKcCawtDGRY3Qt/NJwVfZGYnzabdge8XyPTdmaNBcRfSQyIQQ8ozSBCZF
gwKqlNlZCUkfvl7JRiVCAeNFgGk7kM+Yb5spvxtjUI0AJwAr115yGjh2XBu/44gmbhrPCxW0vECI
owa14npjDNldbxCwMsBr2voszEprKu9av8uoXg6GRI1Dz5XnDl7buh533Gfs0HT617pSRZhVM4pX
ENQBdN/rWdmXdbbDCrtFEEVmeIvtuWK1qD0c68UQkYcNYdFJWQL94a0e0XPOEzGSdlIzzyigahTS
+pkhYhaQBLZVby1bIcZXWt3P7HgnWkUjYrWR9563/YEU3n05lDU3CrJ6yr5hU196PYqjZTckLCYu
xEoklH1odNy6AKlXAkQ1OTbbHpAdhiyyuFq/ZbcKzxjBlDikZX8gbeRX2UTjxuaGEhpWfq7a/D2e
tcX51T8OBAmgk1n+1HU57rHwv+XRNDDXQLloIozEmjoiRRQvc81F1s0Fk6XO38N1ONQx/RDU20/o
M0n4psXOeGbwhx1WAhrIVh/aq4TH9lv2KyRELv0Pz6EzDTf23CLQpmX4ZnnpkRmp2xL4YupvHl6O
/ULFC9aca9FFfF2iwWL0wRZ0ZHUoJp7NA0SH7OdP7CBl04i/w364yzgYG9Q/nFHoRcJe0wgtUhv6
SelttSeKfdZcxgrZhA/MjRDWghmG+Oz7ykUxWz3Ltif8qbYExuXNNNofi3ZZEe3oOR9QT5kDpbvT
/zLcmoWwq363ZX+vpkWcqm6CFOw+E9U5suMs/DDNSZuAx/PqjWSBJsNyTGvgEaocQG62zU5L91c+
t1aYwFp3FUGbRAmA7/eD+0ixkfDZPgMqkY9ZX9WbWoDPgjPAnme1R8w5BGSgmGN7dDU3crGYP4oU
eW3iwGi3QGbGTrsjppbCZEESJ5LZfqyW+jsR2f2PesnXXnheHq8/MQHlpL3qemE+zmSeEJxHQKnB
opTT1O6XpzaIkLoxS8coZBKSuswweBS399kivVctBqZmLmn2+vbGkO/lvJ6WoPsJJCF4HVNUVM6E
pKAAY0OAhzeDuTucVc30fUh1Gs4bYuiHMVQj9tsis7pt4TuQguMI9Vyt6a1mOXtmVt2SVE4JL5qh
2Gon5VTwjd3ss/BFNuNnWpytN5LcBUOOpo/JmvvhZjROwC18ukNAB7Cr3ro8ANYPfS7OikdKW7bp
moows1EdI2o6aUM+r4vmStJ1bwzDP2kExbs6pYOoMRGGeUZeWIFXLxUUWU3tnIMKgn8Hgpd8amCO
y3zTenws9AFK4HEus4MmPUambd/kNi6r9r2ZE0JFvKLeJ97ykiUr9prJ7Dwe67uC9N2dm0Xv8BoI
2SH6jImutZkYAG0yr/l00zKD7AF7wab6EtWqtw3aczD2JEW3gGvznnlUWTzbTHDpgasEY9XPcaFM
6bPuRYlZnRriHVGMYgeCZhnNdr2NagaBI6aVwo/SWybVKPHKGwUoCZMQ9CXE2y96QutcL8yIApS1
i/Te5snkEo2BKxapRPlYEAm2rkMkXpEPhYC4sbgpjh3wERrB8RTNocW0TOFAv+EuLPAB+3szqGHf
SEo4rvz4BoQP9TisIU09oE3cdzCJD75YbEJ01O+0N7414i7gslsRKNx3Z5x7CnEznvl8B7Nrq2em
g6Y/HSEel+A55+/52HxkNdEjvW9/B0N+aXCkQ+2lRDuQYHfA+/u9G7v+CGPgZ26wdHcZRW0VsWyX
PWbp5Aw/jTzXntVeUoRgH2eaQtuYTkiS7Qm0mCOxhWIvH4pfVj/bEAkEPsVmrVyYyZd2R5Uxk0nv
6HJr1RntyuQ7UlT73IwEG0EY9RSRlh115Jq2FWXLlu/TW++HUxSkFz9HT0xsLlkoJ9lho4xs9ixT
ySfHrOQmUt1OEXbEjdXGkMkavpG992wP9Cqpb5YhJ6qC9pcUk9hgitGnuil+O0Ph3nVpY2+QVW+W
Uu26Nu7eRjtjwsPlbq0tquml6W3vkUlLf2AUFbpNN4e9KmJaU1NxtLW66MK4I1eieV+W/MVQq5HF
gs5JiHqY1JhvIuiRHrQPstZRnrmhUZfRPp45z9HlbSZRkjlRJ6cG3tPNDPIrjiauyrEvD7bvcmuv
xT6BuVE7VCC0WGnVm6wPKStK2fnlRog3jOkBACxfbQKcP5NBPOS43h4bLwCwj1hliuomBDGabwwL
rn9OgGVbszdImFqW3s6t828WG0uUCmxTyoxZAq2yrw2Bytzf5tDcdd3KkzBFQV4TXU0X4bWxrvRZ
TwYRWfXFAhDCiBM/hBZ8LvJvFdTuvYKlATl/n0nuKaWDKmNER04zsArIKnD3ZuY/DG6lIek0DMQ6
Kk6M/qh9qLiLPiMIgTCUjmeuU59ZoFqr98km1jsqLph12emyhBCOiPcwW2pgjmp6xd6EUVw9Gep6
fbAEI6NmeZ+gxrZFQ5eXXS6V+sa04Q5bPSz99RqGXnwLPQ8TgT7D8bY23SwnhIDz3l4URmUytDZ1
WnmMQqd8pwzv1lU4S7guogUc/SoX2zgZnTzCwhBxrZvTYHUdVWbAOyAfIWjmX+ViJhvcvs9AO7tN
XS6XAUtWmKYk+jFi3XSCFGcztwlsqr3QsGHutjEmbwJ4NmKdknqZfB6095YxnPSrGblwwBSU+S4F
CHdQlHCSqTQGG5OuZCYWzkHg34bH9BEZ1YfnrSVEn7FxgSR83fH1ORdcic6hNaizRGo+mg0RAhNi
194gR861wkBWOmQFuI0k4HwiCl7GlrEd+fZET0Qg5bDAgaSu232Xce05RkmIwZlGBnoObhqM0bGY
uMJA5JUkmzlZtojjGZH5OZZ5VFNtAbVvUdmmK7jzQOP4YLB+svvFOKLliMjZZeTUVfFtS8NzW9iI
ahfO1nYN3MKzvVVqnJEKpfREcm/jLjTF1+1IhrqaoFmSycAXaSdqNhi4NoE3Z2FXRDRNhuHQJzn4
30b+aJdAQ4nGCCD/MHffip4qAEBYf0iS/MWMlx95jrPUb6HsZPY6UOWaphA5pLIHAWFto8J+ldwm
w3S2yxX+fsTr227LOSbFeP7dFfE5GsSADEQz1Vw6LoXFGzazzesEfr3VGRvVqd+ZLWWc0wVYH1Hi
kJKOva92m/Z0/Z87us3fvkQSAvn0+sjf/htrtvBco/ySGwce5+363//uu/98hq/fXV+LK5p64+tl
fU0s2/W/15//5y/1bs2P/o+/e/2Fv/2FX0/w//dcfzsI4/UZgvXw/e0gXJ/8+s/1ka/X+usg/utj
9K+f6m/P+vUD//xs/noL//ppv7779Sf4JS2GiPoqdbEhpfHbGjt1GuHBQEHv4O7Mr07XlluyNMqz
3+r3YV3U4Dybp6U0HsUEOKJRJXNxUuAiLE4SAznEZhwPon8ugxUQ5zORUyW5iy7GN1sG82OUm68l
eFBMdDTqdB7dB/SdIp+gr4K8ii0+awKWelLdnFVnma+DW6fNzkVikgzrIGFjjsocbt30pa2ib6X7
7paceqZRazSD3b4OhoWpBVpVw3h600zWeOdMPjC7odxTD97XcUC4OaGQStjD7QLrcq9W54Jb2v6N
obJ7IIfTQ4HOA6b0T8Y1xTfkQ8Nt2aFKKSvQMVGl3a2E0yGUW1/I0u7u5sgh5aXPjllrRHsWfNSK
klHRkIQ6gzraLCRxzSlJQmrtoY2Oe1R99DCmbrBbMkwaRmtMqELafqNLEoxMczp00XM3kJgSN1Bv
FonqjfIvPqmO+fQ0padAG9URjeeusZYfqdFF5wmPu9WYeKjEckabhcF9IXqFobl3qcBq3xh27m+9
kdwXll4Dk6Uid6afnKMFWOEmA95+BtYUwF2grwnjjcK7KfEEkghvCXvv+CbeZMm8I/MF4vVyjXUo
HosU1DSxwnsCvfQ5G0hqVzQsn33Sg1Nvh3MRE03EZwocdrm3BXiRFqfMNp3XWj3W3n1QSart2g7A
HUQfo5LxofHi6YRForrNRwXWvV7df0Zk770l/dZmg96hUZT7uA2OUFfz2zpgLNV2gffiFUN2iYMI
9aXdHV3He4fdk+wRBQNdS1COrgNImqoFyY/gSBrahhi7rOR701FoiFqq0FloeY5FkB+TgIywxoj/
iOxC8iEAlrGLcWHG0XZCYxQq07rjXdkrf9njbBfLsiUcIrhFSErJJoLyAL5qvEymZ4feADEStt6m
jGz/LTBT/B9TrY9tHj8ajc6ejMnfzSYioQhZ2K4/+IQU7MpixtwUFOPGixv3bIyZHQLk2LWg7p4Y
KAm8ku021yM3QyleFcIYelWPvmwU/UNv/BDQjPykOy2ZVZNiwVaxdevujuzlu97paZVa9gqPMvZ+
i9Anodd4Iz0aKoQMTbfVDy+yP7oiN06BsFtcyxEf1exVW9dAWmBxx4JRXVLwR1jTLSZXte+tqiDr
c5AmxZHDNgH9W3QDtBULBGils122b9wxmvMg4pgu7KllQI1it/+Rw0o41xApffSMpwrkwo2l/RVY
YXuH3vPrpxktiUxa+cxyJJ8jxEVIO8qU8TBfetyGAeyTywJMI3huBKmaxljtrw9ef8uio+nAprq9
flWMaGlQ91Tb65eNgaMj69XDXy+AKv3iKGe8vz5h4iDUJnwWy+36J1hdslAiDJ+m1c7UwsQPCOF3
D9ef7QkWC5mOT1+vjiYrOtkx8p7ro9ffr9vfI9b2p+sXfUp7mjwuebh+GXTIsGYce5vrlzYhmc+z
vb9+cX07TYpfJm6lOn29ddJ3DuMVbLseCb9VOWHZdIjWr66/ZQ0NJbbI6eKu3+u4e+wWPmeIeLyX
hjYjMbzeiiEJvn5hqqyX0h/su+vP617ibTEX/+tYWZ1Wd21VvF0fvL4KuXunwVHtbZCMX3+oNuAB
TZw7O8sNBK8hHDJyNPJe7Wl60gE0+aRvH69/QalwtNkeDIZo/YO6wmlO2nStr4/7+jLYVUdvAY13
/Ysl0najTDrwDvy840HwSYq0/TpgThUsT9Py9vVKGEyxzvXKOV1/ta5ad28P+K+vXw5u4j0M8bi9
PtH1W6IhIzXAG/p1okR2be7ifAbIsL4W/Qp4bJIIlOv7iLziJVLKvbs+CLhq2YJZ8LfXv3ks3e6O
bsK364PXV2hc8zSWQ3+5fqtpSzs03Ezurg9GNmqXSEJK8IKYg1T0EIx8F1/5+soQrlb8phUfrkfU
bgERiob4sOuj1++p+DxUTvJ1kOyFIO8yd+rj9TEP5epRk+70dZAqkXlPU/b09TYSa8F+zv7mdP3Z
dce4l3gLNl/vA4vIQwNy5vrg9VuacTiykTT9OkhuWjm7XgB6uT7K/LBAciDO11+4/n21yF8bVZtf
B4oNL1N7Q6KhXd8aIYUrV0S8fr1vJemylNxgr09WwtAlBzNHSLr+rLs4xnlaMsIarwdptt2wDbwY
uCSndoLOmYrWDPbXl9Z1O506TZ/o6+9aT0Ug2qYa5delF1dxhayuL74OUmlgi0frV369cVkZwVNs
3329UqYKBkwKUu/1uaeVJ83APvg6oBMg3ceabLa/3jNrKhJG9DKHkWPB/CZ/JoatPvpkO9xUk8qf
8+XGHrR/Si2QJjJmMGmrFnGU+advLu1Yti/moO8NxO/vQaGfpKQ5iqq0enBMp9vTRUYy6Lh7dIt8
P0u29rLcwgJkeqlHyuPiFsUgGl6L4sIpgnecasnetUuMtkTbOVV70qxyB8f5PQYA8voo36fzpezN
6OJ7awxBI8pNZXc7d2IzpelnYjZaXRiB3pJSYjElmt+ZBENKYsjEvWXRsOAjappBet9sLMgtuJEy
5aAahD4fG9ntBpxUYHLxY3Sz/pNUHmjKgQzUD5VSTWUQSNgr+seK5WqX5Ua598w43U5Wwd3+u1eu
Dy+evjPBtLiVOAFHv5eOf18kzCjGIrqwL6PQsD+FYvwYW/ZPpNHLIR2gDXToobhiqG/wQhQWlWMx
6FsDJ++xzFD2kuxuUQAUhwlnp/+C/GRhoD3c4nqCF5WS05Og8WDUSWt/hMwQVGBnlBccoZjqJ/bd
G4u8+XDOSLSpZXXxgnGX2h7eGEaHG4tgy+mbH43e4+wzs8zXEQlNAbRLNyRD+6fWYeUjWdbP0Ag5
cYnceqDqJWR+MkCt0Khwbuls1jF3i6Sev0msEeBv1fe2yViiwLLYKO0BgMVsg7PunTNvYfbNlqx3
f/fiBJA14uwZJsyjDJhNci8X9OQiEsSuddW3fh2M+j6dQanbo8I/U+eSunYucKUaRL258w7Aq0+0
Pb5hHRmfddchf3MI4w7eW016zyD6mBq4OCOlvOQjUbtuIDtKpYXUzoiu7Vwte5XkFbvmAtm8fztA
XmwBwFT+kjJet9KtTrNj7UOe6t17T6TywL3CRvkmU2ZhYPqZCZBxUqNWGgVpMQV77cAU8d4r5oQD
qd6zjEwWnx3IPYK8z7g2gepi9kFwlIYSfWAlff2w/idJJXI9ld5ZXE431YzADFlEtR/x0jTGy6RS
ignChAWbIRPc8S0QNQKi2iY9q75l0ggcg2lb8jLZP4eBrXYK/YLq2ycBlnb3wXXy96S4c9zAOhNL
842jgFmqBcxCB5nzpg2XqfmcJ8sLqwqza1EvT1mOAalbMPp7fJB0Ily6yQGutw6hZtKO50Xe95Hc
i7GctrprHGxtjKX4qQxVoZsRAznEjbN3F4CDgWk8zW31WSmzO9he8OSM9qMbA3CCx1qHlmiPhCfg
v4qZ3yhxSacmDkthniMn/rG4DZ3FET8CVWXXI0WoQeA496TYnkzXeRyHxEIKSsGVzbf1og4QAikP
2589Q9qdzdQxQfJfGskP3xLBIX0l67KidQSXY4Byxaqrbxnnk87KUlWz3l33gsFYvBbKgd+PMwoB
fIhYBfgQk9ZRGrSAGvMRn+XTYJYwmAabaT42SEV1sYPkw5FL8x9qzT2yEvwsS2M1G3qvjHVsWrPi
tejQEwzw5rdVrtklMExJV6Na5KIJs7jRNu/ci1bDOT8S4V8fJem6lJKTrD4DVaB9IOtJJ0mxMbFv
mWwH976kY1S0e7bFfGjRitMWnbki5bGJWfO9F0gijbEhla5H2BpONV+l05YJyLHI2DizlQxrUmoF
noXVMpZve6VYweH4IUSFNzOUb80i2FYudNu9cQw1XcA9Cp2nwWUcUsCvuuAve/LcDiH8VG0HS/fH
Qs4nM7K/+04AQdTSl4a5/HZqzO+VXbz7PWmqZtk9jtX3wUXnBkY9XYn+p2yVRtf6WfXlG+YCgSyl
Ook4oHMVQE7BY4bW/aVHErA1WyxVk0yPQfPQ2tatFdGOJBgkix4xUxL+4DwkOHjoQger5XAfBM2u
Jqa68OnLdq716bpRuY9LwBW5wL/UFL6+ifxtEAAom/IFDca6YxpMY7faezaTbj+SVTiEdXHFnJJV
rAxjp0cXw1RSvakouMM5fho1Fg4dSZCQNbUfSMwTSXFbk5vzOLbIU1ERlyVv2pqii8yAMkMcYhSC
2azv4agmr6TZzg9iK5rySSfMrYvcxQKDAHNpmaOl3SqzM8dDpny69NVDoMRt2S7sxvRx3I6s8TcB
xzHN6/uxXfCgmI8l3WMm1sF3kwQJfJCPBXctqGbM31DtgiTgSDMD/NHRTEQd8g6gMQvr/v8wdV7L
jSNblP0iRMCbV3ovW3IvCJKQ4H3Cfv2sZM+NmYfuMmJJJIB05+y99vhtlCEqIo+TM4mmPOCm4exZ
YP7CAl4d1geMSx1KoWx6oz67zhKk2ZXDBQmppi1jl8ARW4RnhBn5zh8QM7r9QHhtAylS6Qob+acY
jnluYfeyJnrqU+8zgRCSMXUk701t511yBWNi7Pvfth9dgVls0lomMgBa8pTBg7KvPREuX3LnbKBI
WXw0XYNqMZ41WGL6vuHUGFH6yDKoTFpllJukXOuK956qypm55Wkw9I2qxTrUA7YbVjQLrnfJ2oQ5
wO20s5YZJ6IS8TLgsip1nFhG1lkLhtN7ZLwLOjmlnaz7xF76GhSboiXKAUGRroiGpF4phjBymYc6
btg//hgwShdVUTLJ4+vEcWc+lyR/1QKzDlQQkDxAguJxmyXJ2XPqbSerAuTQMscgriaulKqjWy0o
LD3p1KUFqXIugbpToqJymb+c3H6pzXhb+6CAgLljRUv/zFz8oiTH8zFNB1fFHxR7CMKphN8hZixN
zQcsinquSIwfP6m/Qu/khfD5NEfl8uTtAXjG3gz1GjijsXcypGFFXFMGz6j6wljCncBpOnW8eudk
yq011V3fDtcqNP+JmWqP4mVSVwFUQsTfuM03SkUSuYmWVp9xaaCm4OkW9q7UVax9Cuy+7qL3Cp0+
vf8aWv2SO3LhK0ewCVb8Qb9ItgTSzQBvDafjsSEat4mml2zGbwSU/yR6eInyG5i+mW3LFI8N5iC1
NlHnOTn7D+wPXCVyLLJtKqEJYB1vVWm/hHm5byZQaaYfcpFp+41siJEI2a8prVzKCerV8sY/PcTH
EHtws+Mgq6gq9m2HR4K5G02WoEPk7mxhbOfpQ4AUXUHHInjHNndZ7X3HVv0cWlJ0hCRLA+bRzBDr
qfQsEJXFy3qYXscWaO5sFQQI0pPlKUTSgeLu2Od2MKD1MVsJHE/jtW4WtzR3PskH3IRRi7Wy8C9J
bcyIJ+tfTnaYh2C81pl7bjBTTHPKJh62mehpnqXuxfebbFOFDZZv79kwbzwB5dJpCRWr52Y/+f2z
LVai13dakQVReIPfQj/djC1WXXth1fB7ETVX2HaJ9DbM4Wzj4KmjPRVL8yOp4FBWRYeBLn3SWEF6
7KmNiP+hvoCKYRFaRE6ROZV7zFSbyr1Qiozx7DAnz2i9VLEK6aJzaZx7GTbbuFbvc+UfCg3JDKWi
DyQ9761VnjRiFOfRviKZR3dvvlfmvq1MAJS1u9Lq5o8uBfP+tGbAIzM38JYgL4zGt9DihDALTAhm
wvlGHEmLu41+nK57en9ezSquUmHCjguHmeajV+J7RhtuG2+c8UEHKDQYmZQdhH7oQMZ9fqZVPzKF
hE+1iTjJ9LNDr/KQxi9Ml58EQWBHAyesYafNnPkUpRBko8meFl2dbauY/p4xA3WvyrNKI2ihh7yH
XHjnYtTeZ21+6ysaoxEYr7Hcs26fZlW511gFG7P+8UcXFUjNutpgpbf96kvJ8bi0/WsyEHbrhCaO
aMn/bUhY9H9a+WrSB5yGCHNdy25WYX5Xg/KTlNahDP1Lqrr3YRyfxknbQw3AvVpBEsM3/8JV1bA5
JC0bhraxONZlQKi688w94fizmNHb7PSU9FAQJLRNY+SyoM2S0lDX0kTimszBM5vdhs/YQ9cnhZBU
h8mSUhNHNCv64WeGjYU7LEaLF9qbapwadq30j+zwk1YfJS+pC9BchBTS75ikMKsK6t8TlqWYw0F7
YapSttjN4ErFDIvxBcqWsY76A67wdt0Zvlja5ltdzSUSwIYDHXtYFTDYCgoB2s3pyzIQurt5LzaC
hpbV4rmOjA6jsVIzy+jFh+pa+ar/rCQnOounF+yzGi4sneBMKR1L3/sIcRKPLd01idj0cTeEoWkz
z+MBtHn/7NopiRZgZCZBGzicu3VlrFND5OxkQxwYg7MeIkmhYI+0mt1g1vmOhgWjs8y1PbBS7ChW
E3A7XjxbcAQesz+taF/jiu5irUU/cdmjeEnWpk+U1NSj/aj058E0cxgOZsKBUlZ8kMc5TiQ3d/7R
EPqmVou7oZvGsqXTLAUc2CexGmdqrZ2SzLJPsZF8dIYTwZcc26OilkRXunZ7xH2zqdvJ2TU2kaow
7hIHssM+LI1PqjO0H8VwykUhUB9yIjMiMs5ggXLuGvdUDfZlmP8WAMFWRHIhwkpBi7nRr0ZraAHf
FYTBGLXdKrRPWeq1/qo12k+MH/Tye8NbbXuvVVZzV2EG05v3dsj8la1KpVA90DbEazTp0xIyrYxf
RmK9wNFxnvA3wtaBAmhxNXpiq9GDOWPBnVF3TcJmGDviuvO1Jc4zudKOoHvadlpTbmZKaLk1A1iw
zqkRFgn9w9cQLDz+lH9pY0h2dMn7M1nCarsXT0bfeGDDSZjClAQUOg/6hwas5aP27TP7JmKVw2i+
kGP01McgnUJFTCvH5FSnhuux5kSDKvBqKSGBqpIG+//+Z0qQ5v/7IwWahEYrwdqOJdmcOsWKIYOf
YUWVJsegA5jUcNdGAy6Xnsx66Agociz9I8Z0Cag3ejYslSSRRD/0pAWTDD5BEaAF5iQgNVz3n1kr
xa522TgJDx9k1DKNoFrUiBKh/gNpNA4BK9LrM2jSKLS4Nxls80Z3HNSp/CvfKV4LBkHrachZXLLp
eoOxGyHa4hsQeAQIpj4VXUekMidMOHrDreyVF1sbOI/niFk96vTKtGr71MSVjTrIBUBYimYZ+wgi
qVgtaVLw1zkCElyCK13tUHtLBYHnyBQk/JKGkZ+I4kXYoSELaxSOD71UarZu/oGVclt3xlcKiFXK
WkZEacR2+JqOvaq+kPyMLUy4X55BGlo9oppXpboibpEtpoNJVIXiTZRABRLfeDWS37bs2dYuqrp6
MTzkLHSJVn0TJ5tEcz5CmSrccKuWxHGu9bjciwzHtJy08oHleoLjwXko3kQVhVh2ckt7k9FlR47N
TynrfympZfic+pOSu8Ax05ozod+gILV1prjQCl/9FhkbuxqmvnIIyfZCqmFUcU6qyDgvRVajcNXT
80D8H/lwfbGk6M5xTd0Kf7gK3zuSpDB/ISMOlw7uaB0k9BfhJ8uwT7qNL5IUjseroZeQ+tmLcrZ9
Yr+QL+dICQr2ArgCKJFMNUcy8THX8jTWgzaM2hnsqWefhrK0zmlZ/EU++QEqD0A0YCNwLXIT5y7c
j331q/k2gGtSHjlgYDQlZpZIMFn5EvYPTBgNSKZ4NRKclpD2v72cKiI1UtAXaofwO+SKkAxAHvt7
GeILKdka9rPJKFDWhQthNZZAA6WzjmPuQVgTDRuY8M9GO7xsR6SwqHA3HWRkPorlAMVB1h+Hz6oQ
n3FpCqztJMub7njEy4IroifRus6gcHRZtfCsAXT45MmTwcIsIoTajizwcVBaiE57qb340y1SdcXZ
tNEjSHvZV6+ELKd1Gu9NT2ceKeFEIDYfaE2MffEkhOauetwU26RB5J7WDipwB4JFROnRw1Ooa7RT
jbR+SlXWvNBsP0f8KlCvqZtFE9KoZMK8DuA/xwVgfSOvDrdiUPag+NBYt4rFfKquBXyDhYVZBoqD
yaLs13wagA5ItOwfPKzgyiwoKTqu6qRsNyMrwIq4JdgEefwdVixhYQz2xkVCg2H9Q20Zun6FIAkd
ZQ3obNWnvbuuyYBSxvjL8yN0QcP4OY3U75zWsM6jrxAHPJJ9a9Da9BKqRRXAO0p6NuS6kQqSOAxR
NWz72QFohrib81Sz13xIjwT0ACJMJviYwIiJO/6p0vKdg31gWkZgplgtFRoNdiw+B5EFnlZd86al
iVScMdBgJclcnHC+BZG2vSVxh3hJoBwbjepGoZo6h5ecEpN0HRTbR0YV7JkwfbFmReDPIY0v3D5u
UNwgtypS7JzQGMOVYsyHfq5/DcKUFvJITlWXAzp2wQZdUrrSkRCdOtf7sekVIfGqVYgJ4aaPOa71
bXXUQ84pFTXgrERlFdnOabYLaYlnu+6CeFjgLW+Vem3OVOgqt9aokPvnTjPozD1mPXLGQ4udqWJd
LC3sZE6LwB5IY2/0E+wTHoHusadBrrM56HFVTqUdjbvEmN9KwoyXVWvOuwlw/rGpJcVK5+Hsw21e
gO0pNEVb2cASt27TqZvMYsKEeoML0a9fh+SHrj63mpSX1YgFaWnGLWJ0r4JjERaAFtMBYJPdXhSV
T5w0scZWCqW+rWd36oL1s9GDEwvp/9COeDH0BrZGaqHPHHhuFLdB9jQjbUryEUimE94JDSnOzhw9
TwT6nVwIqcsRzevBlQF1Rm+jFXUBz7JlLSejZRMbh8uEbQ0YJGs7DXV1cMNwxQkYaXDtfDkTm1bX
IymIfwvZy7Gvfln7AO3nmGA/EMd20hzF7KsQYGugnUhFErmYQRM7t0isWWQwQWgNhKECYWxPH2cX
j/2L6cK7Dy0dPTRa2yYShFgp1t1sFW4wizYuAxr8HrNFaKAbSOki8PJILOy8dpYNJU5M9XtSmu21
XjfDdihG8VyHBHkpfbgBqIVmLwJLw1mcibegMkVuG3qVynXOlg8mZqL3Q9gIEW4ztvqlPxqAkMz4
s5TrfBt3yoqf3WT9oU1SgqG8yaEn4GZL2xV/xgg7mDP/pReGdtIdth1VgWuVyki4YvMPkVWdjxbY
nnXnKgHhrPNCQQm464CTrHCdJrwiLtkJYoLAO/2DMJGt936Ga7Yd+7PiKAfNPepWyKUjG93OiQ82
R+IXeldQVidSlQgMlrS+0JLLt190VGRatVuH+BY45jPrDnryie8QyxUhGCDoiXDNyJJwEhU3bTKU
x1iMxX4sm/deVMqxnVD4h0U//itrYZyQ32MNj9hw+Ooz5TDjH92PjSO89PXxJ0Xiy+Sf1NYVl1Q3
nk3UyWtmQXRvocRNtAZN4XjeAHP3lrWveuf/73+Zg53W6It9BImRnU6eP7EZxRlizKTFQciBC1+9
i7qCDJv1b4NjVmdRI3dUW8ApoI/fszmjMFImTzWChQvegMusxGKLYQ5bzDDCmVZEjXrG8gkM9iA3
hOP88jiJOoSd34o2v+TeUD2T3/abYLpaVpHS3GMOAYk8NGo10XK4+qxXF1cw9IIIYgDjjDjMyaJw
ZLNJae2TcPqMory3xliSfRd6usomkRwogg2RRVKD+tprenuguPzS5PZd08r56bfM05QNZObihMLI
H0aatTQ+HYHHuq3Cd6ueqNsrBDIzO1UmiIYyZ1ari9LkcAx8xB04XWGECqiI5Ie5yi/Y+GtFphbk
oDGnuj0oZGdwUDII/PJ+nTb+SLNQk6rW92wonsDrxMz+wxqCdb7ypk4saicKFF89TYRmA4LTtkSS
c071yDFRSug9vu/TJcL67yWqQ47RESOAtuJ8sqUIBGJPDq0GUFszz+6pcn2O7IRxrooJK5FrCeCu
Gt5zdNDkHEmaXtnhuscae4MLkq4MhS9SavlXGZ6+8nQO9XbIeZA8xoESW5Ucpy56Tdy83akQ7yZa
mjn1Bl0jfgYwBsDdCTk1Vg5r2UnuinC9A+sgdtE6vRtaSxIVG3mlzO7sQTQc6ulpMtRFP4Y3KIUs
ca2VrD0uez2G+jattA2WsXrVWtUfHpovq0h+63GTjtZrO7jDqqyMs5FPZ6EOhOF4S8in//LJvKsK
0s+oHS9A0SiTFORTDWamrlXEUrAtppxpSafYou+ckYqfPdH6I0p3QfxgigPOeE2ryN+1tvYRYXNf
iHLvZ2yBdAius97d0xy7gOfZVCK8g0EeB8HQBlCSjpsL7Z9jxpBgrEgVODgYKkcaQ4yl9JBWVXEx
TOJeEDO3fn8K+wYGiEiAG0Y/qhheSHNAagTjboN1g8RDGTIueuM3bXp6Ebb/xg5qObVIWAeTy0tR
6VkKHYa+ObaCjL+swnCQFDs/a5OlI7FxSj9e1bFjN1lcXBuSnZWoMsc4gE19g0j86w/wbBX04cc0
HUkn8t3d4NNhSYFYRpTgi5gCXNmTuqQ1QIeG+KIAB5xG+u2DBxcFMHBezGBsPWxihkvUBl2NtnLB
KpvvOXjFLdWvOZl8uMeII4kXhh2Y0XXHWrDx0RZ5pIE0bCCY+PcTKyRQTuoxda/nO5Upp0BbheVF
TddG8m21NdEqDrEJY+NseOxOxKglK2C1J+HFrHpEOvE+DLVCvh6JLUw09CtVt+dUhTQI1/Vo0qBB
Ex7ZWrNLqeEsjBV7kG3pAxS3aqxUlfmqNvSmURatHo7hXqjHYdKVVaxTsCiKH222kK7X6MUa+5dU
Kp4ZG0iP68M16jSObtCZ2lAYS68c3xKT9096MG4xg/Kbjg+ZvubHrEzDBpDBRBunpMNsHpDqNOvZ
ZLmrKceMDiVJ38MhFXMkg+2S4H3y+/e5qe+c82GXK+ofi+I/VBvJyhZUjDP0BIuhNmgRFAPnh9Ii
X8FHmtCAkdtgRtbwrNggz5ILi8m4igzKOZ2h7doQs48CX1Pysl/riboRHp4Eovd0iDnSOS6tQcvR
qIIjRzK4yTQxO+T85Af3no/QQlh7L/WVber1B1FQ9xqU54fXL3SLnWfRkIhE8fy4ZCGyVoSzFdA9
fKNujJcupwfWii7g3Z07FWFKRdoAENLuoEVeheUdU9gQiVsoMBqMNjLxjonXz5WPjIqAWoXWysPc
QMu0ubjuSRGEiPkehXd84s9qlNLgsJkHMocl3o/irRWN7BDLf3Fo0GkmNp2KjvEWW4hR+FzpugWI
ElKdZ0OH7cyigjsbQP6jqr2aoA2WqQI/GTP2CsTmVUstXE4djbnIpYXt2B10bblLhLFkcSZHDoYj
mhoxrLuBzjkudtzRLe1Qv7IOWhtPlBRhfvqQJZPI7FdTyhmKU5pOA1tO/ptRhWlqIRlSUBjrCQk6
Vdxcx9Du1xWswrUFCD3u4m9hQa/Sk2mneCB4lK55jxXtn9qigE9mQZS0Mn91gogqe9DfS9mB83TT
O0CI2g7q+KFZFMINLzn6UPdXto2WFnfTxaISRDEK0zd6149YFZxblBxEDn4ZcNrXLs7NpZ1iwxB2
fMly1KBtnBEVQrTY1IO4Quezqx3uqpXD4K++idpA7ltir40P5GQB5Ex1ba9b8YZmUkVHhJ8e2cMO
6SMzrEXhGQzXSWc0D3mKRWPEJ1ixkwdbVu7akuenppSMdsPcxdIDSDSOvmy0V8mVzAfGI3wBDCFT
eextgQdAIgXGuHll1iZCnlIbqF0dP+zA1yb8aVhHiGcgwCgFC7iqpb7BHN5T2y63mhqNK7PmhCfB
Qc38CjDJxi0INoaG42i2HD+maR0qJebS6Luw1HQ7iPA1iRhAsDGMZTbb17oc92whMoOoZL+gPZEp
GrXXKGIXOtjrFppQQsQhHqxtm6n7OMG91vTNUxQ587bQ4M7R0tn0YlFNAgW1fNpnO/rMrR5vnBxP
sM3EMk3YGZtuoW76bts1vtjp6Ehj7MaEETQAAucr2H5u7YzqK85AvTUIOXK+opsY8MacHGsn1zHO
Dp94yOtFgZVnm2iUwOlS21zltWep3ZLNOq1kvOBKO65YWnofvzAdhXJte6dSGTjq+c0Wbc/A/MlM
RtYaY9tiS0//c2UKBWdxLLTDULPzI0toxDhrIoTcu/OP3/J23BpHGQJKC7jAmuAzc+lX1WmMLWM/
psoN1jCVzwYfq+6AplXr97IzrtFo1sscZnttN89+gj2stHHJ5KTUzgWTA2AlT9TkwOnOm5+6TG8T
fIF+34xI5qY2ppKHGziOqDAOFXulx/9Q3Fnq8KyrRPQpPuaYKKqXrU79regqKY0S7HoKnvGmf7em
9LuPxDHtic0pVdKS52T+GGwqN2GEliJDy0KpKV0plvvcanKNnUi0qwZ61Lz1sYo+PcWnU+59eDUB
Vo2WLVuj55v748xZhhnDbVjKQoowdE3QXVnbMIWWr81Gs00694LmxVk45nCI57Rb9zXlCBd/A+gi
EgIFO8vQw7o00QsD6rPmzPuMFqD/b/UVKLk6QH+LosUdPZb0sHSfP9UYjOAI3EBRyXoHIXcTm77E
QtyAohonDUA9t9QlhhEv5FCNhyb3T2IMD1aqdKsK4wCogPre68yeeTPaVFHM84gzhSxX/QdcAns8
p2HrYnw4o/eslGwvtGaiH5Iab4icbHayKLuS2vwuU2dR6qm6yeOS1kGlAnia/0UWDcGmaO1zlOk0
gyARUYRJj3D97WfXOFUjE+kcBpEx01dMb6M2/A3Avixles8t594P1E58MT/FJetoKH4qxQgMb/gj
bYtzKFyhghfMXXJrTJgIkcnJQLyGMbssellOmNzwYtrNFcVNYNVqQI76WdFoLen1DyW7IC7G6+SL
sw0CjjMsroAvpU5uYihvmB4CCBibORI72K6B6SF7yJQXgiL/ck6Bra+/AUFCRtRHgdY6PxVp6KN/
n8M5qBvr27b154QJV745GAiBx/eVv9bUlkOZ9oU6Xn5Nvlkv42c2yU3z1wAxfuRnQc94s+H/2aSo
e/q/OpVy4Ey96l9p3P4mKp9sSm4u8rEh+Y40726U9ZNb4p7jZxMoFej1eA3j/Ib4ZxPZiO8rfpYS
PpWNS5BfcpMf3encFY2+Y1PNgcnW1I/yW62g5onC6l8abmXBlR9UDH9O998rQmcIxMSSSV2ThF2d
Papt8FeK9tSSWMoBJ7G9uwr3FGVmAPdl5+akSVsExuGVlT+DIKzHtaBVt0WStZXvo87yX3l7ZrXd
N2kH9c6/P64t4oBAkpYpRCKETG7yvpnEb4jhR37OmoI0BJQbwqXjGHnLKlMD1/B+RRFDuoENNEzG
sxjTm+Hj5p5H93lM/2BNcNPqDqXK+JcwQTuV9yS/ufyOCFeCMQs3diP2Ip6DsLe+Syu7RYn6luYl
MhOxM6toI6+wvGPyinlaftCxS3Bn97VdbX2T55RrVk/Ki46XQd7OBBYpq9heN6zvSYg/OPM3pZ0D
Y/RXVeycYKpfO+Wc5srn3OP4M9rL45bDrnvpEsDZgjetRlFQTc63WlA5nXAnCS2Y4/JmZ8mnM7zS
eP+Tf5V4xS1TnW+AFjfChW/U96+hso2T6VoOfBsiX65YEn8S5eKaYWDF/t3N0Q7Onx1xOJFDIcoQ
wFHV62P4wT/ngcB15dkflXC+MXzfhia7pdkT+9xPXYlfYwAwbVF/d+P8PFJUHiDYovM6Aq1h+Pri
j+iVLq1+Yvkp4Lneakf8VRCTCvtb/nhDY/gzBZhDR2DUiG9Y/FEz2qluswt98UPQ2J/FEyjX+yy+
ajNPPrNGaYsvWo2k9gY66WbO5J+iaQ7kkyefW+D5t0qZDooviD1xvplLgjy8+mr/r/azm+9dva55
k3eniatfk/Ei/xWJu4vIL1/k780axFIx7uTXwE3+ToXxEjnqQr6Xxkhu8qcV2YFS2of8GI87Jgfu
iLQjGj+bDJ1z4e5ZsWyNjqvyT37TrJmDMqFTSz9DTjLyrcm/lwOn6a+V2b8Z29Ge7sCDbnJwyS+M
A6oMT9znv0528TT3VY6xUgsDOTLj1LnLn1t3RBLAUh546iJFqrT5vvIFFW/W8rw7SuON1mf/TZs1
fB01/JTvPJ68i5BNSZf3xsWX90iruoBKkXeX38SCP564Pi9Kbo8BNInixjL8nJNaw2nzqFKOK/Xi
JhQ1cHhCzIgdjU7ZFwSV2mpH9iE3WsLfld9dKmzyrpEE0L6RzeiBz7xGeHHkUyuSkV1Kv6MWAXhP
D4YmCWKusudtu97lkU6CMRyDtLOCiL18bDkXdns8T+3dGLPfiLRTdDH5uLcG6Hy5QgNbDdTcfTHB
+dVD95cVrAJyBkB7JpsNB/mUyAeKNDA4h46xzaNoh5RoGV1j2NQhA3qUUydTqRj++5WdxAslq8c0
6jn9m7wl8uvysZC/kplDf7G8RLa8BUr9M7VhgGvuFvXo55KTXjYHFPWBfKy0yrzJ6dtviHqslSf5
e7Cyt9GarzO6J/MJke8uM4y9/M5yupFzv5xCvNk4iRDw9szDyPlQcatXtOh3ivOB/LtBXidJNlSM
J40BBulnNbj1Wa6zVWGcm6zbyN/LOUBgjF80avkNMVj+W/m8JLH928ESJgxyT0PzMaRcSLNq3+3k
c0ue+UsExUK+Jzmpaxy/eq5QJcL97KqbpOeiykUPo2aW53tOft++eedm/5PrQCnXGTmI6L6hAPOg
uhIZkhQeNTb+Ec/B/waLHANt2eLthGThwqGE4s+iIX+VL+HIi3QWKiPDG+3Jjf1yUOYWlJVoo7fa
DYnyXzyMAYiYZWEM59Lt/uTTC+X/plFIIuPqqzENQqte4E3fEp1VgS/R+QuoLzODAoMKkQewjNAr
uWlqd+218tZiV+js11ix73JEy6mgY8CGlIxmBf8Y1DjS2l7klZSf0rfdX9zn36r7uIHy5SXkyqG0
To+ZTf5z1Xw16F3LNciuhk9nOgPAeRt6yDNR+GpnLg5AaoQsR3Lhk0uWo7S7mWZRM3p3OTTlshNa
4keO6bn66zmyTfpronicXf+beeTjPsjH0d1aiv1P3rh+eso85R2m2Ar3GFkY1Sfzrpxz0R3/inl8
qX0d8pEayJn2McnJpdJtGa6UHPT0RlX8Bj3/z02LGw3qbeNYB7l049IIXLlHKrsxiMsoSBh9tZaj
3Z+AriVMaeDw2HwAAb62zUqOEflsdGSjuWxnFbu8yR2H1Q5/5vTmieJNzk4YK9hqWE+GPQdTNgZy
4ctMZeGJ5K0zGSWsOKPu/NObb/mlPlEDw5oCcsMXKXwLvCF3+feDVshpeimXVbscg9r0LtqZ6MPV
3AZqqH383wlSXgUaEH/LPvfvck8mr66cIZXM53zoH/xaD0RM+p0gqYLQTHm/bVc7GTo1KWE+ntLH
Ng8KdxSTCTjxMVmB5BPLdP1kQCaQV/QxLyFJ+6NchfQoepN7onSarmlMKZNauqQ2vVa+f5d7GhgF
NEbnkHjS4tjk7CB1745tIV5UefEWG39yVpPjqHWHz9Z+lRf2cfPkIzkb0ZfhHOM0us0lqSNd8dic
yXf+v8WtIN3TFO4SSTCFu4MchXKX8pjg1OGx/lGX3jtgoTAUWKjwlH74eyx/zEAxs4/abzWhXqOM
kaOIP82LXidPBxXL3ok9SVnLQItirzWcTgctkPdFn6NbRP9abhQiz96X5GTLbyn/y1vja+7I1W4e
GwI59glOO7s6iHk5fByqfniXe84Q8i7Jj/l4vpirGpMSuP4bGi1unuFP/lP538CAVWvnhQ7mQj57
ciDnVrOutPwkP6ccUkry5lXO+2PDGHPu5onFtfYbJ+6+IzFOvkSOyE6uKZZAtuwN+8etkfeJCJCb
OhW3ui2fHcJay8TbD7bCLl+50+q4eayU8jVKn97nHcrFAFTkNyiTZzKFaaNrQYNxp9LNUz5TYKTJ
ynRr3WKXnkc3vgxcaN1oNl04HBQvDFADXBTCvGK59qOA5VIOATSWYGL7MGrlCi4P14c8AM8MepZX
mxULaemt5MaCAnmSh/uifaHv8JnWSdC4PsZuvhfJ6qgA8YA084vHJCDXYTg3l8IqkTpPbxbSALWv
bl4HVYyJwiJCqDSso+JqQLX4jH70Wdn7eJwCwT5RfrAwFVsF3gbqVbYKPEU3+fHbcgpcryPXfS3n
aPlHuat473v1Ln8zE+tkuPOCG31F0v2YrWXPCyPf/1b7OirXVEaPncqwrhk4JmaICjqO/IZyOzDb
bNUi4w0G0mPYyQlIDke57OIGx7CWk09U/8rXlXr3Qwn9cX6QC0kRJzeDupUSuwc5Act/J0+MYxrv
0qreZOzNSWSIAC4P3178krr54xhKgvHVi0lvCq0DzpBfORjl3srNNnXW3O2RKnBPPgj3Qc4YXej8
t+3irYl0ZyImRK+1/d9kIvcTFEhvFqd4mNJneUqRS4CcRPLIeBERQVW8u1jC/Zz5Is9Y8lNalIu6
PrmMU/L7vyU9Cd3vkb/XTO3JBdMNsAhYR3LDhfEntxryXTrZWwgwXq4uaT3uFPa1cnjIl1GX/7Xp
QIsf+UI5dxAtvws9fYev//rYS7TZuWapS9npyfmmwsTaDsz/XfVrt869iBFhsG/R42ylEhfclEzT
vNYNo8f0JX+SfCP6YO3S1t+atvchsjc5fuWXrLD8zkmQxmR5HtVtK4bPUiMdF7Yq15sT+I88Fcpt
H9D1ZYU1X3hTUMj75EftE+pBcvuYh3Xz5vCUqz6ypaYDuson4Ywxpj3njcemqKEiZTThpp6GQM4U
8mblTvThKSf5Zuzkv32Q6WqBpfeHLnwtFDTlOfemFBdYs+jtmST8kPKMPT7Lx1H+18wcVuWzLR9g
urCU2hXgiuAH2YHIF9QZD3HRpTcbxUBbeq+RFrNg8TnD5LkHfyMfrv+VHRp/PsGBWMtbLvetvdPt
OwqTWPwD70cJ86+uGdiljlfEg7fwVBr61+Ntmdl0FbQU7ThFq9EFjzksNaNgobX9e+S9y4We2vlf
oaQ3cEGLbIIUXzFYQHgZMnooHU5Jx0s1ELst2S0HyIxHBRfHXveV58ww9ZUI/W4zl8oMbq8GT63X
v1ZkFc+yFRYn2NKq0r90HTvVSRkXg0P4TucM0cGP6BnqBVDr8qo66fyCXnlTJLRzwcIlK9OTbadU
zUnQNo9hq0/bdnCIQy2GZE/BE3xW1S1GUn9fcmPkSRueIyr9VGdcZOsb0whBzOS3WCdCiX7L8B4Z
2q9VacoeATkmIA0oWxlVB0w55X70U/InVKPEl5K7m/GIJFA/alr81dC95ANwtCizfdi2YCp6f08u
a7/Uhyp60Si/Jk6zqptueA6RWJBc2fK9sh5RbsObpuKIFESzn0x/NI9ahdvE6Cw8zAqemMbbZIZ4
zbFubow8u+hEMlhJpaM7ShAGLKKinBcAB+6JKl61XG9WGN4yzt3G8JSkRXJQ9PL/cHVmO5Er2xb9
IksOd2G/Zp9JNrQJxYtVRVHu+wh3X3+HObo6V1dbYkMCWUDaESvWmnPMe96jQZkj9SvNAwTScj7E
ehCcUkmz4OAfErh660b71uEyRg012btqKZHazEHd49XjZarxiQFo7bvmb54RAwZ2CwULf2tHECY0
LpFiGFg2Td2DF0d8xoiZmVc99QCJANLnMj3Zk9esPKcqt56BPWhC+LVmznAwVN9SCURvtgiYzwEy
KPM3Rc4voyb7VuT9MQPZgZ8lDVAe+s8EKGJitNsv7eXXkEADprLGygYnAalC3M1++mP7hKcKYE5p
TKam1b7RF/4iEwHyQz0SOTqemZO8iYRsIe0PfDOJd8STHYYm+Vu2cX7ydfGCKjjf0/IoN7KR+yzz
W8o4ybphScFqwGimJSvbjMi9mDvj4un0d6/Nd1EgywnHADZvYmrsQs6uS6p7yAt8XMbsTfPXCLgV
bGBIxxDdz3kOy5UwTNYHOYIzzJJ4Bc6au8mwvghDL9M+A/PBJAU4q/FUtTNeUHo9uVHvpzQ6ZjYX
TY6+DtLLMts94uAcTyMd4r6l36ysdlGAT7/jXpFb4sCH01MUHTV3ADrBTe/8pnPu7ZRJq9rL6xPF
2nYkMW0+++xjq8ShZzzULSNkazyYrVtsrao++3JMIRpP5i7ULKaEQfob5c7t2iRfHDtjvjOySjJf
kyDL4rnYjuYKGTg7lOEydqow+xi29zHN+U0Q2nbKFoaUnTP8buoGMfGqEKj64x5X3hjZr2bJhE9x
Sk5CM97FU4RsZzz43QCXUhWULzPp6ZI5i6mLNf34dUsCbi90uJvRrWxFEkNs7rAOtwNdb40rvsCJ
bgqgMW6JuDfVz6bniH3CTwaWhuYjP0WvZh+95JJJSKk1CzLq5wrbte51ug8FE4RqaP/M/6x2+sjJ
HlkX0rngkcN349ubXA27rsWP5Ml0bRVjs7OHgUCPRYVcpvshQhKSoe7UiWndiXzepostcsy6Uzvz
W0u7k6SfZbdsgr3mAF3cgpQD5hxh/feS3wYmEUJnX6qgtPbG3Bg7fLap/VQ1EyQM7ErBopsWTdqT
UjTgooLgGyJyKoKWpKxEMG6vsJzhX8AeFwmxKceacFybfoUiftK3sfRqep6l+OXQKD+FLu5C1Cfk
tXtLemH0KvQ8bebBKlDxkaroS2jrgWs9JETAH/0QACwoNmS+AteEWLViyC5EjBx720fAw+WQRa1+
SQGaBYJB+ZjSux0xSszZxqmDHkFME2xqKeg1A7CGwhZiz0h1cajHf0GY52c9tMciv9uYUA/EaI3Q
juM3CWaISAe5GWIg49ngP5HYfbbbhiFoahjrCe8j9QBxkToBIz2A0hVXtkwBo6RK1/k0cjO2L3Fg
XmF5jwyUm3ELEH0nzVRsMg073FflpslxUi/iFBSS2yRj36cjEMY1CQ0NUm+rdD6DxhwYSgJOLMq7
GP6EDkISI0fhGNjli2fgqa7suFi5XvMvjsdmi8n1c5GKbZRxhaHMvdxFb4FvBussRP7gCox18ecU
OHfIreoiyi/XkDtULoz+nwwgfdiUuNSIdYMs2zNHT61/SCr2UiPaUh0nBCJa9zM7fpKipIA0sbdC
LA0VhB1q/OmhvtbaDV496bHA+yPiKaSdXpqEqxRPfOA45HcF0Hd6Yexa7bzRBWy5akfIlsOpSccX
cUm7iiAfJMpdGaSA6oevGFbeavAxq5aUsmQTMLIUF50b+E5p4G2T/Mnz1MG3m/Msp0crP6kuSchN
ZKfKLP1LL6o1CrnPDnJwOtXzqh6zlYdaKYoEIN/yXkTaOiEpxmmL651JMuoGnY2nWvssN32PfCBj
8F7i5+Om23RzRd8Ax02Q2zvf9etT6dsHe5yHPZqhp0oQbzUamlwoZxZslna5MU3gcsHiJOCwjgwi
0ow98YhbI+rLIdEISpfnqZ0oW4UMsFch7hQpho/SkSyzbUnPUfwiOnfezIW3C0xRr5xe/DJz/VEN
DBJkn6AKgjCNDx/JPYJLIt0QQ3WyJH3Fex29Cq9x1j5YeUy93xcbN2GoHqrXoUDLTkwsyfJ5c/p5
E9tWcyrmBItj1nw3DuUoBpCb24Wcqotz36XOsWpmlHgm6riuzW6CZLO94ACkUyj5OuvuGgOAqIzT
WBLF7jrt0XVC8GlDWgJCUDxhgMOEWE7OCAUUhTzDSepznpibxt5LrzlYsq9PUJrw9LclYn6vaLc/
nY7W41IIY5YrSX1qNgNjTTzI7F3NKSviakfq38sw9+mWcpqdEN4VU2oNwB/nU77ybNK/Gjp/rFcZ
1NqgolYUGcvD/zpg+sqljURxlU9o+bJhRPMeI8qwLGc1goppKnL86rl4kOj5SEdgj571l2tzvREl
dHZIa6oxqoCJS4wd6BhUFs49X6gctKWBL2PVDoxrgdouqsfdjBdpmCEW+eW0x9m0rZrmZblK+poZ
qq5plRKNgwm1Lhgo4K1gzr5So7VhnaDgWEIWCCeepgykL1TItelMUE3/RYWLRqmX8c6f3KttAxp2
ShDZSHURvS330lvEHvSFExoMMuGUyPbIKO9R92WRg/eVMhbSbrIFLEZvcfA3KIbOab8oA40H286x
948dUcfoAmUenlt7+koXX1ahqw+P8kR2BNunYMvymX0ojkgBQjpJUp/LvFi559Exxdq30k8jd/MV
eWQI97pv4XFlBza4qdn5TASvkA6Ca+uOzla2tO/GAEYjKGiDwiRv3FutyT9C44xQ5VSk/bUx722O
WYwoM7s8WT0RlNsRDTf8S/qjGAR51Fze1D9f5WpcUBJNGYl3y7uoHCVBQcsX/Ocbfr43Ec3fMKyf
Bi94dw36XnlMuW7hAuP1xpsbFoTbnmKoDIcZN/3a62u8QVbwKobxEs3kQ5omf4MRrm1Xth3FObVB
pp11N+MDgxCEEFSjBg/rNxRWCJ4QK5mmuugU7W80ovqpc4WSL6TRmHZ7RSfUWlbWwBugYNvqwQrd
YZsO5b8+kUgoivAhiiHHZTjdIz/8zqbgcQ7+KkWsDyRDiUN2wgObNKdROTd2cZDppGt0wWvtG18I
H94m1LmHRdEcFyo+qAiMJ735HEQPwX2VPLEVkEBCQhN2/HJQ6DHxXuTAjFcYD7eqbj6wZASOQneF
yT6eFq2EZT9Euf+r80sNsZsqxccG6xih3Lf+W0Q3ZK2YM656oy8O2kgAlKGIcAZmwGaMttyf5WHq
AZuXociR6by7LhIIYmc4SLYYTEeaRavJ5vgyO+4Z+fJKlJM4E/IAbJsTpYcbfoK4K4XbbJe1fIrw
AU3IqIE0CFb4jRHWKVYopoVQmuGST0yT8b1yeT92fnhLNGxxmONnW+TPcpFyRF777dfGbYhyDkcQ
ToeOBrITrXG0PHfGa9Z5zDNh1GOTwo8L9n1NUO6ZxtPZ9YPNQBjDOlAtlp2mQMHe+5h3nbtp2aj2
yvYKh/A5pnuw6ghb5H6oT6SnvhfT8AZR/iMcinTVFMkpi0uY4GHS8hOjgXDG9mbBONjPy2m7xcJB
NtX8baApW7WrrKz+EV67kXHqbE2YE6sBGogHqV70w1lAxiJCmE6qPakl04ZircnUIYubP20M+8LU
7RrpxlstCU3I4QovwREcLmroDYh09t6YqJOVRTfJ+W9dgUVfkx4zrd0q/JOY8xFbdL4JUNhVRnC1
1ai2jOO+jEHFD+4A7WG23KOB4UoYTb5xa9zjIeWMkWuYxjPCaZPO3C4yDkhDxAGH9j9MwXUeAmtj
+gfgfJMBfULI2Xx0JkJ5fxCbFHl1kAIS7nD/uLnLOg7XDK/gdhz7x25wnoJyvtU9jtNQTt8IrZ/p
Y2w7NK4rvytw5Fjl2kQbidrg0JoNGlqqo8HfF/l4g3xzInjmpbXcDy/IQAcM9W6Cf+4RwF26KBNd
Xzz1aXkkYIjpe3+Z8vKXEYwEA4EnNXEnRROxM21DUHfqP9LdXPX46x9tW/+K6N2hopxXFcEcWCa4
ezFybbXB3z4k6XxNWDmYyW3Xm09Jp3ZWysvN7KYL268yxdY2KhYJUdAF6OvuYTY/ZTqukrw6t1WO
s5nckAFSw4pd8vBuTSbKMRvBcA5BQXrBMa6nZOupvt9AU7boP8atQFHBP+75+lEVW4Nelx4H61Qt
QPZOVh+F5+GqTkj/nV6M0mRIzr2O66hYt+B2dBaxJdF4RkWlH7vY3sLTJlfGCB59wz8iSC+23aAf
hKfJQmsfTDJhDjjWHkuDo4M2gp2ReFsg7dNKSGFgyIO4Ia1GbGa7fi/d7qmzW8QIIA7KYioZP9Qb
M6eWa7i+dzzJTgz8425MrSr/CZHCEmyvTer9s5x3hGTjcsR41B1okNLHu6RjNj91dgw32Ol2zDbY
vV5ZXW/z5EFOpVu2lGC9m94SMKGLaYHzZJutAHC9GghE3utD6NDKULVi3d21SfdASeWlxKqYNi7P
gf6FJHRkgxymXUHT4ZDHYtV0+F9UHNsbNGKVx5JoOfxKQj2PwAdXsVMn6+jcYpUhzm7amaLMtoZB
rHorxdPP6xWmFXUXw+RiSU7kUFgGzQeg1ktkdTfCfQ9tzuah8MobnEiBYihCnsCCmBla4MjOb10Z
kpsc3eY6v3ce8pQMDh/xztiCqPr++8agD/Z/Pvz5RO2auyrt3YMeyLjbqRRuONosOrnTYC2N9/o/
j6H30g9zm4O8+3m3yRW8Edh6oLqxX0OGCtrTzxu/7Pd2kAcHwwueGhNtrMOrT1ObJnjjsGnHpw5j
1a+UkGnPLF4bp6c16nunNMG0J+ZWPHpRErOeTKesxGQcKUG73omDXZyn2HlkWIB32PRoO/dirt4j
PGVosOVMBRKg9GOSRWgAvWup92DGDkD88nOUU1BX1qcR83NUjvvFZQvlFsq20VXJ3pDWjkAYPEGT
m5/CZ0D6JWcSyqfaIjTT7JLHVCnzxXauqFq6dTNUIYyb+ldqmw7OymjfzmTlVmnsb8Fka2AK+0mP
WM0Kqj7l4MWVOdFXcjs54RV9KjtyXwKgbshGDtRrWVS3rrIJlGiigznihO0bElNwa9Zr30kus5OW
UPuxDdTcsauU5L/ZE8RoC/lN3XD0W6U3FmL0TUSbZdWQmiFy9zu0im7bo9cSJF3sJzN88kKoBvFY
36jNgp2KrHQD9BY8x9zLpTS6pWFBRklYXeK0uCWZxptVPdZVsC5dPAwyfPIt40mw5KJ/eNRRs69G
vEtjMd2Z7JHmAQAoUJwypxA/beWLLwQfn637UQhqwlKE/ID6POj0YzQ4/oNXM0FYGoRB1GDM9swr
Cgg+K2Me2y2y+q/ZZRrmAxu38YbmRkUTC+uxsMOJYmB8MaLvNKreSv/cDfSZrICWmFeWxwBUgRi9
/JCR2DQytEWdSSc0pWdiDJfMxE2VkC9nWm+Qfx7gKS0ZtnShasyc++XJCei5xkDt1kt3GVdXcO58
9TI1TDI6F5V2BCSz5CKNE/VgMKZeK7xclYoR0ocIGIAcr3JFbRF09svoVrugNaKjvdT62PS2U0i2
69A+uqk6paLYMZs1fnlLE7Dua+59fHLG2P/yHGaRSSe+24nd8OfvO7TGVs5EInQ29k+CT0Fep/Kj
eKmj6GQH5nyQnt/ShgR4ZrR7Vw8fMAKDna2ip0gT5jZCYcM8j8LahZ58di3LXCeZuFLWtyc9VCa5
Z3W2ypSaD8TPYNPjmbcEgcarXofDzpqr8czG/1TIptrDMjmTuxZvAD3QKWmqYW+G7iuBzMXaNDm5
GAXrECL6nMplCDcyIH4jD4i/Up7LSZOT9jY0i2+azflmyHl2x79OMbV/Ghd05EjI3SgB1jc0MsoG
0Zd3wq0xkDiaP3mY/i6riZC6BlF0NP7Lq8zHP8LKFIJC2nXBPK4mxKkXnKAG6zbWf3P5sLGyWu85
2dAJmS4/X/HzeAbaipegaL01X2xuRnOIycnEHj0D0zC50TbdaCT4U3XjXuT0u8e4cbZKy7n8vCEy
x/3Pe0UXgEkUHB5/HnNUOeFnaq//72uLmVKx97tpP5cedIOfT7eJasg2zbc+KXId8jmeftDBp1P5
v2MsRxszzQJ80q5/wZkQXH4+7Oe8O3vjgI6dh34eLwfYAQBmZxq1VHMrbhDa6rNP9NXPx01mnas4
co+TcK3LFPT1eY44b069Rex5RAsY14+gRbiAEP77IKaJkKqnsDCN8ZU/35wwMZHUcSfGfBBuGmKQ
W5ERd788c1SE7bSh/veOZpkjgly+5Od7uXEGcLQ+xHPtQHyjNQppx8HyW2l+w9TkAFMtn+m5aE9t
2x1/PmHPSXhRLsINa2wffx76+X4Ckr9w/USHn49+HgeN5a1h1yysTb6pxlSxm3yCFn6+5OdpHYvI
R6mzK1SS7MoyHp+RtQMPHDT2BUT6hnKm888nk0aWFsaf4ZkVHGxlCe4vTGCPcEomCDqcCA9hmbMS
AkH04L5ipdknEHq2BNFrTGLV8/g7p+SuMbu4bV0eWoRJMboPooFUufeRkppd2+6isIAbttifgmr+
k4qkWtEwAueRxR1JrJmL3LKx1r7If82TA+IFKlNO80oo0FEG03/sw4eZ6MulkMxyqpQ+C0CqyUc/
ZWFhntIm+oHW+RGw7x7ER7fDIRqs7bDfkGTNC1iG3CTJmXn34INMHH2olPWSwFRSsBumjb2cPTlD
fT9bJgMcTjLcU88mkxHoGtFWMCVhqHYafLowUD+vdaR3QZjAMXOvGY4vTMGYOfPoYnnI2w37BdIA
9WpjY282jY/Q4VIeQjvhmE1zwms+ZWV8dxFQekY8xyKiqtfRfOuyjO9qfQU8QL3jlqhWhNuvEpMJ
sm5wZfjv0O85c8r6WOh8b494o+KnKc+PejDyg+8SSgiGdF27EzmVjIKVa19lqQ5aqQ879q+y8WEC
MOSoW2WyTLMOMmx/k4hh87Q9F7n9HjWSOp+Xk8MX2gN+3mh8ZAxIaazeBPV55C2w+jm5ZSOIqznn
HOWpmt53cSjFtuzp2wABozE1ikvgF28Op6AtrzdZ7Pu5Ax9nj/2NIcsbjqsHSE/3weKiGtoQQUvF
Yb1TrGVuNN3aqLkprzkn9W87F6tgbDYFEEFfKn2QqXFxOGxsiiZ6LC1I6g3dXOw16xH5P8Yz9ebP
ONcCDJH0kjsge1aOZ1xMd2No3iKaSIdIMyFqtNE/AFnbdN3IQbguvyRXZGwvA9ii93aRmXwTcFet
I0opOIJqLav+m7SyX1nMBthWvNClrzk1mApOhb9lsz5VMSekYLFP2KKsN7U3E7zkIUgKapBatEYR
NqJhU39l7RorgORgUEoHdca8txtoHzDqjmS0UTMMt3Zg24zdpZlN5CXBKLsBiGXJYOfsAeW3evc+
OczoHQOSeN+dlRE/+To5WlI9kPVKLUsbyrfMO4TnG7zmTTVM29Qojoy+xoN8r6Sdod9rblFU7BiP
AhunmejTlyKrsX4g85BZYceRePCN97FomEmDM8peBU4/3YFmSKO7n9fJjtPvwnczOHb6cMqBFNGh
izfmJN5U675gR9wBhT+FZcEooAngHCiU/9aZCUqw4Z5jrm8gj68OeT6fsISBJOwpGOr24DdNdeDX
eBhb9ShTrH8Q7yBF6H1XD3fCZ8jFmcYPsrc2Pi8ieoJpJ7OeSTjReH5wtD3HWZlafea9QmRUxFdZ
zY8looVLWNuXqGXMIIp/rmrOg+fUnG0xMkr9O8FztxZ2bNPqoTne+bVaQ3j5zGhQldXGtTKm7Vl2
tggGJHxDgqKmvwc6yJRQ6OTVN9WtGKz3UPV7o8ub42R6jAWqT73EV4S1eAWbWR6G1wHJLm4D4+qa
lLeYAq0Dx+s77MyNCcA4GFNIcw1bcKXPkJZAvClqT1f7p5wJREcHN/Wmo5GzjsRTnJP1oSlXq+Zl
bk17zVgOk7QIVm4HGLd35WeT3QdmWD6ZyKdw4mtdmsJNo3bBkOMDbq6pSUhJPkNVyCzroXH8Z88P
XlMmu0x0m9s01aTL3uYGWBnD043AVbXPfO+FJCBoa7Mi9yz6a8bpo2qZNASCsaFPYtty9ZoF7bHC
I/SHcX0KEHRh+73Bu0EJIJs32hLoPemjQA/i/zuGETA0IYxYOflBiTF9+Pho6KM/KoHqBmoMP6Qi
F4VLd52GYANV8da4z1xUSCVyAuVSoFWuuY3mkdFGCEnXDJz3RCgC+rqY/pnr7QbR/3JbmLlXQldZ
8ZIWAKag7VnS+cY6N92dpjrFNRJa/ikteINnEmuzZlg0Vy0xyEmz72OMtK5IdoEMLhVjyZWMmjeq
wqPE42bZ90WINEUAIT1P+luvipm1trjBqk8QaI9Muh6RaN8bu/k7QQWkx5EfOmi9HorXvS2eO41U
oPj004ILX41f9PEuOtpWMv2kwHvQgzwOUbr1XJxwOo/k2uzDF4kwaM7TF1dmOQBnpnHZ9DAocz80
TrfvjGLJLBxuRTN95vnFrLPXUfwh2hGJSF8cAQ1u0kG8DEGz05L+PDLZWx7B7k0De8szrPwWuHVd
Jx++KP9ERdTBAIUnyfHGjX4zLCXKY+JXsOKQl0K/a9WeqzRHJAld05flg0Bh4UXGL0JD7iJyfrkp
l4cxcpqsaFi4bv8ejH2HCoFXY4zNr7ozPzTnFkTXTp9mK5ICPvzYOueSEbw1Mq+azmgriMdIbkn8
UmbARmKl7zR5ye1J7nAwuTpT6wXP2a8GrcbsMID3mLC3af7ktOZzZeFIIKutrrsPlvt6qiqaeHgJ
a8ac/GBHPXn3QVpfRsicLWHWEzsURW77kndi2vrFZ92yY3YFcEi2lqxEl9zsvane5bKISTduD6ar
P4RiLZrs6XPwQG+hqnwOrVbRuaYvuzjYetQbHIsZpptcVrSSyHm5zo3cptlDRutPCBp0ogL90MB1
gQTOypJWOyIxYAKN/db1bGKFhCseSv0GKvsaGOzSsuUv60Ft2k+8Y2bFCf/2fci817wJf4+j+0B5
ss3m/sZIqbpGEcQ8/ctnpBm6L60BsmAwjVs0pq9UyBcwj7TwoB+sh9p5nLh3LZz8fkqUn4uDJsrV
pjPxTI3B29DGsJyMdDelE07H/H10GNSXnknuXXeWqMRRmVE1DJyKifB5s1xurWJifDsHgLqgxd6j
kjCUKmcwjcnnkz70sa2ylZ2V7ZF4kreZdtdYV/VhqMsOQePJiU0We/eeks65EVZ/7b3raOChoLBC
1VQDbQgwaAKBSO6ENIyrLp4+VChALVanme0CmCnLY7TtBxyytKcfIN53q5w4RjImmf2g1u3oufhD
SgqigBjJaXIF2WtrVvENU1e49rDEk5Z9CNA5j9SWOe7QOI+P9P9RlnykPgFzs0wOizXDHhehQSXv
ku+gjxFgFQGh2nbTAzLpZQixA052mU1c6EtrjuuQxkd2mQVUR9NPP0F22aHDJI67aYqeHWs+2XX1
OzNIRIuYLdclDggreMLV+l0AMOLciZhBOv0CIknfGLv8i6kFlh1H+XRqOM0TncvU+7WISK7uKuKs
BwQSqLVbk4vdgJqUqB39gqfcQUBXQsbMnB5vaJT+nUkOwsD+Pah3bfUbkwtvyUGQR687pqn7aDpW
SaQiuGLGb0RquhALcU1i9FMUNVUW3FIYjiv+20Rmc7BNqBGcquvJWboYhQSK8j0K+yO2vfew8c5p
q4jwUJ89WGmarurD7anMdPVJsrFY2ZH7O5JoRxxIQhBpMhoLi3DJi0n6mKZnz+LUb+bizSMCuS/T
Wywr1GM/uHP1Z5zKFzkXiCyWAbM/cvox+3NuD8Ya9U2nbPjGE6e7UvYc0YvhZjnfcSbvruscIrLQ
tY8oEM/Ho9mFxpqVim6v6xwdF85fk4/33i6eOyXOyTRxnYXyNrfTrWl0fYYb+stkpy6a8BqnXGZz
n7MXIcfkAvyVdvbFbIBVw+RZjbr/DnVw9414S7D8MZzKv4k9cW8Xm1CztZugSSSLxdbkCiQ8S+21
n1FgA2kFADZF5mM6Mfts2CfXtcnAR9LGAn25znP7GsoL06UvlLfUTkw1m780GNelVGdyXB+FMb5B
PP5kZ8WgfkgsEnwG6ME+YgkZo580/fxE0OLGzjOsB/LLqFwysoCOUeh76BfhqHTFZ+tln2Wc0WZk
3CCNOCbnaNyB/sR2rV4oVJ/yZr4HUXMNpvDgZ+QmVWqXT4liEewf0PltERSeiYXCVrw0Ck2reMdV
9WmHxFhlmblKCbfOXH599I80y9v86jFLN2uHvsfSZ8OYH7AsVAkJQemAzCF7Ju6X3zd6Q16Y0ngL
6rVIWd41uR4jlqEwV0dIIOXK8UYaj+BYgtTf1gKrh0vb0SM2hdsibPs1dNOj2ed/jdQADAZ7aVUx
1BjmbG8VtPMw1r+RHINQjFfEtyXmsXyr5MKTQZFUWNYpMeLXECUCkRwkTtkvDiBxl8xsKAzzFVoI
5UQLicsInU1I25Bpy2Q89NSnofSAHJKDHG6KyeLwa4941qmpwEXsJ5uQsmQ4R2NxhTpQ9sQM0E+L
B5benz9iYsi/NEkCgz2SJFksI454ghVG3AqKAzltDfSMkP/wa5atkS4DJeYzLr0ug0XO9aTeUarR
sRFqHdjiBhBkZ6fLFRsngElH0pI1U3hKqYtr+i/0DbidyuHD1tWXC3FVzJ59q2LBkj3PjKjqv1Wt
4pOvGAkvZudW322PVmVBrruYJmfNBABfe158yv4zkJKI6JwBW0f+1kaHzk3pR3oEmNc1bMn02TNo
n2aOSZvRZ+kgkGnXpsPVNPpHYlnEpsuCw0B/ztb+qxt32WGs3gvf2SaBne/w4cLxMzhlJTQFnYQV
pgvqY+3ql2R07K01fXEY4rznWwy+kANQwZQxckcUqoBTwYfSIr52wkcs79ePySi+QqNDBdkyPg/T
52Zi7K7HW1XmsCX6L+141PXU5Rx8iBVz8PaA8J7G5K2nU7oHJXCF5M3IaHBX7iQOqCqxV9dPQEzh
0wn/u4zh8HVYb7AYnKJkfkEiY0GYrykw61NQR2/JZPyJx/DaLdQgMCPUzM59dM014SPuqmTPoFVJ
jz62iTyDZKmN9BP/vdpL68FuFYsPGxDqD9RAxvSQGI7cl2oEpFzPH8TPfsPE4hVhjYFpsa8W7XE4
Zh/sebuoDV/jmB5w0Wh/wSB9BW7/IigROmb6TfSsS6PYLdeJU3KNZFMIvAKHB5lUckWW3+9oth5n
jop53DyaBvNlKAHfldFsDDNjHwv1ivDGozOnH06GghMHPC9ZjkAS/V9PjA3JmPMG/R9bcxM3GzkE
T8SI/Cu87IWQaxKgp7emkjvTzk9zFx/ngLS5qqRPJDeur8DxkRe+fFL4gNqAgR2WG8SN8SlaBNti
e//HvR8xXmhWTeJffsEjS4+4Lo+16borh8wCYz5PWfit5eStVM+W4gx7hYeTYzCChVpEn4zZkSZW
BYZrImiClB52zEw7q/vz5LQHw7cufsUDLF9c88tepcPk1ZuyjqrOvSrCs1eA5M05vNel4aFPdbZ9
o97yYRMq+9ta9obIZ1QdJtPjsnb2xvzShPw8oYE+s4bU2SjfPHLi//QAsoupQsEOk0iH6uQGCfsb
p9WV7FHg9M3iSmVWXv0pJv/meifTSPK1bsi4qEhAJsKnfu84oNbxvJ962oRTT22luwUVmPm/nfrA
TPmtzwhSyjm1B9hjrFJt6QksAC6UgnokrwDN8qeVFd1O5sOpswlmBfgI+aR79aNhgyvpK5Jon6LX
1t+6UGeOpiz+eSQxyqz5TWBhepF4UoFjytXMkf4hKY0XzbLIsk/ZpXP/9wT8smu3YTi8aETqRZo8
EsHVMSLpcF6TwRmH59o0EFrTtNzX4cRwsRKIKNJX0hgPqZXFrIi4sPO+RpRUoiAXUf/eFwan2Vqf
vAhro9J/oAv+IeWGPlVW/XPkaG/CeCMGslgYtB0DNBxRU4MmLOpdzXCazAi3P/glAOhFWiFjSNGo
LOEX6IdyOa2o+kGkzcHPx4vvyWOApEy5fomzIoU0F0IB7BivLaQmoDkrrwaCZaZE0kxXbOPMJWf1
IUEWZ0SjQamghC38V6d2URHF6W1KPylFQ9jbyEC5UIY0+GfLEO+68yGFhNiWPnkmaOG+8hnilxbT
3q0TF3Q6goZdI21apJXkmIzbiebY0Y6CF8sfXpUEVZoFQX4kexhtHIihddEiWWmJO65Sl/q4fenK
J/J+2PpYsejicn+aR1BtQHF6gzl1AQ8ndNBBA5A0QfgggmI2UelT2bhwhFjCBqrCaET5S/pMto45
xm5Ss9p7xbCRaG2sdHA2WssP0PdPGicvFu6nerE1B8Ci5pxb0jCCm0GHa0uydrpNn+cYjlfThPBJ
A3Vif8QX4UoSrCuPrPWIFwmZsAM9BQivbqrwlPvpt999eHmIlckYo6tnyifaalCtJdQyzKQNCaRQ
/eC0BuW4ST2ORPhVF42vm+4Y3++NScqjWQmx4txP+XtJZEmWZssUrLEex6zCPjQ5HyB6sg1F8dXK
yV5n3P6QurAv3Er9dTUeTcC3/qocLIs5XjPeYIhtUBr/VQSEIkEHxkEGHnkDvtqSQTscbbc71BXl
VJTP4a5D4jrQf/sf9s4ku3Vky7JT8fXaCQ/URazw35BYk6JEiiqeOliqiLo01LPJAeQoYmK5Dc/j
/++RdT8bTn+UKBIEYGbX7j13HxJaQodBjr5S97d9rRKRmekzcvYh1JYaKX5YlnwspJ6pvy/goXcG
AUmTtRtuzg+zudRt/WrG6SOyCmRn9LUthqhrjtS/V5Zr+7etxewyVzk7dlJoHyGk7gU61lWVdUhQ
THJoxZ3laNUa8L0MKVzUWk9dJDuSDQBkASIzYJCSgIUs6qL42ashcUSI1ur0pXXxraoNQ1sKl4un
D94z1UCXfSlXrE8aWjTy8Ex8F9PvD6iodxk4bVnDZHO856nN7m1TYdGh366hhpF3yZNBn+US+DMZ
DnvR0kYfkvM30nE7BBHxZ5KibzO7E6ntJdIjOGg56j0VTvWCIt/CQXmwoCwhKdxk2YwiW4cB/Umy
YERdbYms56UM0k2lhgDVtN6H2UXGIoBIpWNgcxu27QWGibtobeIHULjBIcTBB+DTOUv9pwkdx61v
ojCxlOG+VUz1ELA2hlK778XqIXUt5+AxETDKphcrFtrzmOBfG7gZ3rKBujFkED+YjF8SQTbtHcLp
+xuM+ogRB4VckQZmPNQuXi95bqieyIHGC92yKUPhrXDbuaQPHIsUhzco33Ql09MJ2UsmBlqv2ZPf
uUA1c9ZKEDQbRSnY/iTDaUDFkZYdBm+m9hglVIGVgURMmKsxcSNgO8ODpRa4tFC6BGlLQTpgYSUt
rj9T8DTpPpAp5u+ue6MCRTdHQP+MimbZyMmYAQOkhi+sm7g+ZpDkbhpYSbWj7spIv6LbbLfC8sjy
uezJhoiWCiW+TUwa8IICM2CDtCjEqtfIdkHcafFNiIrlEomguwDmpVmPRFAf9N/Uh50LzGos60h6
bxokFyfSpmsjKe0ltlukcUw1IaNR6Wt0b4/IjpHZpVZxgbNNKdWfQsop5RfMMe/Sdm53wuZR4rL1
+17jmhWK+ahY4b1ZOe1Rkc9MkfZSmOAus5JVQNUVY2fgunmkBeKQRWwIIqMv7mul3oWt+LJG2z3Q
KdJcIBAOi8DQawTbdnNResXd1NOAV0gTX8nUZ9hBq+KsRc+tUvR3bdFdkjBCJqDk/k3ZVtPWjkf7
wXdRGluGs8mdEi7swGnRQ9E9UFlYh2gB956J3rYy2uzSJM293qkmB67Zd4arXdpITAtTERYGSPH4
WIObj5sp2HuO+x4Q2NJ25SyAsRlLYwzCZZO6HY1kwwa8FqQa0ZymXAsucZ3hG19F1CFd6wnxBptg
D+ZbjQ3JpFlwT3CVEAal8R7cepCRG+kzWdMYR1o4g4zeCjcbNeLvJFynppSD4nqT3lVqgXYo/KpC
dIGGYSMYrxzPOpaZda4HfzcEWrS26x7LCEyVyQ106S4P3dNU6DaKehAPPSY+xxAluu46QECJJLZD
NVzKSCUTD1bfCNx633nXPspIWMuHrqCQhENhtu7qCbvogc2qldV3WjLpO/LGyX1nOhPcxsldmYiD
IOQ2hywg6YBBSe+p+lGjQes4/0sUIKFDB58jXf90Edodh17jocjgqFlWRQOM4x/9aHqWbj7bmij8
RqN1kjmAw+6DRlIEW06tbgJkDby7+Qg93iwcIo0LXtFADyrnzVD3Qznmm1GLCDDkQ4mRCvAxqJYU
/iChJ9GD6DoEZ6GDqXoSTXClnWY46iI6un2K3KowhyP43OEI/VB+DeIBSiOuePEowR7R21rHfrSJ
ulF/GniX3FexezRdb9jNz+aHLBrSldUTmoCALSHnpMNm6MboYX5I9aQ6CKFte2y6g2DMdvO7ksbA
hykXr5ZNnrESmreCH0/tYVDOpd4EO7Dhpr8IKx3vBs8m/uj76N6QHQKmauzNpG33pe+tsqbS+aL+
KcPqBYmyYVJPHwyp9nEozSaCeGjS6UkrC3WNMV5ybyp2/OsBoTMJ7zp6LStPLIRitUjz6h5yshYk
mxhg/I05VAc7r6otPlmbrujL+2JMy/scr5ol7RwmXgkOPtJqdBdg3nuhwdBTtODJV6PwyYQEDYMT
DDLGA5s8aopLSOIPd7Pmxej9+mDjM0YtRai3FHjVLVX+kmIIzayJlZX0SabBa9gRtqjQRHHOLlBL
JMRSYzft+bDhwSpBmNRNseiNMFlSHbU0+DxKa18wEXsvm9bZ1wEdbEowPKt5wv5FGwBtlvmbqEPr
KdSchPvG+mhDnYSGKoeKFPkaVUulcWwXmcNu3ICw/tIGtrKmJ7Bczk/zoQLCQj/yjuKut3fA9JLu
zx4HV9cfHGw/ngTdGm2P/k4zqSxzLXOc4837wCDZ2pkW/sqqP+yy1oLIOenGi01yeVFpoKUHIHYv
g9KdeCnhAMNmy45Mf/JxGbbtKjrNz+Ko+6dn7dTv1LEK9myFoK6Kp3YMw4sjMDGnm4mSF/Z3HvMk
ET3GuaVBqISTL8ZHSxU3TyYqtQDkZizLxNKfA70Qx3hUrrV8Frstw6Rkf922wyEz2vY05B3y1Szz
l6Hla8/BmNSLQSjKhjZL8+h3ynuPVwDyIc/fBUPKxhcKRugVzbqonbsJQ4QT3u0MFN3Wbg01OI+K
/zkOJptmzXr2geQfG9v9El5nPxvYcOxcCC63RkP4FpvWY+5Pw4p8VE2ZqLCeOxOeoQU2cWtHjvlM
DuIcYqBgZmZ+/PWTgiqI6TWPGaS8S5wPdOjxwpipiY7delpniv8BPN2kUjaRBsiZ5SuI8PTHMMtj
EhZcVB+fAa27q+38lGZ29+j4Cj4YhhFsgrDtHqcwrQ6u63+MY2FikZf99Jywe2STerG1sMK+jmdG
wGo9aQOicfkUacAhFmXN7IjFUdk+OvKnRQNMPkscc+3rWvuI8rxYNjXwYixuX72URRoM6/BWQPED
9MVf5YiUANq2b6zyj1YxNL8enOihhYxznn8i8nBcBEIxiXMCEKGedpfZA3D2VL2rkrR5nB8a2U9D
vdihWK7gWQo8Y9motbodDGT9piPEYyFf7Mbw3YyafhXKN8fMLPepNYAEkJJnXb6Klpv6ZKD4IxEv
HucHKlWf8tNAJYsNVnc15TKvPUQdzEB2AOWtaJV3S0nrW9NEgul0Rf2YxM24QZ0KfFE+nR8aA+dt
O+mPCRfJkj8OzWmkRGmNS8OtrR0l6+qG/cR46ojXUk+PH7FtoY9+MsNdPGbDItErxGduFT86YzY9
jHgfzM+sqou200hHqkcKaoFOLl3T0hs9WrWw7+OG0rF85jv8pa5R62rJEcZFMq1LlaW/palyH7dj
fDQIlFT5FecjxrCsJia096rTNetEVNVRTD1WiqmBEJKOJ5gA3nny3f4erfTSjggDfvz2L3/7t3/5
HP41+C4ecAkMilz87d94/lnA342CsPlPT/92fO+a72r+m7+/5q9/8bf1d3F8z77F//ZFd4+ry39+
gTyQv78pH/zngS3em/e/PFnmYFPHU4se8/wt2DjMB8BXkK/8v/3lb9/zu1zG8vuPH+9fWQS6VbA5
+Wx+/Pmr7dcfPzTVNPX5LP06SfIT/vy1/I5//CBI//f/xpam+O3xPW+K/8nffr+L5o8f4IV/ty2b
/aJsLSWjYmg/fuu/51+Z2u+uYzmOyu9d0+FlP37LCzKS/Jnm8DsNbZRuUFg0PNP68Zso2vl3uva7
7nmq53q2a6lweL0f/3Em/nIx/3Fxf8vb7KGI8kb88cP58Vv565LLL2pbyEQ1i69r2y6ZC83jIMrP
93OErw7n4b8EbFyGRsWepSwILd0ReaubUCEXwn0dVaSivorfxT+dqz+P4Z8/E4jA//ixjq56fH1T
czWdx79+rKmoSLaTnmaIzAJoP/TlnYjutDEW93qCLlyr4n1Ay20UpcqL254VZReFffGKNcmVtBfW
KIoZPw+AOGMFyXkT9k9qWD6h2D1jyhDuuhJNapiQTIWgoUj6bEGYbXiYqFr5HTJvqvo9laNxsO0l
1TNkE1G78Qxan7ohUjcV3dkyO/+JTjLZebKtqNH9a+gapBIcu8S3Gn+UoIAoK/zkiU6yZKuOSAKo
ndyYSE5d8gojgXXDDrT0bWNl+t2jGdNjYNUbe1Q7YC5hvLLMMlmPGkSJqDEO7O7VW8dQByrJN5ZS
u4hk/Wlj1oW78N3sqms0rg+u/1pQoaFQa5z8lHQJumK0LMiTV9RND2h3xnVaKu26oKlqUYvGJRIZ
3IU3tZs09t7cia7BOm6pMJali7H5ReBEZ9eBtqVScaEzjP47xQWxD+FyTLBlbhRUqkqUT6vYQXPU
Z+W3T2JXmQB+FwUABzN9p75H6ZWalO56SChxdBQJyfSxbsDnj5ir1g5SqFwLV2WbIltU7YfIaijt
ltF9ZeFkTcj9TA+2urOZyHDCon/f+MmeK1zSGKEuM7V4gIfzFKErPdQu9umT2zzU9IfATkSXbOKL
jpPwSg26dxLBuFZb6dXouSZox6atn5Hwm8bSurWQyG2VHu2pk2MMHbMNwTx0KCkU4N/YtPdZXoV3
9Osj4abryRJHQgQK/qrKOXYNzHfER4DXGFga10Bgjk9PTSrZIefitl59a03mgzoZ9Hh0YpA4EMhk
gw6/hEvQRkO+V4MaKLeeqfvAj/A26n+ifUFi6HbQMezA3E5W+ShU3HMm3OvYcVT3StIUMv/wabGC
LewSf/e67W6FcK60g5KTx0qTljcUwx79dHjjLDGJWhgRK9fUtu3SMhEReprPW8I/XokmJfqhuZ9h
brk7F8sP1josVewOIH3n3BEtrDAeoNmVG4K7d50L37hpLWdpCfos2zJDczXqS6QeFC4aXSGYx+bL
6/WVcJJwWzTxZz4C7Z7fRPH9gwrDZOPg7BP49jmMam9DtgjjCfQg2mDR7mZKqkvikFsaKqDb9PKj
4pvWnLCBpo+uXFhp/q75UKHRH+GEkzYPRTJG1IeXQVIgz+0QmkXtyI2qjq+l5eRri4a9dQKBcEG6
rToFPTLZbioqBrZRkQ8jj2cTNJ0zjSyVmjr2XTNg/4VR4K1XlvZPTIEKWvyhhM9PRebR9A8z2rR2
iYORE+U1dv6oxld9FLxEMYYdXdZ1Z1R9tyPDkY8AuWyT5gdsop17U6vO2BLRX9yYrXWx/Th5qhoN
x7DIPKlL4n37FIowXrv06dyKwNaZJBR2pPrYn0ca+2lKW7eBVq/LVkUM40aUHFNelWIFuRgNe40B
DC2ielntqMfRFRCa9sIL/LXf9uNRlOi2tGBgZBYiPEwQ8FuD1GMnOgwBKCDcVXX0RQjCZia3rH1q
s4GcEuhIatSndwI60x2qixOwEG9lE1dFqKg2gY3G07fSu54AnVYvZxtV4x4nv4n2bnGdkjjaw3Wn
hcx0trkD/92abQo8QkHFbPQdnm6kOV26UMksvje1hxeXSGnxVbjnBz2MlsVIdq0cFDRlYNuwfcSY
sMxdf1frZDJoaMMniVYHKA/ool1mL0gwuPgKF1OdULg7s7BvjNY0d9YkLkAYSQ1bqcMdczsFrbaD
zPYh3Mle2+DMAJ4Pzl2gUlQ079JI67dt4L2grbBOotWWkINIoFIKvg1aa4c9YH9owgm5n2aMS9nw
wL/il8nvqkVJBGf6/abun2l60HfI4/JFx57YcQVmKu3g7UzMQVD70CQQKuuhKUhfWkiz085H9phU
yyk2OsyVZHeIZ+IsotIAbzR6vE/aeg94IGpSc11rMBLbXnyNsdGu4NWQOFYeMCru4Xz53cowqpdR
Lc5Kwi7VydUXaxwcCpWoZoO+pGMSgaPxYIa9uh/j/Gs0TAVSmnFGawdeGzlC4zJVJZ7UCZpDg2ah
fW5o1nRL7I8BdoR0ue3LongMPGXbNsw7eNw27MbpAFGreF1hF4X7EUkaE2MiPtfeAZos1OGzRwKz
ajzYYOxqmCDh/a+zxj7a3RYaf7gfM/ruFRPTpDTuv1k70W03w6Kz1iXcwzb3v7NpbbFpCl6NTV4p
n67SXn8RANWvkBibO/VJGw6iSo5e7OG3iZJ+qOFvWf5n7aCzS4xzDY9LIu0k09SKaRnwACCk3bTW
a+n/8ucPZ3zkpPRXSZ4jvX3FhQMbBecZWcxrEUAXa1V+UAyIDmmZYn9FyVF9GZOHEBgq7dIsUwNY
Xzf/HO8TV1wlOj0066s/GtD0MkSPNpt+3gLNO6hecrYBEY+2H3uVKYgePt9B6ERC+tpYOpVX7SF2
4K8ZbRjdyMNXmmCvj95SnZqXMj9FAxDANPoKSj55KuAPig4YqQJPYrTXM6vWGiLYwECoIQlik4Sd
FmXjrCEGVH5B42H7P1vGScKPR3Jj1EaVEatvT1ifHRQDqc3BFFKev/lTVGX4oqXxOoxknwfrTH/P
ZhDTxhrS58a7yPMrD1SbvMcyYZxJ2uN8ZD7gJUDD365XX2rhfdJDEdF1C/x3Cha6xMqT/pO08Frv
rvLcxVeaTT+EKem3knwKjlL1lbuCQadn09VH/ZiHbxoVG3qD9S/Fdx8lstIqvjRFuYwd1UPg8479
Oeq8RdVVewft2Myzmy9rrDYn8hMLLRmu87nPkxwFSicJ/i8+/YvW8MLYYR7V8+9EGkFP0yUvuRKS
i9eq8auInlSH90Yg8qTYry44bYOQ+0ZiT+cPxaAHwvrbfMVNah9VCXS0V3w0HkgyOeMmCq/mo7eU
RzMwqGHQqGdu50tOUPsFr+pTTVDpAFb96LRlPfLm8rZk5rlqwr7LopYyKZqizNS+5DkbDU63/ELz
R9I6Tl8tc3/YGGd5h+pJecBWailv+PlTlBx6gKZQMiPCoppPRJdfysahs5SbNOc+p5Vla/nWtu9x
axkHJnh8gWiG/9ISiJMlI2nwxLnymMkL786HdEem7tqrN8IFDeyqEDWHKwVqMk/mOuIYrICOYM97
dILiWz6njeEqBv9ewSkIb5xPDJF2rAebQB4vd5L8fZNhXt/Ge0eOPrZLX3VnbPwy3Mp/yxf4Z0PJ
Pu2SY0uBAaIF+QzbhaEN3MOUL7qr/LSOeYOgFIlSXO3RvS+NbHqPGBemxlkT9CdPSXb2XVJIZdmB
ci437OOCm6DWv+o4fxWuRdcMGT6GABBsOjw8BsoQG+eW5g9UhtGvO11eCDmJjGUKbsXJ73LPXySd
d6hcna5b95OMFOIM3kWOKrUTH4WD+4/6lenm/RDmS3ndJR5cjrOsxF7KLVZ5xnfzMu2dMmMlOYfy
KsfxprfqdzliAOkg7CWmoV19HZj6jRwLEr4oCdgzQlpiJ1UKVRTZT42FHhU8xXxDRhIczM0oX6AN
0Uqv3btaqV7jZiYupyUE4KK5Vmp9iGSRbzoiofuaB57aD6uoUfcaIwDayFdDZt0s1J2ecaFmqHE6
XDpTB4zjfcZWStstr9ITGA6Bg/kFw6FGz+o2/l5DzCOBtyIaQI/AJXbd/UDYN5P4TQdhL9zWEbpK
XDULwxnXEpxLnHqdUb3yXdQoPwkYt3JglZpPM7KyQ9J1nceodJRIoPHm/rgb8SCgh+82UPPzjB6f
30JSdXMRfZY7OVcGGXOmw0XuuuiDXtSTxOAFsQY0JF+wkDGXAWqvbf7hx+3NGMYvMx4ZTqcZcidU
W5Xs5hRZD/K0zt9UzlI5rHhHc0+3tHMyUXSEQXpD1DtqxwAcxCDqQ9hm372hXYsufDX1nwboekmg
pTwCnBhvQLayM2oWOzDiLuVRY0bqI+iarDFyLORaeq9T3wkGpoFce6/EbS2XHERp3K1Ty705fPU5
KBrLe5iHjAJCUimKB2TLv8ZPm/bvqY3SixWJ8frV0rGGUOUxnFc4KLRe0l2tHDpruVWRK8hTQW/Q
V6SOx4byuh2woLLwTBkDBIflJGxfndz/teCIEei9HHFBwqvc9gKi58YGayztSuY1Sw8//Mq/zJYl
ElsdSMixgoI8Tt4SiGU3g90jGm5+gg3Lu+mzEoto5CWxzmitw3ivRe5SvgYw0Rdd7VxEY11bAerv
/GejyGtn2xjek5kzOTHjhwr5r87cz0yuAJZPt56fsJiaBvl5V+uudOdzo8qlDDtUTqIYr/NL5xMm
JxupTrHpnK9ia9G3zncOpVQ1OJtdW72xhFS1Nq/CQxt9GaE4qoh45V3mNzYrnPKZpcrCFc3e4CRm
GiuM0Vygg76Ew7mb7G+U5zKk8SFWZjQ1Ok9kVWz2URzQfP/6IAVE2+OGeZZ3W6qxtMqBJteJAHS/
4zYr+W8JMR8dOhxGrdlbmrN0G5Yvh29op+1Vld8N0BrfckJUMi+SJJW4gkxmWYS6y3N/yoE8r+fq
lG8Vs9uwNhEVkR1OWZdYvmmsOpO1uc0E7yZtIVXiFasejuxL3mNzunb5eC3tYKXnBP7Nt6v1qBj4
PPnOnsS0d9FeZD1Ue37Y5c45Rwc6P1ExdGOt5zvcU1Tn+nTjVb5SqmzkiGzM4jhYfJmkudY6F5Cu
rW1W5uvZqmVG7DIdaEm+ioz6ICHcqkeuU3jEehVGodD1i+5rHieYXV3d3t+0WbK1Gy4wdjoF8A+D
6pXOR8kLLAcY8eG32q76umWPx4ScsoFHCyj/3TMGK9d7kIsa1pH0QMUlsYJXfTr3cuxKBwctj3b0
vyPqN7+qgSOmNIAmU7mD5/A134OUQT9rZWtV7XVe/WgM+8ri9lTSvZfZyrtdYHAZfRGsXG3Q0A7F
JCv6ml8aTKy+frCIXeMkvw9vRdzLIhj2wO8RTsAfuZ0nf2bR2bxEh/mJYJudeHYElR3+GgbzLGXI
NceJRgDQTCsF96hFBFZk6cEHcz3D5hWNwR9IeT3fFX31KH5h1Mn7XdkIrPBd37dFfxZQ6ec/wNUC
wBt3o6/S4/mGQQrHJ2epushWblXeWVzgeaDlFPt7a8J8rL3aBaunnOgssG/M+duGr4RK4TwW1a2M
SuSAnGTYRJPgvUdYYck4yLLKTZSxG/OSD/nX8yURrLJKvI+m4W0IG6DryOlDYisY4vJs9r67Ctp+
L6e7is2I/O7kxu5d6eMXjlcZWGON9uQHb7QVr0FZbaSvjGpMVznLydGeasgXYqxnmODkdITVyanu
KOq2+lfpN+cURfcog0i5ps4T3T9WnuLALux1nrzhL6yLMdsbOtESBz3PCPI9QWnIGOEraKNnvN4B
jXFphrIETpnvAl+8j47yqUs3G0RmS8VkB8+6GSLdscvuJL1klAZ3nZE2PbY9/BcQDdBejhtgFm0B
Wq27PFkYTfogr/M8PUurHCPoV26i7kJ2IPL+k//3qFyphb7J3+QXbmpUtCQZIvKjWSFuUyM8d/gC
sJeBRiGB0an5YqhvSoVpkq08NfTVKd50yMd6Nc8l2EP9x8yk41R7M4zBu1s8SdKy8FH2avXR5GwE
brhP6avFVpsVwGnvEYkvayc9e6B/nAa9WN2VmBXfyfnWkURD372fpurRRfmpmb8u9Lyg1yW9p9GH
PL3yQte19+iK4M7NR3ARbEBAT+Gh3X/N0VRJoKSN2SFtKNXGwZMMt2TgIU+jnINjS4Vs4T2Ecf6Y
BzB4vHhrkLEZWYB9HWSHg34M6Kzohs0UckFj9SsaiYeSKVyAeTiMLTJEMFnfsMhWYxdiYUJIOW9l
wGrLj2sXjROcpsYB8MOhSTi3lsgVkENw0dm3kfIgT3ToZbdp1J7lUjqvyHpff4Z6sJx0eu+4V+U9
63XiBILoxozHa+6zjVKwaGnjRR7Y9782ktJAzIxZUEEetamOdfVw0noyofIX853rTnD6Ju0kV7TS
7mEdBsEHe2TpQTrqr0ZiPJENI6eJ2N+c/L01lSsZdcnPigULTRIeNbd9mRdzaTxBrvROdm7Jj52P
PIinX+fAVL8r37w0TneNymFDT8lWhulyWgkV7D70tZkY7wMdWTIYkxcG9Sn/gP2eV+2Thp+dUbLY
o8C+RhovcXSaya3hKJfJ+faXFxHvw+jmZxple7dSl/N6K0/oHM3Na0pZti9lgm9tja3YXn563fi0
6GH5Yz1FjvtEuy2xVrUt6EcIx+EhRSsQevsUdlp/H2n+Wn7N+fzCU6G736UDkjEid5EC7gS5vfzJ
TEgzyBtQTttK8cYmWE6p9P9uIcRsbCwc1Nj7nj2j1MzZRbpYzwHWPPTtArW9jI1Glub++itQQgFH
g895vmrytsCN/VrgwucFEfKc7Nli7AzMDfIbGVX5pOr1jRy8v45JTiAcC4EI2ZycdgFEGkO+7Ewu
oZ0ydUg/uQxyEDG3jNJzk9sTpumtHdQlgDu20qrosHAcH8PUtEgEViHemSX8KvnjIToViY+vkBk8
ub37bjg0t+oYz6eafxc72DgmYQwRMXXXCqXuJdDkXSWlb7nekeENtB3KMhiXGn5Uqoxzk5Tuxsjb
RxaeoBRJ0PzT8pVHUABVo36YX22QBeVOLhYp/DVJ7Tzl7D43SQBEuaDM3+TNgwUReFkp/YdWINCY
IudN2AVEPuy0Eid6qR1x1FtFks+kiyyGuHbIYbbO+yiMbJF66T5tMLBtVMoLk1osFCXWdj59aC15
HSQFEYZZw1CvMv+DCu6bFZTvXBR1QcBrRD/THIg6lX+qOqyTtWCBozWReb1sH8LavpI1f899RMM5
UT9NCMgmegDv+G8Pxd5Ilrk6TT8tfU3WHuO4okMN2yML96JsGUflOa2th1Ig3Z4I6IpcLgC2At4t
eSoy2JsZMlzLtF7r3LP2fMttHRTtckqLeplWzaHN8UUrp3PvWl8oq7pbeBUFWtaVlugX/EmOhcxI
G4mC8KkmKzdcvKinsVcl+JYUCuTZV0na8kqwTHQpbaa0PI4DwkHfXgct1bs4Qt2B+8wNndhHcssN
FI8BZ9LYB2WIwH/V+ut6YOenAwo1422glOwPQm464VJ4n8LDUJsHW6eVwHRB1Iw9ZS1S6iAaOgwM
tFfg5w5TOULhsCEH5+XVBpKOdVOSm6vo7SmxzbxpwugRrsMJ052HVtfCG6sJXiuIGEpQrLRS/5mr
yKOUqLJpGRpWuqPopNsmQXZLvy9t5yH0oSx0XncP7ulgA/sgMyVX7CLd61ha3VgJHjc9vJQbDEJp
xe1TleVQP9rmoaR+YCrauYLELyR71Y+3+LlgN6qAeafzJQEjaEId1cM22OhZSZMhibmogw1TKDBH
3BgOmzAeQqX9BllY36A2OGdZ9BzRA9MjJc3bIEDN23wDqInWZU2FMY8R6hoVGW8HM1hV5O8qpQ7E
OuBRUQV3lA9WeYjsGfmBvQzrLmISMV4q1/lqde+tVN9jzbsPHNnpZIzvOhxOtTCuFNI3RoUruGKO
BY2gOlXFARqa2h1xyryO+VH3I9h5WJDe0lxJr1Ru4wrjaqtUSJPhUaB1F2TaYvRFnmLcpAoqNxxR
905I3tltsgUNUtS1ByLRGFYPldfozmRjcxRR9VAW8Utits2yS/IFIP3nPDVPZZrtoiwtYWwp6m27
SQzXuRV0OvadeCQSeosNNkEVhCY6BC8IryYgL5qO7zU91WntHQwDhVcLuR9ZcvlCRfpV64dpkQn9
WYQTlTUcSFyrfZ4yJ96UwGiTFjCKFBbFBRX5qrejHbXdm6pQX/2MyoQjXn0FD7iuKpNbBUN7tTSg
s7BMiUBIngEEyD54FD7q4mqN0ubbVGqHndRIv6DxgHjpWyn1X+LazMIot27gmjYUSOFcBOdeQ/GD
rDZbhTGOCyZkeS5qvXPoEt8DZoQC3WbgD6DsnoaefBoEAtckRLOBdlRFh95JCZW9Mpn+PjTCq4kr
w3Yc6SDvUFEdfK3U7moHMRR5jwSKdacd1L3ZZKTp612Hcw0qzn7bReioE0BUgPg+Cpf6Vswd0CdA
HHMxXAyPkNu+jBRdxhppJrKFcPX/tS//J+2LrruoTVAI/S+0L+si+vf/Kv4iefn1J39KXkzrdwTt
Ojg0x3TUv0heLON33bQd9CA2OQ7NshHZ/F3yov9uqqqJHsVzTdc2dPcfkhfN+526nW57aPHJEjie
8/8iebFcgy/0z6oXPgXJiWHbBrIbxDS6/P0/qV7A4bi4UgB5N3M80zSjpcuGFQtgTrWJKqWm+9R8
VTz9Hu7F8FHRkR4m9g5mgoKeBEEHHXaqGybnLvH7PeUx2PTpxmy9nO20aPdGjvGPUTaoTaZuOyl0
O7TEXnRM0NgoUHLQBTaeWl14W6GqmE9HhuwCx1IkDLp1o07stRT9UMUEExTxNxayLzB5pb/sYuXU
lG61GBhW2JGjg/B6q1kVDu4Kqm9f4h5sihWWb6aY7uzepqmFKD6kCyEKdbR/6Y2R5w+um9IYWeXP
WUTOY6qHz1SRP4XhYKjdT4bZWxyGe6al7SBadYlDAQ0t2CB1Tv2NfmFcamVBMOQrOH1lb4UVDGsk
/DDIoWmWtaGtihCJAavIeIumZlhZIGbTqr8ZBRXpksbyfdkl0z6Z8OPRM825wanguTCzg6itfdHR
GVJqnSBAs94tCtjPndq8aqRN06CmLqZWFT1ADRNjZZKIcdL91OnILApAvkHYvbs1YaVjdeE5Np37
AtoerItSW4nOh4YcKvc5LVTUIfJNkNTJrkiZc7Vxb7raVUupUJCwG5h9kvq2BsK96Af/DLHiWpbx
WTJv1gQ4sxlJdDTIwMvYzHtOguZQ9cA4A8epuAMubWXVO/jGhKs+OK5MSbtdWACFqzGMScNbTeUK
ktrDYA8KKupsvAxIKPj0gCE2WUOQtNaUN14rYU/3WMyvc92G9dywhrlIL3S0iKII9IVXDp/oKaVn
e/zYx6UJsCg6DD+tKls5VkjvLUHXgHIJO3A0shE0liyg1Jx2zt5FtbMwdcxvrCxau0b77ihqfhup
zaclrI0YjW2KosAKarZjyR094UcwUhqCAKyHevMtK9JnFxnbbelQoKqF7D/3T2VVbK0BqAHOH0YP
SqgVKo5BY0bx2nza1xYdt20UaXil6tXSd1ApWVDNevVnRs8tRHHKnqND4sFpwEz8d5rObDtxZNui
X6Qx1Dev9GBwb2P7RQOMU30vhUL6+juDOvehqrKcGGOQInbsvdZc3HSLVJNrMRefiSuV4iPau1j0
1rN3NdHPLnJOglurGHExTelCGNlWc7UVmpGTY6b6UtPa79kfcPcVfrDwUaIscvtWjcpf6Yb7xhCM
raTEMo7IWpD1nIUR5Kj81xXWN92itwzfyFIIew1djJSmhAh6WGMMUzIM2mKWRAfNIJGzdFWFcmm6
6VGLTQJrJU24QH5XJqi2GfAGp8OFA1Z4SbzJN/ggPLU0xkzyYnTi55mWP0+V8ZKNwdPoVnCXyC0i
MSFbDWXyBU82WpKS4i0SKGGFC7Mhb2p/PdC5K7whAthlXMmFRyog9Z+8Fbva09foaar1CPEAeflz
MhK77o/s9drcnqx0osK1LsAvL4YQj5ruNMfSe04wbD8K2WJCrbalo+/sPiNNp9DSbXyK8qxZtBNm
s7YMMRH0L4lD7pNB/SeGc1Nq9K8LfFWZJkkTm145+FDcuUtdwoL2Akqy1iqtZZZGApts1i76tKZ7
HLLFI52MsZCQxVNj5Q9n6NtaLI0dZAu7MFTM6o+hG3SzW09D8dPR1O2dceWH66QXOkKZbo/OLiC4
Rb6Ulq6dyDrR5jFatWn84LbD2TCjGUzWCOA3/fAjcsB9nZgTDShnyfjSAG0r3UHuLDs7OKgO9QwU
hAjwMuYO7QtrwiBM3uUO2pa9DGYPNF4fbeJO2yedwtvBHnzqSRROsuk10Mad4ZaAxynwrdI9jqum
pdCdGufoa/kn0GckRgND+dDe4LY4aZpaIjz5ajPCIxrrpe1SsARzSJLNcBBGesogoj5advHZG+MZ
C9MbpKtFUszlNp5nnnk55iJGOZQBjs7qj9nPtgbkmcchQxLlW/7Zr/5cLB5ymutVHKfhioyBHZig
d0knalm1xYPZst80o6mvw7baMVqpwULa3OhOx5pnN3TPBv8pc21rlc0B8O/RpnoeacYHIVF2w7qI
yFwbg2k9ugPFatffEpaLtTMzQS09DhrGPByRzlXr0gywD/GrspI8dTajELt7kHoQccTtyX9Il4Y5
EI5uY9eshs7mqFSe3WHkvpy6lwpUMewGwnlN79jwpEthmGwubZMsG5W/WnNgGxOCI9Jp/IbrG7sM
ZvEua/xTVMWz32O5aeF5rdg4FRDgSaYCqHLgrAatOwVmZgHcMKB5x/MmcZE6+N6mKrVxb6fMlo3I
X0Pjvzqltavm+goaEUCAXkA6s1Pk59pEHzuP5oMum/cQ/+dmNlZ5Ab46gxLqz1ADtZRLE7/Hs9nb
YCOfxgZvt6Zl1haQ9MUo/VcL/eGyrP3nTjhnV9jfAf1jl/6VFWXPA2i+oXCfB9RRoVDNcfqgpLaV
29KuZsB2tOKiMFoX+AyXpTF+YF3+hDX6lLHX4qf5U9+MDAP6mE1oTWQB+rezbqUlHXNFb2ME2UMc
JPkDYyUd/RSuWrBzEYAMBM0zZ1uWe9+FS+c3PeZkMj8z0DNgv4q1mx+Qr+/beVhF6jtDaBp7bQB0
YT+3jrNPRwRYdcC20I8dxQBi3qDFoEcnk5UOgayu75jEvLT19JNG4IDncvqtOQ7he3qb7eqXWcO5
xxxLczN583Du+MzWRODLVZtD2hcDHQqM+PARbDoLwmsG9oSpZm1P35PhmM7dRSO2iLSp1grPA0A0
9BXWpwdTDOMSZ06j1Zlv1JfI92gKu+PNFNQx2lOIyxEv08aeWJzikWZYGDMNZUcOSHpml2Rpr6op
WAAQQH9qJmzraJ7w8HYDbFxrOxV34Pv4FEIDySalLy0CbV0CyU/i/GyGYty4dtvDlWzJXMIAqk3F
J8lNmKZeNA0Hji/5CLDNgHUnjSEzLSBA2mNdaU9OCuak4dBZ6Pzqddr9mU2m7aaA1DqJ1rct7B/d
0T70RBALRvcSTla4rCMPxdu0i0pUQbWQ+JmRJ+q1sqmDCE7G5A1YTUw/QH/Kp2PBYAWfYLmu2eEo
k+LncfSgefFr9amBdLJmBqsFFE6Tnn36cXLy9eoEssxdqYGWTrcV01Pq8f9pxsrasNcVxdAvO1eR
qTlER6UE3iJZ3mPdPeDLYnExwzcbZcaiMOZHK4jfIsF+4cDAxVM0ke2a9q9dAzGcyX5b6GsgPN7C
lByrA7ThEU2Ate1DXJRe9NTMOzlSmRSmu6e5vuw1ZHClVW+QkZeLQfE0c+BUi4TfZBek2hP6o72X
+PSxdedZa+UlzKD1JeNA45z6KhivjkL3+CI9NCPsTLcjamEoHhpSG3auVR806DicvOPWhxTUngfi
t0DvVBu9/qNS4TujGclHWRCMxbDSq0MoBVxnEQPmOE32WYH0m7gJf8qfZqc80OJBhwefu0etGgVf
Mp4ewyp/Lgt3WHk1OyzKbJSrJWS0iJtmHllJrOKZwetp0vMHx4o/m6RAKbrqRi6UEKr0sm54QzvD
PuhaTFBNoa3dsX8CopIvxTFskqe8nz+cKiOGwXyf6OItLURe9MGeO85X27yDrxuxutlESy1NS7lS
DPxoCecmu3D4RfIIbKFbPplFk61MLg8PPQjOVZsxo4hgYinFfv5nzmUOLvO9n7PDBE9gMbD0bpIB
oJzn9gUJqh4FBMPikLy6SqcHk3DsmejWJwSErAbHubQ4GsjBFPWq6bICKf58imT951PfLoSGqSh1
xIrqcu3Fk7+OG5DscbJC1lvXGrgBgU23DIgqiR50i0JOcL8vjfbLgNxVZ+Zm1Mk6wWdvbAtRvNmy
KJeuSfgyPSSCC1G8lRXCDduQFSGHNdC+Ps4uY1Yf5kn/9Y24eGW4u8DlFUEkjcqTLivMyOWSbBNy
aBPX3MXmhx0VyVMd4lWVItnNQFgqTtSkeVWHNByfB78RB8PtN/BWs72PQRgVM1FLaGT9epPUQ3DM
YbVvOXL5jfFe5/E/Yyqbta5vaAAD7GGY4rvUom3VXqvU+yhaflQEk4uB3puNItaxJkxlQtLkI39G
mp9ohQ+CWBrslbABLXJN0uilHNAtghKBe+3ACCO1J8G2wY6Qn4Sf8k6Y4cYc6yO9feIK8TkPHa0p
9LovVYzaCE41+Mwdky5R2O8yah66uKJMcIHKls/oGYib754RVHtM9BREo7yIhKTDdhTf42ydRjuW
Kyz47MF9Z786LdKC0eufiWu5lEHxYpj2qweFzUt9MCP1LpuM16pIa+JpEMPPXPLULjCRRDM8pqV4
CfKfktI6yoynos2/ZlzQKJIzUsK8gF3Eo3/Hxa8Rdj8axpqV66Qr+lZn9wyVwNE01mZypi3KDw6Q
Aqvaq2HytmQ48iXbmTEQ61SGpGCl+Q5v+l/TTpz+DcCIILp50z6b2uEWRxrQTeyyLLrSzH/RfFxp
AwD0Oybz8I66/iXGmo7Jf9rW46gTCOO9lJyjWY1fMGa8JOHw0DW9wyeTbfRMfjQVBl+Xtlzs0IMM
Y1TNCj+VNmsztP/oxnAjOtbZB3K5zAZwPP2IiwJoLTwI7mk8HTXjt/gM13BnC/+DW8na6LP2McAj
prtK/xd5wqBba6cmj4LBy5Poi7M9ZbuhSX/rWP9XCAcXct6/BN70TxbcoVlSv+iA1Oa8eZBW8MFZ
rfCrihQwGEB2yhlSa99H8rQ4+IYwV4jim7tyPXFcrdHu9ZXHvkEqqj46T8OcXwZo+Byo1noLYoLF
piQ0hs4wBE3Hi1dkZNBNB9HpOax8bHv2XD8NVbRnhT87X3Zs+FCoC4Sd9HTTCVLToNFYtuxnBzGa
wMjB9k2KARktnGHN4zB4H1iYn2Z42lIoyvZarSJFO5+7nJwNtzTIYIYMOORWsZzhrQwkNEeacxIt
hlo9eCUz91SZLJQkK+nIEOZNqAFAtIJH8sa3E8AUTc0a2iD6HOvE20r919IhhIOVRzKUTvyC495z
u/jgVvj1qzWLeb+oSzI1RnZ3+qMP6UiksNuDijAj1j45nmYnpLPqTY+xvtg46goLenPjOvkKvezG
CrlnlAYYmQqwLt6NVPxri+Ym3PSka0rnVImXSq5inS4NV4+j/fPpqDdSkDFag+Vw/zXmBOIg8zYJ
kTvoSKF4BI9+N+wqM/jQcUNoJKVahtj1nnfsa/nIUvqbDXVwyEhz6zvpHbpmPJQWkcHWEO7dwn7G
IQ0UKLLeAv8lSMguNyGK+zqflDZQ3xSgxSa3mJYkaifJoZnZgchfj4IQWw9BZV5PpmZj5cfaUrGr
fNBsh3CENciOyPNEkL7FHIE1E6VUTyIxOvctGGiDG9qTy2EKD7FVfY7j9BMM+efgVnjPOJNHOl1C
tkQIuKQodg4jRaZoX376mdpwIttifk3a7lqMRC/RBNjU0FQmB7hEZ3+UJvyIUdGyw9B8QxyxziAE
LUPDrhaMN18qTztaPYPKqzu5/5gf8cGGhCZDm9NTGCRR8xIOhIaoCCwA5dFcvk6jAJZifGgkPFA9
nTzcr4sJ7K1Z9+cqKt6cEHJwMOEsCyn1SFcDO52iNEb2YGXxuMRJsK5MxVl1bc42Let+mDzMeflB
OkD/MHXdqWzhi+tadKpKKKUhVKlJa4lcSpyvGG3swm3nahmTGxaL6ohL6rFjcPPmC9S7I44zwhU+
O+l0m7qiHE1lSPhCvA1GozuMHWYZDWGC7/mLzAk3maIklzTGlkEusdZX35AxGNghcEOG8J7hMBtB
3KGPabtNgPmPsQ2Xg4tzSWRHOWENlsO4NMA/LIpZvjC3AVvhZnCJBE2AN+n2cik1ntLXVabuLFcB
rulNlOaXLHU4BVvMxhxZXOrCjzZ1I+SqtPDuVH39bInoxP5Ce4YbyM5+s27cFjOHACbdZlIHS47L
xFnGwyYvKT3jlyY1oElBJEoDb6drLCZ9peKqL1pRcVQRUvXuuFwzlzOLuW5dsgSF8wc9QF9l7i4c
JgJGM3TYcQ2Njv5CBtUdsnbvwjBhQDqN849m6NXaDkkIbedVqjE4yevpXcW4rfUJipwLhteeAoxn
TvE4unBvPPKFDTJlsyybF6KK1loNawGRz94RdbYe3AE5LPNxo86nZT9766HXySoprXVLkrVre5zF
1fNUHe8icKH1IPT3ose9aVrFwJp75liMmD2z4PhPFxfQArNywhPHZz41Ht4MqiQrb5H6hTrxQAfU
4tRDft0w1D8BL2dFYhsiRFScs8bsHdXzy/0ntXa0Ztdxl3NMf2CKcdKp56j9bhfVEVB0D0mBN9m7
+5Mkc3kySLxeVnpoL4uUjgwGbTk64XIuildUaSbaQdweY7Nzx68Rh+Gi7KKj6covT2OWaAyeu5rM
x/vPjl1C2vIsXnhxmQLvXBreGK8bqe5dX7veH9OUHx4dJrqaOWSnqfq4vzw9zJewuWLWjtEnCzd/
duEJr9xC39T6CEVPaNjgyJkbMhPzlgcI0Y7JbxDmXvOwszHY++3G+RGGoQGZqS+xOILkm91Irq2J
3OIkKtZ9R7CY4Wn1GuujA6etNbdhNB7JLlx15D8t6myGl0ztkYzRux14n8RHIrFU2Sya6+HrLIod
gwBcZL2+JBZOLBuqNLKX5ZojBi8JAYqrn2rde5KCpCIvpCT0x95hMWk2mmnuOFj650kQG9+aG7Ab
Oc4sc9r3IvkA2tnhEepXroe3I3Ahn0WMtxFsyaa3VkmQPtdu/gJ5mYIqxLFpatp0kFprbM15fHRQ
ca1K6VvrYEgRUFnPHQN1tb2TnhSQ5ABdHpuq3+/mweyt7ihh4JBQV3ForiqC4fs+/GCR75YkuqA0
ooTgXAdYR2e0AfPiJXPIjmr/Jnms/fDTQei2JXrrp4bQs651B8+njlsJVhYgfMt6yBMXW5PDXmIZ
tADxxmarjh70aiicXZ209VIbawyVw+RtvYpY+Vx+cFyIUJhMAdvU8ONmsYbz2dp5sYz3orPeiXPQ
jjkqPgwnyHzHELiPnL49mzqtqbIRUSM98EI7BR1vL+1H8vm0hqyR4jsjwB1j3mQevML/p1OArLQm
+RZpB/FcaFe6FNaqy72Dl07lA+cx62lgCxyK8ayVvlhiEjcWzjyDBRvzNXslk3QAI6gHzLWmWZfM
qk+D4LBA5TVvZsLjrAIpcmaZBPaBZiZ3eQNs4HswIQaFCOtsIWioQc4lYYwuua6PnLhRcNLOdxeG
OzurOrY/rKl9wi9sbLOGzNso+cTTSIDjiMxjRs/isVMh7Xg0tJ5D5PDVBYALzTwkWN4Fwma0w66v
+asmzKv91IszAQyISyzFW5u0tfSGfzImm1MnF25jSfxpMZ8QqJc9RCFSoKpip4XNc2Y7PUHb57Ih
Sa9AZR/FjvFQdDPVvGS64kmd+Fg6NYOVZqRZkM3a8eNlmgKxGMjHc92RkIgszh71SXzZucZYPISG
Kmjle6MfH2rPfAFgzN4EYMgx6/p5JO82IM5nTMpDHIYe8V1M20tweutWwyCKfaxkut0gMYYNfFX/
DK37kbiPyt8VaeW1a+bLOHagkkmSNfWLVjMP8NBs2XFzCKS5jszpw0C821XTbXTKq6mknslPnbtX
evmrnJQq8PRKpmeBJE4POnGdWVBeM1RhMxEXbhet7Jj9kX9dHC9gBpEdjcT5BqV1ccr8e8jXRYKo
E2Vf03vfWT8fONVsoYZd25Yu4WiW32TKd5P3DSv91pfNN4qrTW3FB/QnPxavDbzNinNim5X7AaRm
n4ubth6HAdmk9eGTlaIcLWSD/yNYlLa/h3qi2vm9dbvbmCJnuhRl9Xj36yXJLRyta46i08bDM5Qs
Mt3Fxj3i8IIqP/2Q4Us6TS9mFO4q4X+7/9AcexIfjycP0HKW9xddiJCy1LllE+mg8lf9gppjfwMd
+U7mbYfxwRzRuNff0KbRApdXfP+7dNR2uq/9AT65huEaQ/RFKbk7pTdPqR2MvH1WXxhy50DpsSG0
9DYrgW/WpDcWi7/UeO6sntxb8y1hjpqJ9ObO9V+Eos4cXmNRngu+BEn4OvCtIMJhX1ebKECi5aeE
T0U3rUHpGPDzAiS52WS9S6qGPp9+1Juh3hi9kd86+S34h0KMTxoK9JRkuGloCfTQfqfAeygqc6Uu
r3lCiS5yLBDuUWbwrXi8eq+VYzGyA+qQ5q3FrmeV1dVpqtu4iRJ5cVHYw0v6F9bV2Y1uAMmuYJp+
Cxd/rpee/KK+hoeyAieqHD2TsXMIvbWVqrHQ09v9D4OdfYruJPv53/1rPDBK/M8UuTRiuoWBLhXb
7vNMhvNs9Psc9qSD0tFA6ag+SAcWJ6Q8aoP4/ju0lnlLOF2YQ/wytPwgUGC8r9Y7NtUFKS43Vzq3
0cDK1KfHJBLUQfIh7sxNg3MooBW6MJriqj64wDSACM9PehlezHiJav2f5qN49lFy6vOlGVwk7t6j
K6vrrOS4KUFA40BuFZAxqRu3QlfizWD61Bm91Q6a/NJ9G+C4jRFVrFUdAytQJtVXy+b3tKnmCPf6
iiGQE1l/A9SH47BkRdT86U2Ul26S/1hu+YBb//euwjeHZ58QI0G6EYvrNZcMBQYfcWbCowBnrtig
Tvjc/pQLQf1jhMHKLrRjlGzGpvtRX9I8efO4t4BzvKpw70LgRMO6GiesEsokBCGPwBeXuYqSyQam
vAknuQTxw/09+M+qEFxD48VKnc+cHutoG0/3myDo5cWMzH/KtJSY9rX5JM2KIil+UtezNjjficu1
6/H5+KP+0hGx0Qf1r15Xf7VuXJSzN2USS2DRaQ69ndIV6NyZAYbVFKRT1H/a6Fh1UV/hsmxwqRyC
Yf6n4aQxWbwYQxyN9lzqHJ5xH9oj8C9ugxEXVzTq/7Ksgpph7uhJ0sozi2sr0OoHzqZuK1DnvC6L
y0DZM3jUrU4uaTW/NNFLP3M7eslVvTrdzt7r8iRxZuv9haDNW65lV4FsXN04TVS/F5NO2TFf1ItS
r3uCoZtXzqpEvkBGKPYI6e+BGm9GNLZWGj+ZnPPUAmDgCiAy/WYP9Z8Xio9auwjP+Z4z5hkF05z/
1oX/7F9V957bn+ql+rl+dKZ8nUw03nlMoOxiXfBYhoCMHBY11ouUdswctS9azOwy5l7LgckAdU6R
00fVHoPSRRlVTByXJnzSWH6oP+a9d47Sp7uBogrDX2Uds5sMH0D1qhMTUZLahdnwQV1S6u+pJGgS
gfed4+JNfeF+5Q6x9ps77rcQZNIEfyOMQMPAr5Gr65WZHabKE/k8a3C0t/uPUi8qC5qzzjzEni5e
Uq8C6T+ZHp5I/kpZM5RKPyNrKjG/1B9r2uKZ/tOy/6nvQJr4V34o+6l67JQYN9F562SOD8qsoBJl
qvxHGQJ0NqaKXbLDgBUCd1TSba2dbsoaGqfudmzSncFlNXN1Kptc1CTv6mVONcthyGYomrUh3IO6
8WG43kwr/0m1TSTmC0sAv83wr4nbdWXox/uNpO47c7IfbQVgjOzPOb6VlUUHALsRXtbYwdCAbSdl
2jpk+Tvhoje1JsEBveWoqZGjtnyA1VRdJ4Tqbmi/4LVgQEyfg6ra2BMX8M9D027o9Y8sj42H0Zb/
/W/d4AP1/Ar+DO1/QnpMO7mpywHfza+J1ocLf3CafycfIk/l2Fe1y41+/QfiY5GlGj4s82Yre0Os
b7ui3lfBfImAxEwElou4ex/G6lrnDniIeD/EKcYvZxM37kpPHbnx0YvKCdRAz7/6qdixwd3KWW5r
B9ZzmAGcJLN8wSi22zYNKTYWX9Y8wNwtCQNsz4x5WrT28gE88T91Vd8XGy/3rtmjuugjDA6BddaH
9L5vatwDXjb/c8ZxT+tp4xjtR4bsncS3Xy+nYukIGoptc6v20FgZDLPauWlGdZzDFKrE+KZ2xUGZ
BduaTJg2Pt2rsQmaL0Y2hzN+oEe7mMqASN8rSupUNupK280pdfT/bvyun269Hx1xyK9mdt5Mj14D
lhC1jDT59IBidaU7/u9U2s+lpHjgMfNoXKoiYD/xIb7gDOGx97pwGi/lRlVSNVakysaWynI5jWuv
O/d1+64KALXYBGn/Ewj8kmosU5/uv6zaHeMZVYLlrhqElUzUXlWVYRrzDX4d9Zq+qPzwVb0Z6h9V
kKj6st/3kb5xIOuolUqtI0B5/83SfJtIRFSrlVom1Xeo/zqEZsFgAr9fK3jvP7U3W7BxF1aIB5HE
QmX/U++iqhcEUrtgYD4V7xwsWfciT6iFomHTAtnIKwrZde4ujTuXofDlmfOg1rz18/CpcxMq+/S9
WBRd8iPOzhwjWsesPxQzN2r0ikrpxycL3Uq+8LirwigJqWyojxtMXu9mNV0bFgz1RfVGG5Vztv2j
IR4Va4L5J5UkZp3/FUSo2d8rhsyW6/xSivz/S1YbjIN0h0iq6FX3y9PMSA8g0b7P6q2tTHOuOWCO
5A/EY5zGelqlSr9PfxOGAGuvL2+cLpCoka4C4k5tWr0qp9hWItO6SqLaVcabquxVhW+H/jXqeAtx
zmsrKEcvqt5XfwMJ/DpOBZ1GMNZcopys7xVyEKLeCo7qSlWsCPXweraPbDtcpkAPpXFQXyd3/kfy
rOqdYHxnB8OX7FjN1buDT/slQ+KmXlzVZbgbZgYPXNo8tsBvr14cEZs/tNQIW1ihxz6pv1LfOqoj
uBT+YyWX6ikq06ElLpbqqi7m5BqnhA5W01bt3eG4z3nxQS+ekjq5qapb7aKTae3wMG2tWl01/5X8
ruqyDxRqrOFpQL3OVSV1/eTRIu5MfQNNZa8e22rJqz0lVxdwNued+9lKHaaK7CyHh/u1GBoX9cw9
7cQy6TjIJld1FJvwCpuVvRJRc1Lf9v+3Vjj8WiL8VHe4emjndUfwKZzpeHb02kx4DexUTMiXmTad
el8tQzHGdechFmBalPHZKj40x/nEdPPuSzqqVKY53yPbdFM06aFjHtOVFgfAdzvzP+/f0kzRZjS7
hwlXs4llSN16Ez7lzM5fVeEQNs5N1dpE0e9VWWQk3HYVKHuQg9QbvY7XrU5f1ENG7a3Pw0917mB2
+gDl6b4G3otyVbjzYX0F6ev95uanEKF3L7CHaisz8xFuKADb+k99uZnbL687qapalWAZ2FDx7Obm
E05X3JyP6mzRdTxjqZxMAbBG55vQbwovvlnV5Az3XgesiA1CBNv4UV/WcPl3Qn8TgGjUSwB4xy3E
rqPW+AYOCNpWm+ZET4vZDpJbBuJAbTxFF38V5rfABKf+V/LfUlLVNw2uvnYkObhf1RDXldO20yRy
NLZTmOhECWYrtbWqogkL2avPVjMabC/sYNL67JuW8pZfjpPb3Ypfi81QmxhVqLt4t+5bh16RIxk0
a/vukePjkS4fjx2/FzjpGAzdytYg68dfqZtM3WzqZlQ3kzruksOErVyc28l8KknLVg5BsKR/omAh
HAfcJYf7isGci0MKZ2S17BX2Ci01WTPckK6z9Qdrd19jCOvbpuO4uy+n6oFqoVK3qi2N1wy3i7ph
1MFeXZj+bG1cMlbVUUm9UlXkNuaJqcbP/QxWZ+33/UKSxFZwxHlVv7A6gN2vqbD71LrxUz2ResJO
ioMk8+B+slZ9gbQ3kZeu1Pekyp3vTim+023dlxdroy4htW2oj1htNIFDkGpHbUI9UkTzte7W6gNR
H4T60O/1D5+Ci6qzcx8wtj3cDxGk5H1nLl1WlT2iTuFefZQDaUCRcyPBQHmuf4yU0am6FOxQ3+hT
dMhs+6aq/IarSv38ud83bv+t7ma1N6sF0uvebBOZNeuhegMT2zxL69JX46XvjEvirBSiQx2r1e6g
jtkF8q7A9Y7F/TDWtyQvW6upL68JFR2i932vs4Cx5gdscfdPStpsAGZ+nJ1TCNt6dHDKs6epx6ht
R/13klurCr49isMQyVgXiwOy5l9aAJfoT10miNlRleAIV7QYkFpXTBsM/s1l1bi7chC3ey1RoWuZ
2/GiJ/mPHn6qxbqptc/MeVN/BE6t7Y3OP7cO40gj+B1KnWl5irIp/WqQWC/9uv2oSSQoKlyWo0A+
NPMxNKO9Hnz0eHUUz0sSob5kX5+Re9PyNES/IJn32Wpp3OeBNLDn31UiaN20aHzQg46ck3jeNQXr
XzzUIZKD/OC12qsXkqXqW9H3GFKNz3w/U6fnWLgBDqPi6gbZnr75lwXhfzlmpLnp/nau3ddZzJzE
QfC7rZMDpCs2Ft24bdx4773PvkQNWhH+GXxksp0XeiQvWNWiFXN8AFbSqA+FtwOvFbzFwdhu0lB+
OLpJJ7IifJQefXesEXk+xBXtM5pwEZ3BlWzyMzLYScvnn3GKGDDBKEsoPlRkarNy0unJtQaSs5Io
XekoCFERAxBB/7UuLXfkuWW7DNop3lVTZh9ax76hYnonZ4V3r83zLYotD0rYYRxjONU0WYl63E/1
hLou7grwZiadTmcijc348EnBWmazvLY9i77jYEvuUdgvNK+Ol64+Mg6ZkYYYJe+bl/Buxjo+HSvA
V25aGm5YyyTbICmIWStAENVoniM9pVM7iAdGV/VDOmPyQkx5St0mWrnNKmgJ27JRVukDPr0oJJgK
4hYGBgwQQNc4S6M0aOXD5DsN2kPenxKh+jJrgEMWxUSXHclm733hXRVrs0vPDfORpb2iQ/9pV6it
7r4v3W3Os2CGZRfodAtjJxqwGhKDG46iZzR632QJtYsyH7fzYEH86HadRSQOsejPJSkqGQXBkLV/
ufC5VjyaLAiaVoQSfiaezmnKj9apTSYqjrE/tEbPemhuDCd55AnTZcNJP8ue/bh6YbDHXeNg9PS7
tV/Z1avrhe7KtjDgOr694qDj7Q2z/7Aam/A62X3qaNftudKWlfBuo4jBEA4OE7NqkA9W5ylFEdMe
0mAWTHwwNZ7o2IJRRtO1Qf53uGfFjXH7O6Uf46y/S8CQC2bMTNURywGQ3KDoPyVuA2oQf+kyIlcB
eum0GTT/q8f6xRxyPHSFhVHVB9YfuWLtT9sMg+Iimcg0jxR6UgeQKWjT+076geMsWaZEWS3onuyt
Pj73eSf4mIaVGVYSLpXFlQ/+JgjnNfJtcejm7xLowHvOKCVrNfRqxPetK1ocaIO7X5J8zkWjvJHC
Pzjk1+IPpBeOFrw26LQ0dh4tGTc+GAO/GrdjgxsVvfH8U04ZPuFBgvhC17PAnnMKsUdUnXF2GDnh
lgnmpT4RgGF22g4haN2aTwE+NTrz1TZOs3P5Ih2j27exTv4s3ZhwCphaD66PN9Q7wKRaNXVF4VH4
Awi4bI8urDxMFumkZckp0c/SNeFa3lYY3S4LU38boFheZjr4eH3GdZIM3srw2lNUZujeKwBhQ/qT
DcVn1s1cHwVKe1uWm7FjBgm1aSnM2jtYDUiGIAx3jbGRBCdxCCCf1WWqvhpqCPblBEiQxKM3QTZk
EzgHv+XAX1WJucvBhru6Pu1aLjqPvApZZ8PBjoLd0PYALKIGbjt/qLCBzrbguI0lArnRF4L3r/yN
tl6+bjPsHB5JjWSflcu6GN7Vci9oGiVN+NAJrVpyo8fgXtzjhMxhI2zdR5PBLBe2F+fwPF0Of7zu
rV7DDtasFr18jaBSFu07c7dgmbeoW6VYtZrvM3AyAdlUqXusgQRmnJORjWztPuB99OMNKhCJkGe2
Vj4NqBnGxNi8Ri0c7Mp1kdnGuMsnrd93YfdX1AiQ3LH5JWKg06O3qXQeM1+ncBn3qh5Bpq6gNdoZ
HQ/jEA4WdPcsUVxVd9m33qf1ILNP1Ta+lzOqzhS5vguifC+Ed1WFiGp6qP6yhsaWAniYGBqYW3Vu
Hvrq8//YO5Mdx5E0W79KofZscDIOi95I1Cx3uUs+bwiPCA8aZyON89P3p0IBXat7cfd3E0AiIzLS
JdLsH875TmMetbJZLvmne2Mze+FXOg9vBXOXLPMfLfOlb4PzNMZXF/UfvNH+vJR/Q51lD4Mz3DC9
YP/KJARHJAXCLo+L5/BmDe5wmhHkxOyTOYFZIy8QOXbQ1AUsySirxbNnIZfl27OizjsVrqwfEKAf
5zaUdyn6m2FXexQK5d3NgvHTytkuTac6rtV28fQzujpyoMevYWFh06Cx8JN+lxF96/hhvhNN+hDG
ebcZ9fyDbDyJioGk6ibXfzIHL79bkF1S5RYwNwgem9Gd3hcvxV0yufE2Y4cFYJUBSp9i+67RufM1
O4uTH1JneQZtjjbdGJw159aWGHu5xpG8bDLysPGX7pr5Hr3NKIoNNvTe2ed0twixHUNnhEVC0Y9j
WkJfOUyEaROzJD7JpL/FAwOlEXaEmzW7SXFn6bs8jhZq1TWY3AO+HoodDN9DgqwszeDQCD4rVcFk
H/8YCj1ikun3WaIO1Hdlbp2pdZqEQAXZ7qUhydSulX3YktDkupr2qREel0SdTM6hNHu9H1fTYn7c
v2o/b5H0MYUH0vsyZA0K8JTk9qCpUJy2L9UU+8z5PYiedXhwOKlgvFzIaEK6BOnZsAjHRaxSRkSr
rBvl7/MUZl2D6mHVd45BpDjpKJbXHIom0BGe7RjkmPWO/SpD2jq/F0ClV8Kw/Wgxzx3D1p1U7kPo
MlPrhuGKHOVvYC7UQR2ZmXNMVtKCZEyJcD05qFNmvxqjRS/XfpKoJVFM1kMrIq0bbgw1wIxZoJUq
cHlOmnziTHhu4LVu0pMfYHEZniotb31wt517qHXtG2Zuzbgvw9OSNKsM5VaEL3JN9lS6ETbOA35w
nOfJOa5Gb4c7ZJeZw3LWE/hojSnTm0wKsUXuDIdorwwSj5tYyA1Mt1yNUPTR1vCThhCx+w60CLER
MGh1giTA2Fez/TUIImFyxxg2ln/fk3VLQRBS66LxN/A/jOue8Bz+zns6RzFKJpqPbuPp3R0bao2e
ta8NYnIhAyGmXk6VE7wZsXjyxyGPRpO1ecjH1fv2NQaRF+V9/8vLmivM4xZz0V3VZutvtp3FWsfV
PWOL728zlwbuHHLKDIyiDfcWWaqHonM2bm2++gvq/AaKQgRO+ocQmqNxV9/ZNtxjP5mefM95zxJH
ENyFW0J4aP7bGKAJaF97o+ZVBnR5TYA62WWTsXWUOAHAT9dernHdCbWObQaoXtA8Lir4DG3+dopX
176nrZDVwbeLEL5c/INrm8cxqQZeC5AVijMa21MTbBGyBlAL10htcrSM3Q2F1YQKa1qubWwenMJ6
qjpvuCIH/U3uYHsYIG8W/VkaiAKTJl52HOpilSTwClsnPJYSf17iF/t2MuYIRWBEtTCqE4lwCNMJ
HAGzE6Q+hcRQAYqsNm1il1uCuYutaeJ9mVK3OYTHmtmjsgu1L+axjmJe/pVVGe026YwDz/8a7WaB
uwf7GVHBL7kQ+5FiKRIGIysz9Y9xHJz/dYj4/fhhDOqwpJQiWRtwdt3VgvkqSZUf5RPDFZVO0TTN
b+SAzZmP+WFJ7J3AU1rEAWiBWLwXnO7Id/InzScYwe+ks0CEsEznueqsXaLQIQT3586kUXIqNosh
ADdrwmSoyr/OgBQikK6E73MgDQ0JGXHC/abPynZtArjbKQgEubYX8ssNDq6R/skcKTDa9iSzoThC
92p9r9gFlA+oVk4DGecYTd5iKVVkPvm6bTd5ShWW9c1mbHi/R+gEMbuqbTelL1V115sDjZyngkjl
/I+0pdp17DgGZqakknWkCsp2S4YBeICiaDdzhzabfRnb3yHZKI1/k9xUpkD4FksPNGSl9fLYmDEa
ImCuzDo1TIHaT9Zuc9fN9BJDa8p1sUUFSwftPxIg8EbGNmIs2zp1Hm6qxPfWoZA5Hzpx2J5hEUKH
gvEeyVs8On14a2vrDkX+PXpA0IJueJsdQheTCeUZtjkQNGm1CzNfbJ3Bbjdt6UREQdD1bOGuY181
NiVyD/JuXoUr3sY5/LjX5To3620I1iOz5HsmrK3KnK889TKq4XvmqbeTs6c3U53vsmzEHjDED64B
dacmLDjDeELO1ir3x+ss/V9tzueYp79Ty7MRvB99m0aIKLsbRqAz18orUqMn6DvMMJ3XGKLFKn02
kGOi/XP+xnLaq0pwb+SPvu873L7GW9lMEIiG5DpXvoLLEN/iERAloklu6LpAR+s8O1M4s5LTaIVz
1IYFODBw838s/vyqMXM+q3zjEo8bCFYAXix+TEIIoC6wdgljbNa9zqI4nd7Szrll4AdR8RtR5pJt
0GiDHU8co2xoadgDRqfh8Oihvplb56+h8UX5kGfijo61HwHFRHlokmYsNvxsj6ljiZVZsf0rZIaF
aGoiJ5x+wAle+7gHqqIHsP4Wv7lytvYvRyabGrmCzPR32AwoAuPlhOqPyblrY1IKiHttk3vskYFB
O/NthPuoMFyrI7DdvDhGxV/duLdM6R0Mkv0op0fTuXTlWnn2t/DMP+bI11rHBk9Ss4+d34UyGSWP
w6EvSLrGvYbVIN6HoQHiN2cS0rHsgpR4NA2TsYXyVm3u0pawxljZC0hwcAA27/AvcMZfQTZEHmdh
5IKUOmaIu2Zaogb3k2eHGSxt4rtk2391KZFtiylmnsjwPsN4mxr/MRi8TYxAd6OG5p0Z0oNLkHYW
rBF1kQiJyM/jawFVd4yr7FqGIPFctKR9Q7RyZ8U/qrBxR/SvblBd9VDzDFjDu7WwZHGvc08CZNwn
vx2rvAR2QQdlTg8U+/uxRNJF8Xsc7hNCI4it3ZDJDzOJFlFPR9mYN5K4zoOwaqw2EkeH8+T6NWAC
lrZ5Ht8AZkHFyX6U17dRYbm31ka83rd5jTRxPs+quqbWj+PPAyoYRlTgbfCAWd2wcmR1NpbpaW78
AuZ0CJ1IILqf+I0FeYhWwhdlwbVJtL3voaSs6J+eRikOKUMfANSkrfaVeJ1NqkZSPvoIGUQAfZBE
81Qy7rDZH/Z0tS5fAtEpJAchl1j5aBMT/HLbPnG/UouMKgXn0fDna+UFtylRpHO29q0N5ANw16+i
a/tthpC+Um5A2PsuNCkjibvAfZJ/K43rWd2tDZw9TuydcUDTYrl2vkY0/2ISPD9Hnj2JU4yIBScf
d5myTrbZYSsxOFiBE5RIJUfKQjWurLYp93Jg892bnKbm1tWTgaF/CFcxLni01fm2AdtAJNp2mb2H
vgVTb/mUn77snluDtsZ3rcc5bdlWQ3layQay3jCOzwq6LSFDs9561pCtuzHd+wwDyKBGSkhRU/fZ
CHafkiMYxVvZDk8DjQlZzTTbTm6jhBPLlkAUID53rpWXPpfMU7rQ/nRrEk0YGuDLnenEDE9dPbLh
mn55cof4ieC4OKqVtyYHDZFfRoCp1aWfmGuYrQ0VN0WFzVWTBuIc7aV/YJ/C44EwB1N/9pYExraw
smM4Zty1tG5TN2/RObchJnf8E+OW3HK42HX7DdECIyuBgRjX8aePvkHZNjFzSnnScIBuRpOrvYEG
lKNtRKGLmTGDaV23P06B89VMyKHuK4KyCSlhzrQ2VReuWz18xIESD32HopCUMyrphde0KD+FXt4x
WrWrqeUtK+9Bo1JQanUuEzBeYdawY98+T8twcojgog0JqucwIbzAzYkklvm9Zo6DFemBc2S0qTob
gK7gLPBNJ0v3V0kF0GiQmyWfXytusm3YqIMjMkWpPT33U2wdh7uaZm7ivyQp9xhAJaC0ir1LIu/k
QwK2vQrLC6BvFM8HJ0XHrewgCl2tN3qmWyo105DBLyhdrWng82iHTUzV1seh2JW1eCWD8skpnBgZ
9EDzIMxs45vxxzDgIlKihXOGoZarzyegdVuNrrmO8+odUtEDnixqm6QF6pweO3dK8A4z3ESkt7Ld
atptcJ89EadyDEmwNWgAmMcYOLeCW2c3LUORbAspVpCNjH24pHLXMsHhVvXZOmXDUPkYU4THXshc
nkcbN/uS44rqEQ7U7dY2p3JtkCtCUOoIkq7B4BSXiJvM53uwuFHgggns8tFwaoJiSoJa75E40uQm
bBuDytWpYIw5GewGj4EsI/EIT8nNm7j8e8P0d0W93IrGCtbEd4ercViP6Jg2VTjyPsqEJ1JPH2PZ
g1PNm1NuW+0pqIwnDP0vjWe1oARQ6UARcE23pyWhC3J7b21fBINVdOjOpfJ9rD2q2HST7GkyM3Iv
Jn6IsB9AprlfaCzuJseOhJ4OB0Kc2SsAzPf5T3ZJU64RZqGJEJ8+n0SUtP6vqRTuuXfPaTqkME8q
e+8Q/tKxCYzg6lBDa5HTD034ajuGdGOhmk2b/m1zhl2MI82VY3qYlI1+rROS5zhq2Gp8DG7TYsKi
32uz6Rwwmt3F1fROJ21SVA06aiXC7ZmAgGOKjcnDt7HHKXoZZ/PBoT1LcUEHDSir0ZPHQGBVmacs
XAdBQ6R99u3ZdLi+m383YUkgtp1V/GVE0XC44L6e3XrnM1zBsjqcQE6v51Kn0QwfeZPDM5TFAV/x
B1JX84E44gOpbld7wflFSw8VIK1eRx0c6HJE7s/7WLYnZSKRteL825gTvclmfrbYtSLbY8pIGCzX
SufyJx1+KclPxyPAFbgIwZlexTtwbX+zKdkMNYLtxnK3uRyezFpfJHSYVTqx2c2k29OHtbSZybJF
nE47zqtI0c3esTtUJFGthInZapETN8XIWM1Ng68paf/m/fi71umrjGsMBTpk0W7pyLcDVrI4hrHQ
L+va6dYswWPGX/6y8bIQHNywmxsTfb5234l1eA4FUachM28H7mAUmChvjOAL6S6+GTjL3AO0Kzkm
xZk+NycK3OSAAQLoROVhwaoPmJHVQSAhH1FqEOhUw1RNjX07e4fOxQVqj+6lwmS2EoXomDjYy9r3
qq9xmsJ9a7vnBpLOOtPdAyPoTRe2xqrwTTKfx5MsuXCWHLvk8OrhFFmXdlLtK65qyrMUiZz5ujCz
jhzJGiMe200yknw+z3TuXU2KyNA56z4UJctAcpARWtLeoSNn19vdiMUEIBJftHL0BVXvMZjDGf2l
HnYOgEMwv6byUqJVlqeF6BZjBpMzeA4JyGrcFl4OVwiq3yL7JsqyMN7G+LanYqa0NrCSWyr+s+Sq
3iJY3S92/Qd6nxU1M/nTcuDrMA0sa6iqHrQsiKEP5qMENYpTrtyAVLu4xWBiqpQPitsZmEfU9/mp
s/rVqIsjg1Y2/7o+BjG1TFqioEosctw6i3FEk2SbAB887Svk+sznBaVIDuIW1zdOa66RZq3mbtdx
vW/LJSjO/dwdPP4TgrCnxgwfu8T4UInJdWGoS9hxVxom5Vsz4pwO9Z+QKd1OkgeFX+Sb0ixyZ0A0
VitfHE81tG1Os7UUz5RncDyovDu65f0IWU5O2/8uwlzumXBsMo+MI8bSJ9AJx3rm5g1H7kc7IA2I
q4JzDFBQd8mqpT5WCVFAFh9Gj5hmMA0cV3IcyAUGbt+wlPPC73IMLqKtqLhEt8dW8ujN9R2h58CN
Cl+1PpTsMfwYwmDSNwwHCZdHNnpMcdhvBw3m0M+dTdfl8TlcwgdHE/ueGiydRNW8YDOrj/nYvpYy
tT4tTroID+xwN7pMo4P7v+sfSRojRQFgUQj9kyGyS/0Dn9rIeby9oYiCnslNky035tzPzJuciMXn
TdpxGCVB+WalnL62wbSRdCnQGANHZfeBqmzdiaWKZD09luPkYMll9CTa0I9G+Ehzc/UFKxIyMB8S
NyWDuis3YQBb2XLW0jNDVgjZuYBduVJeDO1sdn+5s4+PUTOnWlJNHD2KEWBiuUOvzE2cD90xFMFT
3wmIi5zh5SJeC3yQB+b+nPeNfRpE+BDo8pUCn7MwTfhfpvmpxDCuYw0DMdAZNPG7nysloDudhjd3
RFAcinwNnrZZt8CeZFLdFiuFhKHGl74GplVadItlxUjzySqDTbtIwczWeisHm9nJ8Jn2DdoVqMbO
9CPGWSDcZNGDQcM3qrPuxE4Aylq5qpiQplUk6QXb1rfqTVNWXOJq7tdi4vHKvfwy2WO4ifNiYRvR
flQGgmO10CV0Cpu8yNtm29u82YGPzZQ2oqGImLQP3cA52RSNNNPteILV8jlbfznejmHYY2gqxUva
YB5PizTdYrl9htLmgMWpeE8A5mBdpVivkz+czMnO5SKMRIjFDhNIt+9t58QwHOwhTwkCaCZKJRMl
kEuRSSI3c0s6RTSIRBSZw8e4EGM+pfEKXOiWZKV5rSjbMLg2G1GpHy3bX3lX7oXXf4uWRVsSgmeJ
ET8A2zyrcDxD9YS0E7qUawUgVcAHo19dkbO+SQkWnkEpc4ACYBJKXx4OJ66OfWx8GFOdroGf3HQT
zFR6GJIQZOLJ9Nw1EN/sYCXxbUiNs4AoQGW+h/dEZdi7xySTPxmzHcAOONRbZ2/BXaZ22ynaZRrv
4tOW4aNbk0ufw6oNFXdQECDvQPAQD6TeVf4bguzsOHbzeZzrS9J1N5URm01QWggqePw7Uw3s4g9d
hTWGHQhidpA+SoeVE+Y6+EexRWSFDF7cBN99mri8DAQO0DqXG4ncYq7TJ0Bd6IpDRPgT4M25Xq6L
OWAPLt78YPnIk14+VCkfGpPazeJQCGiP10IsR2YC2NEKTYhm2/xeKBaGSj6bcQBBlZUzQ+HXVJhH
V8gz9bHeGm594nW8jMDVnKQBN4iNajSyfQ2mvS0IMQe6Udt3qu8kLTwxxsUc+/2QDO+Nm12rzkcU
4M4UIpuuxxXHO8KmNznonPIJWlH6FeRQ+8dkPkILpeom8DZPjiR8M8zw8tfSHyI7md8HHNFhz+lK
HyPh887ZA+yJA9/lj7/MLwJ99tTmu3oUtAI2+0MiisHxsQPUyKsFcydfj9woxnS0iszaKDgrBnUD
0xyusqzMAG2N1c2p5out5RsrFhucO9Oq2L9lHmMmezaPcej/IqOmjGYL3UpaA45AWDnHVZRnhKB0
1stSxA1qX7oFt8i+cCQdsqB+GwaFYT0E6EJxwETa90gzNcgPnM+Fa5/ZBtvrgBYc7Yu587HRVU3N
0nB6Cwd3j3+zj88FDcN2GYwfLK4HyRTJX6BYQ+FnvVQijbh5frrrvfHNkxRrif3OeO1rUXHNBMo6
LWVHBJ4OzhB/vnsdbjtwBaTF0e+yj5j78UVZ84tlwjtreUgqs9zw4bzdf0Qcj5wrXvdRBI0dWV+t
312Qf80rWWLyTDUL+PBrYgA2ZbSt2bMesX3nxgrkGaRX8zLRCDDJanZxiosV49UqU9ClYof5p2lk
z0qQZgZa7ViJcdfG7WnwfHAMaw31ymT1wqZ6KwvvNe/M96pSL1LqT5WJS9ZDfoBGRJuNPcVZcCiz
4mccX4G+M99Hz+YrF+1DP5dUke1TYrZA49h/M1g4Fg4DCPjvamBvzGI0cNBnD+JSmg5KG4YQK+JW
WJWX5dknUxMfWT8ffLt8acqwW/kOdzd4GEhe7XXR5YvHvGE06dSkArTSA45hkZZB+Yb94zIocGX4
ZbQkb6fTfiyCb9SU0wr2EclZJm6fqT0Im9pUdY4C9HKQIQVNbPAHbVOZq0HQ1s0vHvreJph2SKLI
2/k0rAfeJSjqNRCigXlxWJYHlMwrODJIVaf2NQBy2ecufR4xTD1TE7hoV7gU56VNH+ga2XoAze/A
IE3q7+x/SfAyCh9AbsZ7z6wId2O5OeX91nLci9E0nxBSilXtQIVL40+YhemulQPGTUlebYEdjWG3
ajAL5QvKDJUXP9SaT+Zg3eaR4rONOUDUd8iqZ9W2KUmr92VTLCmzamwA93ge163F2qZZLXxGtjjt
8eB+DGgzGvWZdPo7sPrPpWPoInkocqN/7q35I5ElpnQpnwNnxssIfdO21y6PDMgmHOUZJdwd5GRX
mJQ9UEI2SBxaOvFGynfRMIHEST/TWjvnJt4x7W/xAfM0qu7JyNXzpKCeNSXrXDk7j3R65f0C8/x9
1hRPhpg/qax5i0ggpQdn2+2gd/Z16q4sDZPQmH8thcDE1aVHjEbQGqaEct/Xe9v+7eFdarmHUGXY
hLkuznVo3Eushl9u8SBi+92o82Cl5vSnDvvP2Mh3LdZW7Mi0B5bxB8PzPm29jT+0HzRDLF3e6MrA
7Sdt5EGMVy6CYAXCMqVTcFyYcIAFGQ8+O9T61EAlbCLxoPv2uzSt3wmviWy2UMw+57p6XGx8wHn6
reL2McVntG74vQiST55pRIWHXbItjVdQBb8kSqo6Hlm99PkPKIVDDozwmOesE8PxdZnLL2OBJSTI
kkgrpAc6KnN8/jxidfNWesWPF7Dy9sKLsgL0kPElg5znu+qiO16acX7N6gaCg/+RIaJC1YlKO4ms
oIia0qEoaC122jDurPRlLNnY+415pqIFi0KRzuJfpubTHb3d8oddNmRjTfudkvtq9P6yXuwHy4g/
2NCXFGzhTzb0KO8TylaDGU7GCPkxX34oNNkisgKt4zeGsedpqQ+TU916M34WBUM88BR4TEcs95T2
KelIc7WmiavXC9HttVnHe8arTaO9dVkzBWkZk00GX7zF2Hw1wxbxm5GDPCBf1qdo49499HbcMXwp
DpZV7KqkPDtm8uF7fhG5TCR3ltxLC/FteP8ppDPjrM6uy4i0hQbBoFtHDUTteBdZL/ZOe9SmOPdg
gKhj2nCo1tZrPbm7vpmZKrmsgVpJ+WGUFB4zUBF7CPlfJJd9O5k257RsTuOEhMax74W32b9bhnnw
bLrEZAxY0TN8oLaPo2Fw34tFnIoC5kmyAJnIHN6WdqnOgHm+xsLRJMTLLRDInCAnp3mSiPVPaHvC
GtoqwPgLIyh16tGvZLjqHlX64IWdwQfEmx2ijUOE7Nlm/DhNzGXGOnkKUEB5dspde6/VsAkWkmCR
pMiOJXVgqPJtQDADCmz/l59tQEF8SWJanphmu6IaLmbjXB1h7LXBSDu1Q7lN38mqxXSYLbsOodJa
o8Ju6vhbiKF8yFCE3jydv+r8aNaWsQsJzPMX4lfssA22dpl+qDYgWG+q9/aIb3+ZCVtpKu1svJz7
iYTQZn9XiRg4LsHA9TvBw4B4T0VzOtpnbecR/HrCH03qwn7khl70lhE5YXKOhlLo1r8CJdtjFYKc
NDWrFdPV3S3JwNrhlHoXkuOmTGNJEKGajqoAlJckyY4wivK1Stydy2ppn9MGric3ECdQjZ9zzsTU
0hOdd2BuwwSyvkJfms31Tx9w2tPbMltTR2nFr1KG7bWIDZKDQ6RfRu3hJdLnph+iWvIPKJB/Oz5d
6xCTU1LVwy531RMxyHa0BPLXAIQgaLbtZO+XdDkIk+E7GMVv3d6c1HyubPhpAyUmiwV65kyLraf7
EbwS+Eo/4RElBIFQCzSGfeb+tjv+s5TFP9LYMg41r0vCB+KBW9vYXrphLsFowR3MndHP9M8SwTVh
RBtASsaaZxfcVEMPbhnkI9CeiBGxm9XPH/w58hoAf6wwedkrUwYo+4TuV3El19Ar8YHfsXjlRGQG
iRwBvDT4V4ykoFtQySAhSHxjW/YtFF5uNVSRDBkdklCWzDy4WcdiuLgHErh2t2X58RU2urtDTJaz
dAIUFIVD/SrEzQegkevmF4XXq9+FV1p/unDGCskcX2ZZHtK5u7v33nrrWtVWwOaxPuVF+aBKmnLB
ngUh5Abk8Gb58HOsMDNFH2q8+8AHmncwfAuJusfi5aKzowk26VJQa//rfpUb557wN+jxJa4psfp5
+J5T6ifbXB69rHgZugELeYz2T6OVMMosf2b2Ek1l+kp581JK+eG55a6plb32L0UMSAbAN5Qa8hh1
jWVYo8S28kfkTPpDa2vd007VBVtNorx7wogJpQqNmzc0FjoIFaLbXQDMkKiMmIB1d60pEi+CTgsg
+2dgoFgK++oXzhpKwboBASr4YtRIm9/F077R9rR2avc4ivm9DhaNkg/dkFV82c0A7yy0TwZmSPQF
Oxlg4DALVyNl9o7QVvSq9q2DSqCLL/ET9ynYzU0gQKuE3nQra6Ohd/cfnRjU4xBe6S9tVonZQ2ha
nzReuIdmgrL5sphnMDBxiGgAcfYGF3adWOEeL7NdLz8BoHdi4p7iH2GxqFToquuMaRAmy0cSgdZN
/zM5KtjNydSvpLuwqqn56mLhfyHme5sWUW78EpdcZaM962AntQZhkSKHskz/myjvmSCTh9gY9kTN
10xSqgOTrXHFjB9J18dQPHLWGACZ1ygoESWy5MHWFE4I8uaWyssW6nmYn5vC++0JE7E9d5mdloIl
FHtR0T6jwwyirHnN8VDzNH0DQ2txLyZPjtf+tsT0ktSkhhvZeTEnC1J4y+DB/RDKOdTFpcqM0zTQ
IyQ1p6Vb9tnVDVKMwTx8SaYcAPV0M2MtX90COLjylGLCn33XgIhQyINjWfYa4t+qjYttBg4V/jra
BD/F7OdqwEjov51e7LOpegl9/aOs+zZ3YNWnOZjNZpeXNcl+2Jm3Sc5uwa0QoXUxIkCAimNnHQIP
JUbqEQXrjMEOE0XR+7+Vfw2JfLF7HNXQbJsaAWvi9xuzyWCau+zkZvanawlJig88PE9mZuMlDHg8
y+lY8BXUPejAqbSecKY8TmPyweRhOfFpRRC14fHGsNO8ON0wbl23lOiV7kA0dZsqNpFvc6oEub3D
qdiC050wozzOZE53XLIii5udpYKHZE7ehgkhunDYE4KY8nqGluh3uqw4doTOrtyOYNJuwUtY1M/I
bQa+ewbLLwZiqlixNJmYjPRASIX2J4Tv+i1fEC5yKMsh+chMY+9P7BeD+WcGFkKU5S23S55G3Z58
Jkthn19Vz3dg83gzsEBxEQ7Phlc9J4v/Mi1EHLkBArbYe+9N3gmQ9REJa4lz5L2DQe6SrCTgiY8M
4TFDvbqMgJd4/umnUtOYEw5nwuhqazGsq6ZKd7HE/Od61o7QjZ5bDfxyoPNpbZVMQbw0gYqq7E0H
MCaNl5cgzDcpnoVnMK0rsmrno9Xp19TQAIxNg0290ZwtFCu3IC6gJJQClicfOfufxgMsYxuOGS1W
hyzPJLNAC5imrfYr4Fy0V7zU8TMMxYJ16LpMnf6G3GnH0GS3JLrdx5qEySJVLDZjk0LKYDQCLXv6
/ykh8/8lJcQ2mTj/n1JCHvA8/WPXUvHV//hT/+PWF/+ZGPLvP/7vxBBhkhgS+gEeY/6zwjedf/5j
/NHdf//TEMF/IYRighT4jqBYEN5/JIb4/DvfshjEIYoK2Ej+b2KI7f4X2ivXCV3b9ggise3/l8QQ
17FdEkFqSvC6Ovz57396rggEgQu26/uhF/iha/Lv/yMxBP1U0QeTPSB8uXrsxLeZWMR7J7xj3Zfy
EdzGnQSo4p2YIG3FY7YL5Gh+hXqDz7DnuLer6wIXdjeyY193SvknL2DsHTrMN8vkFLujH81Gbpya
qfxC+LNchRDyqXTY3A/SPQaJ+nSRKgBUA6UUgyF7APT3NHqFwrzd9tfOdf2Vobpg341ZeGLCdFO9
WT+2919U+4mewtpIC8mjU+bO++S1G7MOUvq39NT4KFWQ1fQrw/LNqPTGsw2i8TBrOo10HL2TXTAR
qgGmc9k0GzCiTuRzZEf5eJUErG9mmxQHmSs6+T8MuAYc0dY+sCs2T7AaOsVyANXfuIdCcl6gX557
Lfz7dOjeTovv0irVZxuA+KSACCO9WJdMt/LSGJa8OKwWo9IqrkEos62Fon0ELM3ds64yG8MJyLA1
50n2uXj/InA3zkba7Z+lCuSzc1/4IkNgWTlYD9mMtsItAuh7Ht4zbxRge+5MIvulWlCzoWgbTmVo
vwZDGxxQm4CgBK6ccEnhE0UJnRbVgKeyTdeuL0SUqhmFhKHKg+1AW3Ag352sWKNZ1feIjjDuzjHF
Cbzr7C3MY9YipvNU92NFVUdWL8Exn24Sb6pg+sHPNb66YfBeaNgylYBoxQdmn+28/m2MS3MKe52f
sHUjrEmx2/UC0mCHtftVFYG3z3KFn6Sevis5D080DVymcTOfcr/D2IcAQNeogmO0IXuUFjbj5+Ea
9yTRiDIfNiYLfSTHhXsYZPZUuGHyAMVm3g9t1FLrE/RS5rgLg2u49O5rptIeDZ48EREx7ZYKGVNR
/M3rrP2Dc+sQzk3xOTs0rGO4ELI503R7RDwwEa6qVUc2OtEWLQDnZr5iOvLWadenOBjoZ7EurspA
GS91DHfCVhRL3dh95SY/a1ZqykVqFajQkDCDekJQ1fQC+ffGb63gkT5RXv71i669AxRqfUra+ln+
D03ntdS6koXhJ1JVS2qlW8s5AsawNzcqNkE5Zz39fH2q5oYazswcwJa71/ojNSJk0NTRKbfCjpvP
Jc9tce91hh4l1ALQosGw7+gjZRRvu7B190j6bUq70TylGlGL+Jncofs2x2G5BwFdfd7gnAND6BwG
RIkRXdYcSBgDVawmOs/0AGmuF5L5GPP6ia49l3MbXIuknLHzCvcgdLjssjfkJ+fbLsu6mxW20aYQ
KTmIaGmW6mGDj2pJHN5YEXn1p4fDewK+L4Y9lpx2h2Uq2jU63tgxz9FuunCWep4FvjPG7ilKk1fU
eMlzbpTjWdQj65K5pai5+qYJGSeTU3ln+CIFunj5egyD7J22i5/etoeftP5u3KH18Z5iGdUbm+YC
qztZg/5hyJZE3b67uwISCStkvZ/tDtrF8/aGzr8ucnlnula8Rq2jHa30NkKykyfGoMw8+yDxEeCj
t+s9TDPlBHn/3RnGTisD8a+hj+VRBdrfoGr/xGN7iUSbvjpW/WnNqBoHglKYxdg902Hm49tD3tuW
9lNMorrHfVnRZel+asVQnYMMjhjGWdxEdU1MPfkJI4CVeCJsiBh0axt0+nDsYs4xKRb6h+bcI3gx
useliWuqao2XfiCDvSm17pJ3lB0NdOIUBMOe57kaz7pwz02kIcbCzXiHbQR6xioeVctNt/qB+g0i
6ZZKIIwOlugGu3TGw4uUKw1zUie2GF67P94Qoahj6tIi90wbxbk0XNRBNYruaJ4JXWzCeGe4KLQA
GlbN0pwa02w+J3x6kdmfG2n+cwzSeBoTMXo73HojXm7TOiuRvScLEQQiIhWylt5vaHkHQGAlqyT6
URZLsaklTxWfhoDt2WDmowOgMCK0YKjx8qrJmMPHZKMxkIcEnO4JHERKoX+4fFhfy/ZL6vZlsmi2
0lMsrcVQ3obpnZc43gYpVJUkXZDGzRKTo0CehLjV2eREv8CGUEEliTZVfQzOTTOhMcswvtCi6dIX
XHGtzWl0sBLd8EmhXyXkAZ2WioYJTY/7Q7F008YisTnMF3trNmZ6NQka39EiVPqI1tpNAe6smzF/
nEklXQ8FH6HLYVG94V5yduOQECfKYbyjgCe4jz8xSxLVo5CTrZufdXDeQ94RejwsbED1INbjjLws
GIp+5cwZjnfN3tSj6C5EIyd0UenaxoGCVM2cSRuP8P819Ay2iOd4nqZzMI1X6nJi1zwHqOhWulfa
Z+QBCM/sCL2KabK/mEQBLDCkQZhhXMxChFkiO1g0CW09vcuxGYR0GtUXwHr9jtJpPGa8o2v2MjQw
A+Db1Gs8q9LUKTKgJ1NPyLHrDYAjKPZNPwvm5ST6opNQbjzqqlH+ouOInF67di5ASxxn5qGG1Eay
SenNqH8MRcNTF6hfWCZYrgcRn+dmnreJg054GLBctETUbLPKLo6t46RPyFxKvLRd+l1/DmHlUHNi
j48WH4Ctm+6/BhSFDoChfbEMpKeJ6fqxMiRrk8eS3c6vreMdEhChfWEu1Sa2HP1dyb99Ir8/F7OZ
XxCNFF74PoUIOO04Hnd8el2k8OIt7EV2jdUX+sX+/6Ul0VYUxd3AMbzPclN7dFZ97VCq/iPn2FmB
0ri3CLbzHDuUrDYDN1TtON2GMGDrrjGmXafYuP73XZQK65431YN6j4nI9yE+DdL+djVruUDG4ZVG
StowhqCsb/cBpmrM3G9F0JFyV1vP/eDmRzq0xlXS343p4mJMWyyn3uO0AFaegmNfO+aqcTg9EzZv
9K+oFAkXLxGhmf1h6U4wKJhBcu9AlPW/cQwuZStqtLzBM0OHe0rTmUQz+c+2KG4uODUvvZnt0pHU
envsDZ+M2Zcm1dGZFgBJc36JNS0/0Q41nplAT3RckuXp7WqwGbzaFnLmeXouR4iZoKBntJIMUEiM
zJc0VQJqLUBxyOC0bXPp+mzVzmZucNcjMN9KnU+K6VTmaRQ5ChXbpAmJzoVxESSVxuIiJ4NiBtyP
29bsbm3fDXuCAIZt1OHgYWur2d4KtcbhNiXGVt8Qcho822rVa9XS16n1L1OLoFAroamWw0atibgs
ErU2zmqBJNdmb6iVEsfRGZEQPZ9q3TTYO0u1gNZsoolaSfk8bLAQvPbsqkhnjU2sBRtDrbGeWmhx
MwNQqyWXgRkdMq70Ui3AgyUGNv3maKrlGA88ncnsyxZ7M1TsY0xdYogLCsXYrGWoFKXG0aqR+7N4
t73wnUm+u2olD5Lcl431GlKF6bKz60TEE9EfP3FLG6tiyl+UcoQll10B9NPI4nu94AsGCXBBBLQ8
2DtO/MdRUMEsOSrqN1tBCANYwgymQPYE5l+6dnndX0dQBzLJeoVBgEWMuco9KXGCREtyjGmds438
oiv8AhxjyZvGJ/firRrti6cZWCqBbxawj8C6RiAhDn+/7/GKOwok4QLfE0KxyUFPzExuQ7yPDqgK
NldSqVXx0eSMSKWAXmYwGFxaVy8znyoFzlRxflAXMsYJ0t+Qkm0DkBx8XkRd8ygyugHztAjcEMl1
8D3TsK1peTfBhCaMiN3wggr1Kxq/EgUcJSBInoKSJjAlS5V1sFf6spt/IwU7mQqAEk4UbvV6Z08L
Mh+bhngFVgWgVpS2vCax3FegWQw7quIGnDpWUNegT76Gwj7tUATl7d4MMLWOhvHTgpLVCi6zFHA2
gaANCkojzcaErSbcwAJnsxTgxkRqbhwL9A4r57nKbjbY3AhGN4PVjV2mb2yRnSNQPAM0Dxjmywbd
WxTMN4jPTMF+af3oFAwY2s2zqwPPuJrcDAoqdMAMG7DDcX4WCkpcwBQpSKIQBJQRib6uQEcnyXEF
Ldsxu4ZMDyCTqYIooyQ/5NECaAl6mcXBGSfLcwaqKRS8iYieT6iCPEtj6yoIdFZgaOW4b3w6P3oF
k8YKMF0UdMrg7+6a/scCUy3BVmkiag81aKvOabeav1seb0Ssa7IAfmz5FZYuOawC5Wj/FijodlEg
bgaaC8HOQcMDEIDzTl504SKkUhcEuIlT4GrrWihoGMj+7sYh6cLS3kCpL4v7VIMlV2DKmeQlCiS9
NjbTWKyAZ4KDd6z3xwFE2lTQNFzWByY5HLjMvGM3vktQ7EbB2b3CtRXAbSuo21Sg96jg7wAc3FOA
uA0yboOQd7eJ3cCXghdbAeiOgtInBao7Cl6PFc4O3l4q4L1SEDyb+Erkho93pfljpFegL/YzCkmW
viZEDxh/ogJmpV2a/+B9cH7I0HeSoWFh40eIEiAsIAQ6mAFXUQQsf8HG9uJXU7EHisgZ4BMCCmaI
XBxfke5yzzsNsV6KfhgUEZEoSkIqcsKGpcAM9mko2qJTBEYNk+HCaBRvHYURdBhvbJYbxBkD6Tb5
JawL0gQgRAb9ZYYfoUjwCE10KIV702eYsg4mxYVRSWPxyBTDAtPiwbi4inqJFQljKDomUMTMsBQf
eNahahRpYyn6RsDjZIrQobgVakf/LRTXEynWR1f8j1RMkAsl5Km3RXFEHmRRQfLyivSNswaNlCs+
CUEGfycVF0SfsnClineaF6Q2HhJhr6YUNLEnFMZwrKuxXtvM9H4r82xTM+uFA5yWVOwWRnl4Lggv
RzFfRRKqDht7eSkk4tbkx1QsmdHpXw2Oi3Fmw3XVG2D9x6kpds1SPBuFjOtRMW9kZjgb4jyeu+be
Qs11EVuouUwHLdX3bbolLsYXUHmZ4vQwcj9NWgfQippmRpfDDpHRqAIT2EAJomE9k81g8wGCLYSQ
XceKP4whErvqKBSvOCiGMYVqzKhDnJx8fCEjR992io8s9BbNQ/6XIisbAwLCSGmN7d6pSI0qquJB
zcPOY9rbZv08HQvFeqYI3VdA/O9SQ0STUn19T2ueVKfl+hFB1RyXtvkXcowdYKyXDUdNoGzrwh1r
jBIwrx0U7KK4WALkq7WtLC2Kp7UVYyvHFa6Iej9qxDw0itUVit/lWEdrrTjfGvLXhAQ2FRvssupj
xax/W6vTdi6e7yx+UNE33XWPp7SBVNbCYhu5qDfAXXZNQdJk8p4oFrpTfLSEmNYhqC3FVOMmixVz
XUFhu8lmUIy2x3QdQHHT2oPlTXHekN+UqdCvCxvuQIt70OMUBYVP8yTJrYU5z6DQR8Wl81DZjqEd
s/YSK659QZmKsLM6oc69TejRUEL5Hnkgp1jGzVMq0Ouko8rhZb0vI+2jdtzijMB7hebWQ8qzWGxr
DmKzNPEZHjFCBQkh34YzVMc2bi6a0U9XajKupOXMyAGZlIwqtVexNw670Zh6FKQeVSi8IHyhQYqU
1tCJD0Fb/XrLXBK0p8zxKr8HQms9591PwzO00of4UjB71XkD69OaxrZFXFfSIbCGUkACWNW7ogqY
xqEvgSV6jrXuEJotJjTnLaGSHugyXdfKQVQ+tRDvRax/eJm7IZzjgDXvtSJcAVG3X9y9juMHTaI2
zKfFKewjBGN9c140y8P2VKOcyb5TZVVBB9xWpbq5VKUUuiLoHwA9FF87ycVJThtpNJWmI0fM4zWj
8RNCxB+rM19cykYO5S50F5BAcOCVbgIppT3GZgPBlwgIYkF9ICvuco5prmtSRvN+w7Lk+ulYULdh
E3ChTTwbQSK2Dn0bWYp+JZ9KogSD8pWRqqEL3ZrglypmjE2uRjJGukNAcRPq81s/2WRRS3kp5djv
ZhvJQu9qI+1++hs5uHf6nAiIXtDWmqV3WhAo+K4S6zfEuA7Iiyhn+uqlhd3M6AXpqejdJuqfkrL6
iirGMCOZ/o75tYiLkxmJW57RBlzs25wIHnBq23fD7G4U5m6cEmwxe8tyvgpSPXLaTT1kbQGxYE5C
tNgUfumNd0pcpgY3m25J6aFeFNdxxjCQBqeZkzquSoERxCGg3SO+IK7W4eC8Y0M+mAWOZcv5LMoe
V+mwq9kFuK8mSkdzf+buJUFG4Q0oGyOtifxKCSRDDeUAE1hPOYFWMh4G44DIdlF1LTiXPMvEUVen
m8ip3k27/3JJJWBFWQ8GMRwNn6ctdtx7hvhjRYmZvck7otdImTjI+innd18Z0aLweTw1jvOT6uht
+8F5eIb4i5bu1xIQ8sQmbqHDCWxI0LwaDlTwLMkni8mqK2y5FQ1nJbZLJKM5xrpyyS5uh/8TucXB
CuBKm6nYiQCIIPIoW+1InMIvqG+6sjxzESBrZwHRKhf5Ymz/kTHOGm/KHwzo4J56um48bGx4y9jW
vMaPYyYFD3TZbekQkj3C1hzcNuINm4KAHtQxGrazAOESxbuQ3B9DizJSDd1Zjsq6d23aFLw/AuS/
m9G6TyZuzr6KnpOp/XEFuvBsaQgVqXhHMDTzdebnHv/7EhmA4/v//uPiieZIRYBcky2hU2EBkrWI
g55jdM0S4kfRsfVTg2y9bW+WTI66lR9Jlak2g1L5FcmMFRAxozOKa8V6sfIiwDc2S2xyU3kztBGS
tLR/wqRAkDnhM0U9hx3TLjYayO66quaXsM4w4dY3IkGmg8GJd4sseluI9rA03v8AW8M6zhxKsVER
WBQ56F7wosdOtys8VTbrAgU3OGLaGA2lnWbmbgm0R8VI74vgN2nIcTYSBAkEGhMP00VUrIzeG2lp
5CrwFCQ1fuCs4Qpsu5AxiequqWypdLfxqHLrrIemn0m8a092xflDNUpxYAT4Tt6057FWR747uBj3
5CPrSiYSwuQ3qna+MLr3bsie3DY4KbtWUcO4RFHtQ/GyDKCr3BLLzE5EJk7PARQn71YcE8fhlt+D
M81KqLbRQJbWCYUnzKX9dg6Rm6pf1TT5VRMqNVY1AJOLnBJU5GcA90X3M+F39bARkTex6sFPlMip
Iaonfu2k5Zsue25K1Nfa6snbaN/Jm5pXxAYHJIZ0fz04Wuxdf+F2qBXSUcvblXjoFTYEo8MiJJ1+
B3sHDH5xyuBf2kLO0PV5z/SW6wCbXO3hbUQH8x4lcl+kqI4wqTtG/zfL7zVKIaxPE7qmkpATo3sB
vmDAUwfw4i0keZRnvWP9n3Tktkb6W4Zp7XvTORNoxEuz730tZ2LXOZ6hV1AipQO9UT4G6eqpzdUV
k57mfN6F1BFY9t6R8aUW/cFSL5cWQuGU0XQeYvtUh+OTpg0QCtgqbMRAZoAJrE6IO2it+bnSzjlr
rw9Y/7MgCfftWoF8tJ5S/21ISUiBOu6y6TUVHT0YyAeTbr6O9bgBO0HfqxPuOkdENvQNub7BZzD0
PDTTa5ACyvWNPGITEtg4VrlNchcTvGoGx0Ia/A1lcLRH/UHZHdrYuUYC5NApRpyb5qGptxhXyD4i
+YUm3TzzpYmBpLcs9rjW/bAMpqvWxgGnH5TWMUfTvbH6queWRipD/SY/HDONZ90GPCy1wIxpz+ap
EeER7o0elHJAboKLcJ7o32qYM73a7v3A7O6agRMPf/qAOJK6ACwIJxGFTwZJ9EOfXTH/vBRQhK7W
XG05PDVtRyds9TdqsreYLrPePlX9dPDoB8zbdq0XC8m5JkbtKVXquyLhrzeuLWNNO3ibsJMXU5iM
LWX2bsq/kBjNCSB98A2HM9A7itRGeDny6QhgVXU3vjmTw3RQRxPpOXCwWotJql4mgvG0hqg+q/Az
Xn3EWvNVLHxsKBYnRmTKXqOlzldL12X05Cb3QUrApvBvZlRvUTUBhIX6KSZuSYrpdYKaxIsMoWW3
FoLk3PTpt3bQu4VP8D/3Ii9R1AzTjuzNqTT/ajj3d9ziGachh8QQthQ3r2JtoZ2eNk6chqxyrL/G
uxvb3bqmARX/zGnhU7ZyZP8FlDMjmOJzNgiSgwpSYQKDoduyyMEJkPXZcJ8bY9rCtHanSKKSGL/y
1vhO9fw9ZmbBSklcH3h3YkL1hoaYVkuG440EldIw3hctoZ8tvhoEbvrpQEAJzNOq0+1b4oWgfhGo
yOS9LNzSkUHDtsFBNboAIbnRpHz6BLq5rPatrh2wHPekmzMUp8kyPHu2tyucYxXV31kiq3VcFBSW
uY7YNxZMLTGkO3OscNxk6b1zKYdChxvN2d4DDDbMGWgj51JCa7JVEYHmudT7X5swpr2WFy8FU7qi
5iyz+oozobIrafoyeZCKhkkKp/o6Fv2HrpMEOhCcYNiMh91sXJyBC2N5G1patGptSqARsnodUv/M
9Qc0xg1juu6xskt5gqOkNAttEgawLwITCaFSkYshxWSObhCb3wT4VQHtupLxnwiJUt/mFoK59DWO
yDAt5dXgzPE7F9Ijtd7DynQAQp49+IeNMwHkSM5vEIW3oWLv+NdPHZYSbBJ9mv7LtYhKQjBk8IWv
Mi2HtTCrJ1Y9z6/cuWTbYi53ahvFkgUYN07cdUVz1hfvwOWM5q+Uf8vGpiCp4fjTJmKyG5OnkizO
pIUHKD7KFr6ahGTogHtWdRcvUnlbjmCIQ7fE8sIn79pXVknNU3JOwubTlMFVYHAO3J2XZ4pKBVXw
eESCCOuNV+p3p3PHrVGyRo3GB7lrT7U0UPaWVaMWNfKS5cmOd840dr5BAiOX1vgvJ+lCLFx3pmUd
hYrTS0Is98QDqbmyoJvIRGqdzbO/VCTIAo2uymZcaUsKqY4rBtn2Dz3Jqmc9Rk7IYqbr19g78KnD
MBgMCN51yUdmjryV59g/ARMtUghrb2rOX/YvMk5MTNNWSMSSXZOsFWHDtJur27+GhvuZFaazNyzj
2Zgc0OLob66rfLkeEN0K5jdACsrazI4dN/jpx/4Qp6yJFkcBjeo6e4EypaRrrGkk6MHVD6Hc66o+
pMu2QIjET6hYVNwih8lwfkjPIs+muhJD8zSPF2Pi8hbDuHO6nPfdRHNXhxgDer12d93i5vuRnqoS
NQW5awWKtOAI/0uAf6aykTiJiFUjapfI7e0Y2FwQiNYR9J+l4NGVrXhrYv2zG8A+8OI/kim7uiL+
gG86B2WHL6Sl2IGVeVV4W9fmw+LtZGR2+zx6Y3H3G6Lq4yp8QovwzUu8p6nxGxkJvQnJaxjqZLnz
VuVU1sMBPsWpeCPs4Xee4e5mKbD/O/j1UYkvYNUto6ShNk1CM8hHJXnlGlv5G4LLYv6X1Wy/emD5
cVl8EtP6aZME3mxkA/BCK9xZFi95Y9MON3XfpYhoNiPfJBy3uhbdAmitEvCAB/RT1PrLUg8EziKo
L9OQP2C+BQV5dFEB7rEQy6jaALI12s6nasIpTCBwwHYEmJT8C9t9kvDc2W53XJQUFCB5t6TGb2+Z
p6C29gGdfPZ8b7zqWOTKqFxNHzKo/3Wu951WF9uRv9awOCvM4hcSfYh3yeJPy9Q/Ju9pEGyshuYQ
UMMEaek9xyAR12HevQCf6JK5uiWxBN9Du9a0bmtK8+DiF1yZLUNuF0G+4lL+MHTugm1HdwpEqXBW
cH6o6afkYHoskyaagNR+x29l+JMZ39yAXlDLBIuO20vhGeAHtCYQ9gLvhBNF1/stAoTD7NkZJ3B0
DacRFG8o1kz3q37hCneSn7HPzqnUw40+Wk9NoWPEcj7CinB/UhqwlN94437cqjzqdn5PZgTmM32M
nbtJSU7DcVje1ANJUMTNXDYc79sqcI8DvI7UkGHTmTxl9I+anXeLPP0ZElEJaJ7TieG50OM7ErJn
GZj9Hqk+j1SHNxqqfBICsMWAOTbBwjB9SrZbj08JQn+ExeGiIkpf9EKmW64duue+I53OanJAyb4h
tjsBSUxSc11YIfqK2B8N84/j9ffG6onLVCUJDRuLhMgKmfJSpWCHXu+5T22bSrs2eiX1F3Mw0d4R
x13uvNIzRhvDMNBJmKBJGeDZqozYkuWldYdnWS+HzsrddTvl+1IrngO8QAzEc4PlhjLIMba2Ey7f
0oM/i9hkV2bS9QCkv+T3/bVySMFmVDlc8eD6bsLtwifOmItPd8FmD7klVtoAD2OYj9KYXR/IM4eR
4wcW1haLQOfHY/xs5qRv555LRD67zlJ6qnfmqIWV2Igh0SD3zp3W/8IspwiU23PHZAD1grMqCHed
i0k6h6hcodldaAYocp4Q8t2InciPkhhbSHX7UueUxBAVEoIYg4zDpRMvJv9GOieUEwZ+lWPj6YG/
Oms/MVmQOzyzEdv2Q2q0F83Uo65zinftuoe0iUm5QYz0p5UWhEaibVDRlnuGU8YAEAekEKR7ZvyI
JWcLHRgKExxGe6v5lmXQbswuwZjOTmG2lg162P9GTtSuMzeE7wcl8MXAzKblw2es19k5bxADEFfw
PTbxQxvgq4lPDTFbIBNiuPzv3w92PO7iuTlaBRQ9iRwujBUtgABfAy/QjHCwCVDP8SLumDVIV7Bn
srqZQtvnhXB3lB67Sl3tgXbAre7qRk23czf6WX9tI6J0ReW8z4716wnqEId4W+EsWpMW6Sp31J9O
JNHBTIJzmxcV4y7OMdlxqlTsV5MKVxcdkXhDxfUay3dTDKcMER/Wsp688JlQvmyxAe/LEKlTcCDe
jHc9Bcda9J0Yy9vYaSiZnOhfDV0+IhCOjJC/u+VhEs0uHCgmo9STobpysl0G61zY9S9RVOPGdZjD
yaXbjLFWkuvN5oV4wmKMnMDfNEAMyRFgdZKaV5bUrbeYOsmMyROp4vwIkpLxzc9nqxLjqasQ6uFh
iLZoFR/5Et4XbpWbs0Duht0DnFol0+lHr+n8fHZt0lf6fuONgUFoS46xT+VV1631TcSPH/XmS2MH
BKmk7RcdzMWhBjAt3JHU6SFn5h/fykZmO0dbiKcIXrhDLV/rWAKHMWY/Tj6XIL7oGAVXleMMq/nY
z7yiJoTZqjLJN2Py9G1oxhWRKO/ChLIAPWHwsSYiOvC015Z7C5cjQlEU3lb3ZCTErfI6s6h47XYU
6SFolFFX8MAzTZInUuytNvovwTxa2638IzEo85fxfxv7bs+ZRX87InPw+FWG1xuNl4xPUQOYaaUp
Gaa4G9izS3IZEyFPg9nnu0kuDy14doIwPxXoJOhFSq6OiC56VWs3j94MnwxpuVXgmMYQ2IVXso9e
B12zt2l5Hk0v3PVN7jJT55vYZqWhpbRt+t1S0r8GL9yj/EOUMm2dwDhIW1xl2L5wW4q+O2Hs+UZ3
vy6w0qEaHB9TOpGLY3I66E9ZzSEYz0YO4exstQTfojmUn44evNmczrO5D43xUhDV+YR8pdp0BrAs
nJEzpa9jFdFS5labSErkphFWWxdrT3LEaAxaNAX7VHenbepF54ZF+VRRTSsyOEWeFedCKAzTfrGc
pQ2P1JlO62cGXMeSLEcHlguKuzjbgpVgjOK3uJImQqcgOTZdsWeTfW7TG4dE81jibmIv5BYa3eVQ
tRheSnaXs6371WI7K1NYBT2BVbfrO8GTVC7Uj0rHr7P6uQBDv3mcgSuzo8tR70lOKpMbAnisXR4J
i0NZ9L5ThTrsOUm55eTd/vvSfICEEy5C2EDNYH6mpQi/MIemb5K+cEuIJVgTd0ceElqpMsDB+Wlb
RMpmhFlZRF2M1UKPMuEJpKUKPzFJ+CNFIQKBpbXQORcOWaRedarSa13366SglbuyNN9ocKhT6boc
WQkIT/kIYzmdm6oiNrgJzTUv2y4X5R/SPlN/6EAyFpm99j1xQKW1oKpKqDLhxd3qMsCuPpzH0i03
XoC4mtzFbVOIu8uvIEthHqMCskRSt/uURYSc5QE9ILkOyWPP/dN//9xBuXWsjO5vG3j9E4lUxCqT
u7fJOLbW4Tyk20C7aZ4dP81KVDyqL2xaZ9KcacttbPeKDZKIlSJ+1kLIVm+gGOu/byv1zwwbsQSx
TMluGgQtGETOb//7b3tI8XWXUdL937dpDpGRk+WLptUOT5y+zyTsuY7FKm3HlwwCHZM1WQ3AAhzA
sO0edax+wixBPIt+yAPjCLXz6OFK/XnU7bWbli8Wn4m9MU+an7NxYO1J1rAJ3LsdhRpaTMwotlmw
ROKLtCZ8a1Lic/vRtlY2q7HrXpuy3Bcijo7eg/gCjZg++acaiB4mbgL9isUoTNaIS5wxobvcpZoz
PgxjTQKX9vrfNyNzEP5WEy9iWu8ToU+Ppll8L9TC+3/fZR2mkckip1qa2HBSZ9oHtYzWcBzXxHPN
W7TAR1aEqlqwUJf/vsP+aii4OmIKi15gaksVwU2CtggIfYmS8gE2IAGFgFj++28Fm+0iUNk7WomP
dXTLB0/LsCupXl/bRVU9yOmIcf3ZlEiTn0VKql6erF63j6mOaGzS9OpB1djMU+GQKalyfyNdC99a
Qj9O4DUu6YgulS2ShCzM8WwoVAGndPnaUsd+DCibWmI6T5r5pJtQS/QQWF+2faRyoc+K8qMxgiOB
bjR95UV6s4ol2MwZyKqUIzWKznyu6cNF10IkaLs0f3FVHmottpmdhaAVTwv3gzUjiMm7V7KRtaeS
D6zJ/7oONPctg6VxsY2zTGkpwacazkuSL8DFOE6Ner7nhNqEwfgeW3pxjtyE0DaefTNtiAhzAYUG
Ui6znsKw1Pxqs7HHSkDPS+UwPYW4/3dVCAQxTRqd6FQfo6rMSt9ovRUS1JquOHeLPnST1pRStAVW
Lpjqj8JZBAQAieGV2+1a0w02HKROMl7LqHg3jJRo3sa9j31K4EFhtoi+XJyhrVnuyiy8ICGkMDDp
niPHMDhI832uEfhg1COYltKXpODxCKCKLiLXJyswCpvHEQiuhU8mauaNOAuxI7r0N1hY77JMbmoU
VF1bnQ1PDXABWa1GANnp6l7jt1P3J1XgZsXDXQNGUTke4Ya/BrJ+xJAbQg5gTgbaCCCzQE8gNLPp
CzOrb0k+Td7IhjmbLYr4tkQiSUhGFEr05XbMPeLNd1k1BPqBlFgpCVVDO5a4Co1rTtIbRdwJZUbg
NyAptm87l7mMPsNKI30UcbWGb+bFmOxnXUM8NNvWPzQNYhOhCEiyRWXfo4UpgYkiUlR26jbULKKn
0VprZoCp2PoKHINNJu9pXwt17Mw6Ga5TK05J6PBexvIjcsmfQfC8ldyVW3IVujX0YnTSzfqe5nKT
y2o4F57YZyWiDU2RX7jQBKdNsWYNID+bWPBJ8NKFXrMm7yYi8MhB5wJqbyiVi53az21D3bibylcU
qy4pbk5CL5azqaJxWpGu6W3agRHdEtpxBl004XWIjZp/s4rT0HRvjRMcI1PjJwct4ho57C2TZogq
4fFlEOMGIQ89SzWet/AyxChVHFAtAiU59sFXSDE+1cH0HKYZau54/hcttrcxYpiflkpXWeZP1Iu/
prVhczeClkNAP+EaWkVOUW7mWpB95lkvGUR+QUDlSiAKqQPjD/0LI3GAERbCiMmCLgN/yPPpVMRk
xdrcRREUPnRv9EK4/4JX1C7XQ9y9Fbl8qmT/K7zgX5tq38RsICEs/DyiUirXh0s6ij+Jxfw0h9pZ
H41rTxDo1i00pB5F8V2xhZOhOO7NRo7kSH4tS4JRhvnJc8ffiMYFG2I5iy4jb8eBXyjNopzQ2niP
Bf6PF7njweV5D5fk6vKjVl3O7k76IwEnf5sheCSe9eghqDZJUd0WfvwUTN9wvM2+sY13c4z/xRxD
hynBAEj+wJqQW1BAweXeQ+qLOHwEY71ZjJ5MYe8Psv/tZPUn+EC6E4wRx7K55nKRO44XOCnkN8LZ
T8J5FYgyhUuMvllq2DntO0AXH9ZF28cZ8XLOW5p4JUeNyhhekH3lenzVWuYn2nBwesunkbytQwTI
LZZkg8ZeOaKgCwhlmKULLlARFEMmALfe0iPka0hsNqvhGORckCEDCpkTLtALCCOUXpVbT0Qt5fsU
SbsRIg40ee9zNzZOROI3/hDENcz6hNUinSj+QsaBQv19GSPcRFZxqySsvDFTGFESDuF3sSk3Ltgt
YbFiy6cCBcayWB+LPjLXyluS1+9kax7CkW6kOdJ04JFio1OB+j/KzmtJcuXKsr/SPwCOQwNtND5E
ILRKrV5gqQpaO+TXz/I7Y80hH2Z6jGbkrcvKqsiMAHB8n73X3iAHPoF30NZ2wj7HBlHcVVqNSyGj
KMJVQZwcf2d6q4yu2Xt8Fa6OvTdA60g9BNAUnPqKNX1uZDzhqnCdFDlsrNI4FRzOg1wO1na2pstM
LSiRfic96yxcRFS/xY59w4X8WCWSE12YPs9zYQdZ5b5ZPBPmboEQt7CO6cb8iK7ablv8T65wH7HO
wPlLZphptEn0SwplL6tPrSFfdEGerhkGLsR2gl0JQt2wqxo/LbvxurE+Fzz0AZMkWfWyQ6aN/lRt
bW5nBwMLEDc4VeILdnfZRXgXVFNBQ/TJi7XHbLCf3ATanjPihJHucKSbNcfY6B3ygYAQHDbeL51M
BG4UVBhglagmBrPBuqsXVummoGzEe8qAhxc+UJwy9w+UD/ByZxaemvFcDPFvLtgVr10TI0cotfEu
9617xtCRpZK0N2X5a8hpa5k/bh5+JWnESorIfL5gbBOav66Y01zN/zDb2Nl6QzwFrq0TFaGBQy7l
IwnAFbcSCjO0m2GHpzSX79hw2T0O+LpImSCDoDxbRjAo3rXm4N/UOYTSDTXi4HYuY9or1g4gviVt
zqQgJxxYCAj11XX4yeQtlhiWfb9DCuS8mUnGhZqDMo92JRL03qKnSLJAWNJzUL9JyV2hoAkwSsN3
N+FKmyV2MyPmOdhrtCz25Xc+ZL+tzsch0l9tE0xNWa4HF8m3MX024Z7HNmSsPgqUnMCa2sfUig9W
f5cIFgAhFlPUj+JJdnw3ehc9zUWCa85ip+rp+yH3kRQwiwu0Vs8XWFPsE+CSL268Aaglql+98mi0
1IVwNjpCG7lkvpz2tawfO9E/OUOPiNdhAHoQOLRwQrDk83WqOMHdRYb9RUTnNEmeECwKmzWuxWvs
9Jc2BLxGaUIARfgspXZvIbV2PLb3zWCfBkGcbUD45TDPb/O7Eyt2ydBQd+bIVS5vA4em3WgO+7Dk
4pwScVs8G2jr7LwaRfyRNejV1F/zhEQe0o1X2RtnrySI3uL84JzKzq1GfC3+VISeIOVN1aGybGPf
Kp/6EgJtHnXuoDVsRshQ7EaYYQwrTzaVNpzqADM/u4/oO7T22Th++rkoOOctJPlnepXheB8mzTgn
U7Er0uVrCccPveOeW4Vny/B3qA6b3OguVFnmMJCgDBtzc/StK7ppscYj+e5C4T05mn9f6lxzIY8J
34+TQDikPGQT5Ng1HMiOZiX+gMMddsY0Xvo8ufPN9rW1WQE5U3Jjav6Ukf9ZrntR3/vNk3T073BK
0X0xnbv2d2Nz+jdMcdYCA02Xf/yIHBoO5oKnMd8tIgc9hVbPSTjDdCzZRARNmCJYYS1pwzdk2WTD
boOzG9b7xo4FaImq3rlELKEMuAfij++TPg5bDrK8ZR3bcR9FR/sJE8xEc5UFIGYJH3T9cVZnI0hM
HAOYfvioPNkGo1036J+kaBe2wH6D15sGHRMMFoGoW2LoW5ElHzn6htfHV4hecrtk45PmfupypHh8
kDCuGaiWxPjuuXeXKQRJyzNeSON/FjN3bNAgnADkj7/EpGpSQDjtK6jqiyU8iuzwn5ap/mo4aFjl
WnfyH2dqcFA07ddMmpcff8nKbMH9byKjNfBbAksQzHVm7bSE4SZvUB9t21gXmiotpoilbfdzXgKo
4n4izOW956MdSfZVc+OgIi+b2PFfvGh4criK3ZbdhG/9OHHaoHGW9/yvuRJVeqgz+8+tg+Rq9wZ2
0wkmD0yx0AIxa4c4eez07FNwyOEsxSLD9EGwYe9h7UXS/NaNGtZrnR7rSPbHzoUTlfhBU2oftI2M
e6SeZCJp0HR0sdAgsjIieV9n7ldVsjSzPEwlS3s/2/UlZKWMJMpSON7hxn2BFciuAlht4xovbs5p
wwk5p4J6HC0NC5qp7B3eh95TGdhIjyIoPnVrMsY8irsP3bUsFD+yJBGytoagu0otrIVYIgUp3y7D
5u3YxkuLKZIEZJ2sGT7wlDQk/PCzbeYFU46XtLvERsp3a4u9ORVded8eiChStxl275aMH6gC+00W
49mNgM3bBfmw2HqgVP5Jx02oi+G5ddL+khYhaL/axwIeP7MHPXZodSyC7+2mbbfE+Pre94LYuCsG
l5jHtLcTUBFJ5/uBVydvU/HJwvnN5b4ecOWf9JmwZgrhSpJn37cNZwWZU/kyhj7aH5h9j/Vx2vfm
SssA9Y+4NDoCK8A1inJTt+SsrZqowoza7Jc3CMfvtB9/9eyV1wPofLROvNVzdHbpyWNxgyXbuvY9
3mInpQBLTrdsaiDhz5h3reqt7pnn3botMcT0bMwiis2tLanZvZ9onEM74lSFjciQxxhfAa2gnjXt
syy9wzAbKjqb7awQAFyVNr+TqqDEYjBueYXk3tdGVhwa6b8KfkBd7z7IjG2F1PYmbEUU3+a9zsdb
O6ZJMDoQMDgb5jDZ8j9+NNe7PnOfjDnd9Na0afMKS0GFhyOUq4k2gfsljo6NQcoPN6kNZVBLFdWU
wkxAhM6HmBfWwuVDtoB8S934RyxY0romZhipX6YudnBX5nZAVvoUWQ7NXT2r9DB8YlBnJBV6jRsR
4iqgaR00LEGJJDBHbJdLtLDQleXRbrtzJBho8NLoO9NEW+W5mBgDSZleS7dtrt/MpKlVwvaDRHF8
8oqRV+j5zAvjr9fU341TzewH48BPZuztks6AgfDfKk1JYBrtO+s6YHqdTlApAepa0MKNLlhykFX8
4tpoKfJhPOmTA2FoRMTOmujqMW6yPzgdQenQuJHEpJC4oH7DNPuLjVxfjE0eSA+g1RQ7T4n49EbT
4UvmzdiH+E7ZWrIwc3ZVBcAYG6IVDJXceu5iXfM30WJks/RwCSj8RNrDhDaY6b1vTaeRlrzON45j
QZ8DFX3eHUNone2SuMAk3ObiODuAzkZh7VyRAzYO341WEHigtdyyzWd0v2jT+nQdplbfHWDV4ro+
Tl2NszbN4UmGRn8ezEuhUWMiJ+oNwfiu20Xww2X9ZnnmsZ86TtwdRR/O6xCS9QM3Q4pWL2hIEJyT
tRD6r96nxt7V4p8cy5MLveg1pVivQ1mFS1H/mKP9wNm1uVmDTluaBlWUQlzOTFp6cCKf3dyMDUgP
i7VMYbbTvEcVQlTD+tP+hGzpcaWwpzGqvQqEje1yG93JCSQppATedsuF4i3iNGKaOIjxahUVPTPT
fNYMkrilZz1aCgSc9Nq27VBC7KhiA1f2m8J2d5KwwUl/YR/MhiwV17CaaXaM0lcn9naVvpCV5ilp
EIq+GimcaQKvGapR9uO4ZruLoQBIqrIk/IjYnU8tJWCseyR7azqqyZJTfeDKx8Xn4wEo8EVreWjH
Jp2/hUYK1G0oRS8sqEcG9IP5uyhpyUE4D/dG0nP2amio5990g5kH8348476+QX+nMsUHiMjN4Zv9
/3pyMUMRH/I2tCrCV5svg6O7R11m9UFICaGJLoe9yipiIFcKfIX8HpdNIEoTScH+Rg4H8fetTSZh
eaZeLAH5M/m+7JYTtovm787p4W2JqGXrp21D+q3O6DmfZi/IJXQYQcO2Wy/jcOLYyh2Wuq/VKB5h
bOD27PuZDHsLwMEvHjgwsgnX2T67JgXF89iuUOGeSvCqK+2e9mN3HS45ZR0pXgJOMqIsOlRH44gq
/mLSpAFP0HOCkAudH1q9MzUgimFVvKZtEW0bJILVPHCw6IT/TgL7bpkorOmzg5XNG4tV1aaXtPMU
Epu/R+/0QaP3x0odrl1MfImlc26uaN5KxuPsYQGNcKutwLqWiGdnHXp5sKSJp7wvzqUdo6cSI+GI
zeiAflPuMGl54BBtd5NENRFMOv+2ZghHmA2JPevtylarD/t9Snqs9dTJz8OfrIPnvPg8ZWZ3a8gs
e5Ies19CW7TVTAyRsto25EuFBbdYkBxB1svCVb7hnT4tdofkADE8NDFVds+6YX63kLSKEtXTte5r
kDBbGnWfJWmyOPpw0bc7zBpDlnMI8tMr7+gJdkZ4KGiVBayP+8dIRIDP8DovYx6UkYAkxg1QLHzO
DEIgQWK3PzwtDOH8TG7cbCBaGZoNVzzczjnXB1lr8HK2RWvmdIkB9W0WfX435XeNaedkO8tXMtLt
W6I0+fmjB2d0nUoC6pnx7Axei6aTfdsxzT9jA6faNLn4HLtBpVbvdi3f+KY97qotnkzhYZkwPha/
fLbG76WDJJjmf2XYPicMIfh8GPJy3MXTpYhFD68ufG9d7yzG+T0xccpokwbrXMsQ2GfxU+jqw15F
J6cnhBBaff+aQSFY+Xl17aeXjBgsDpVqXWOeClJs7StjtB/LIX3tl1hfkStkZfes8WqhkbF5Xxih
+C5CJV2w89auIiGGbQ4k0FpPbIiMVHi59otNgAugbOBK/R2OKum6iTTpwuF8nSGcxj27aXBbD+k8
mTx1fEpUsubLzcS0Heb+TTNdnh6DzYU/uOQ/R8DMUcOX+JnA39Hs4QLUm0U4R6Ogl4Eg4YmxZjqJ
gjT06IbLUXO4LsrKOofjd60N6SZlAGWmJ1RjpYCQzPc4cXBoNuwQ6mphGV1ZyJXDsmtGA2HEoR2l
k/J9smk+MgYM0aZtfGIHoPQP+XRhTQwNie7EqgdCi8pju3e43n94MqCgO3zKzSTedj3LfFE+TBWd
YBorXSAT+DqS6Cf39Z9GG+GyTAUP2I4a8VmCFvEw1EhhbLW6xYHqseXQ60f6cB/qxn2FFoGklmXs
Hwm9ctUoSRjr8NopwrfI4J7G95VFLTVm9Ug2465QSIFC1Z3QOcnxDUU7mk1ev+kc8O+crSpj5X7B
OKvjWK2BpYhM7CG4cy8rUj4RGUOdXFL+1bKcJCtSEcfPmek56uCrc+YjeWyZ+SbPq2lTMWqSCc3u
2egtG41JZy1NvD3awCauFru+F9/7yIfK76Y0D9WOfonMCAJzRVlobjrnhorunVs7V7AgbITS3jjU
zsDbIhq6eRuWP1MpgjpB2qsFg5nmR+EeVImzXnTxB3K3d+uiBc3WfJhzxqcIXXtpwmhblvrLOMNJ
0awnPj4K4F3/+GxtfCJRjNUadlXaBe98xo2yE5/ZlO3grTyGjR70OOK5U9MoVJU5pw82GTVXFFod
/ljz4M66saVg+5EkOcwasZH+HEzZ4S+S1//4nv4z+q3u/hf2qvvH3/n1d1XPbQIf5d9++Y/r5yB/
m7+rr/mv3/OvX/GP3W91/Sx+u//rb7o8bp/+/Tf8yx/KX/y/X1jwKT//5RebEp1kvu9/IUD88umV
f70AvgX1O/+7/+d//P71p/w/eWd0aP83eWf/Cjr76+v+CTozDDYCwvBtSxdsZf4LdObof3N02/D4
l7rpuOTc/wk6c/9mWobr+Y7l+4Tv+ad/gs5072/CsgzH55gKoBhQ2v8P6AyShv5voDM2uj6d8vzH
8m3d8RQI7f8AndFZweGD4zTuNdYPGSjxfIIUaE0laSVcUlGj72L00dVMsTTu94HQn0riGcb0nhPN
E/lPldXXUCX2nAe/sJobhcLOMc0EhhEGORJ+xaONgx7DDgtD52kmBugRB2wX88ODGVsueCrhFqjU
oDY228EnguNh+3IIRqh8YaX8n4WKHBI9TF3kggqTOc2sxEuzkL5FEz4lYTcMsSrUgYI+EWaE75Dw
1yMP6/h28LvR1kf0UXMSgEw8dIhEwpik2VClJAeVl4xZ2e10laHsVJqyrslVehxLGemna0vkUmdx
c6TTrzn2fwUyZ5XNdBnjHYVr9qv+NDoIdknWshbn/kFD7+uSIAtMCvesw32ehcGkDIduSw4GW8bs
4kwqC4ytZIipsJLBoCDScKV2BlTpBL8Mt6T6GHYc4ch7ORKJkUJOHsIKSj0qPDVPX/CvUfEgC/09
VAhr3SIBYcR7W8GtPUdhruFdV3CvDfjXMPwPgwJi544EZQ9izvRU8RbQ7AV6NtZiZhkF1IaHDHMY
1kDbANs2+Iko+LaAwj0pHHeuwNylQnSXnA5XucJ2OwrgjZHwfjbLxxmytz2X52SJXjEprXLI3zkA
cAUCdxQSvBAUbmnT+NC72q9JbmYV9/G7CZGfyioSd73EmUwe2aaOp8StDSsigUAeQiLPHQr7XOdu
iA36akGV1zDLZzxADQxzImH8brsIhoFTK3KaiYVKJu5bBv2c8eDZC7UPDyp6pr4NKOm0zpLsv2vs
HosrFHUXmroNVR2mPHxvjA0feVU/RgKHtZbUH7b/zMaPj/RfcHbNPNRF+Uvqr94l8NuB1H3RaPpc
KLC7I9A5ZqJHrnPRB4v+K0teZ8oiBUz43G+uuezflxEIVBGEtfXdedWnTOwLby8PehILVi3vvViw
BsUJLpIZj56+bqDRu1DpPej0Vc7IsMQvZJwVtOothWJPnQKdQj9jPuNYS9mtGWWxq+HeN/Dvwc6g
xULEt/OLVg9fI5z8YTEfuobuok4h9OeRAGr+07vdvpfwbuyJidXx06M5et3KXvQvOwVfzh545Yzo
qAvwpsUgbdQqfH9b6++4j+7I1uQK74/1RFIq5KjDsJwBAy55S3Z1uOtpBrCiuj2A5JCNfU7qZVZL
IOy5ykEZvpiqXCAkDkeHtXkwuMeCUUv2AHHp/UI+JJky0lDgq6qCJU7vI24Q6A86lS3TfR7J7ZBi
wvL1/p0Wts/GfB9pP/BoQXD4NBV48hjVYa5LG7MfaOlMVSfIJfs2S6h7AxO13VI85PbFJ7Z4NC6H
cLT+qCV4Lehj6FJ0vEpVNHgWnZl0Njh2dcGPQ7WbNic7liNsFpmHVdFDI6m6ofnBr8GZ9IyNLp0Q
ZNf2jan/ACnaLu6HtP/EYfEy2hxPXFwtPKkvk8Z47TsPybykZAamQ6Hpjz6h3dGWz36F2B3jXrRU
XUVb86eoAos+NA9pdNWG95J2C84su4TSVueFoxZY6kpSeaxx5iZby8Ruo3yx/6T6lJ+y6s5QJRpJ
Ez/p2jwhyoWfWT/v03xYV4v2YXEZ94WZBVnfputUlXMQCIaFlJCvbGhvpb8jCeXDlJKfLTDFt6ri
A9LMk9WzYRiNzzoYyLmPqhDE0TVK21VzvN+5N5H2rzPtIRLFkGPses68LXw35BLu/trSog7Ku4HL
xLPbS5S5AOZz2NOqoqSX7ipSJ940g8fgM8dTV8cxw7ylc/2+yPYpl+I1ofcEIuDW02eEFA4XXIyk
QLVJQgocd/hKaabkVhpq+b1RxwuVkToF7zWgXYuWDKAa7W7kwBy75m1qDCjS9LKwuZXp/cxWgZvu
ZvouY5sxt+CTWqhal9IabvV3zViP5Wh8i1X9i2fW59YUL6mO2ZR2B6Fy0Lknnhp9fmoTJOGaBbc9
Z7RYYOUFNzMZhnc2PYQlAnmzqqGxB/OjocUvQTiWzvhi01djL8Czcb2oGhtTLn9YEq8hwhzMKvlj
RxjF4yK6sJanBcfJXipViqP16ArKwmtAF/NwVq4LGnT8maglDyEBF6Rm7Iz2UnqHVMfcr+XtizWK
Q2SQYos4R82qoicS5hM1QNdalffM5YI8WZ8nWn10ujWDfg6/epIXtBctq5aS4JTjTaIqgcwufuHY
dVsEOD+jnNaLoqqFqkgI+speqGohLZyOA0qiyvfylpPSmJLI5/oo3sFQUTZLRxF+hp01ENl0BBvx
9Legy4jo8CVxr5WqOGKFd9TJjUXzK+90QOXacyGoRCLgfTSj/tElpjzQmQQRjaT5R8WXaz3rIfIR
hAdgXVHTjkPZVtVLi/CfZid/aLvpFYf+fuziO1OAWq0NWHg+/U0d1sqaPqeBXqeIS5Z8d3sb2owW
ElTkrjmBGOxAJqVnpzGOECmfU1O711Vp1FKm98NYfvpt822rWqlG8+tAlQhJIFVaREDaNKxNpcqo
clVLhf74hklLqLqqhczATH8VvUoJ4d+QKBjdVonquMKuCZuV9iIWwsFIN/wK4NzTrKqxwI92a8iS
CfG25Jq5gDs6k1bZ/pPtRLfzl+WPnHs/kJCoOC8Oj9HQ3KJMnCVO6CNNqS+GKurCtOzS2wXZGvum
qvJCtdj1fniNZPWuS1NtgeKdXUY/OiwNCRiYCCHNXw5ElcG0jlqMOIpxYfyr7E07s0B5NFW1WKXb
a1cnSiZNweipdEcnjB8jervwWmhvoSop87kitOzmkkPFVkA8hjaztoEWF9YPlWc4m7TdGKr2rGfB
vdZpQysacZ7Zpax0Jyk3eegfczl9ZijpmS7B/bS/KF7NhsACTzfK1B2HLgf+gEFVsNkxYeUO4V3H
OrTv7NhComPkA0exzqwJPBhn3VDB74j/nCIb87XfkyIc9RosTLVE0AKSHy/ueQyoiriBU2mv0F++
Nt87I3bFJO7wrEkXnDbhABIqR1CBJPkJAZPMPYUdU5vFvUC10zVFccKjxI0lPRhjz0OKJpTtxBzA
44qTuKXDx7R1+dabFXcLzcBXZWAe1iT0fAOaJamEjgnYRZYbfFhR9AqrNr2C0wm2NWc3tHV1biC8
DXKfd659jEbxS3Pv3EsWZuocQFWfHPSXRnX3CVXi19wXdH2vDGoEPXpAGVGfwgQRM4lIwrZaMAEr
hE4b4pWjIrBxpxepOgM1tovAZdI/fgeHya3EuB7Yq4ctS216RAGAi+o5XbQLnzWDb9oDoUJDISUp
z2RekTEr92rb4Z0xRuwJ2SnY4P5XomYRJ1Tn4Yj6tR7pMwnK0v1CHJyCWkYV111+9mFVEzHADWqz
D+/LjSULnqxafnFg26zIWz+gBliwXkjdewNxItQjnBTXTvU0Wjg4Bm16C4fAHMiwhRWKQWRjVIxV
yWON7xea4qMdFmaQLT4shmF57DhqzKwZCLX31rlCtmp8ahDqJrqAKZvRkOp7niX9dR7NlTPYxrYN
SWvghTKSUX/vLPmsu211zPvuqYzplzBUe2W4+BfemfCsILGcECL8PnRd2pRe9pRfUlsKF7CxMUbT
jYaVFE7Hc0MHiD1XBAUo0DRsubdUoyam2dsgo6+WHwWDqPJa6kOQDiAM/AY73dReWm4OKw641XGw
hxvFBusJeCWdpZ+x+nxFCXN6Tc+nT9+n5hX1LiReUwPU36fx9B16J5xiLrHi/phgYkFegRbclvi8
3QRJeSIwWC0gLtp4xsWmfwKK3YQuNaQJfaQt0AHgWASfVVVpR2dpw2J3xRD/nozadamYT+FNS1pO
3XEozrEu0q3v9LsR2N0UocAlJS6NmgXhKqcv1aI31TdIbWqqStW2rIdINhZ6vNkGHakJDPP1cRlC
FuB+cbTxMvVxcXLsmtc204CWXqLIFIyn+g349gb7A/mYXhCfhyk70tDuEW9c69LAFlf7yaa3UXhm
GmK5peK4HqptHce/iYHin+eGxlorPZRRpm3NYmG3UHNpT7QxJA5FbUOpxu18+pyBE7Q01Xo6iTPD
Pi2jGVSkyHeTyT4kVO22rE9uWX3nSPyZy9BhaTVCwaWhHdxB7U05AAM9lVSP0Jw7qQrdakhTntvd
ptVzfa0JmxOkZTzX1LClkjtGX1flnmsZc7/3XJbGJm/J7Hr09mYY9jtV5KvFmH47ealtKn4bun4H
Vfrr0P5bse2m0M9G9lTVwNiKb3XHWsCa/AMlvhr1UyyurerFjSkW9m3uNMPoUzV2rNDjA5toFU4E
+sw1k0XRTH+0viszlvg4IRU9CVdAh0nFyCCGOcDZazKQU+/eW7n/Oqn649DYEaSygnaOxWbIeTsK
IktTTMHnhLWmTGNJ1MHtiDNyqp/6MIhE9izS5ZsT8x+bDuYZ2iY9TtQyw4xs4LGZLGF1gsVgRkZT
lTgb5dosFHmvJnleahCvFB5IChbLzAc3Dih3qDtbt8yHDcX0m5m+aJDY4Y57GZHNgjLpovF3WBfh
Zgz8VwWLiBW3D5wb/uXgsiBrx6LbTIwLuSbgVbJ2I9fF2ERkycOi1tSQCXv6+lRjaCihHFcIL+Ek
LnUev+fy4JGdmZcWXjrsP+QLMk8x5dke+cxQ0NFLDe6EGY6Gh1GVbTuQ/QKzKT+dynMDg0Zun2Zu
QqRwrVRZN5CjI0gIHB0J7AgInWNrsO/msayKvtXQt9hUfyPcU1is6sCnZRTcrZZXb9CjnWnP5EUH
J6DyngqPuH7rATLtu3I3sjVap8LFp8bDEqyIG3TJnxEWGEE9rGhezi2EG12+022sDhBc08BdsGON
g7GfMy7cgjCFn9jnUfO/htiZAqvy3sNu7PbQZvhUZzdHLutRMOZHAnMT4chLSJcWPzvnI+wxa5rI
IE2faliDUaTmhjoOtgCrRNg3PcWXbtyLkYRcitoVibDf6KV4YOP1M+fQeEYZPeNluc8NvT2ZdMBP
qgweJtsbsURiyKooflKV8cwPRLb4PDbE9gBGPAL+clUqXtE8CpzxFLTbnK8YTfPrKHkelxmjRl/l
gDJmSusjdowrPKMHx8uui9m6OCh4xiziPqfxnh57ZjjaeVmPzBtTTFj46nYrm94IBF23BrLBrOug
IIufymUlkfb5F4xXio58Epe912y8fBxo6ojsYKjTbW+g4ojIeyThpaHuq5MlWfoebFS/3F2KiDAG
De8rHuukOemuAXlMyMqUuJMEaoB6VIz1a2JC6Fu22FDKrZNz+MGupwVtH4bqYnzPJyfdsI/21+3g
A2wd6jt6pZ8NqnN24KuhRQDnyjIsvQtT/9ow9CnwkAFWk8EtDOWTx/nYrRMtYtqGdYK34kGz+jHo
iAqi1/8x47LGf0ZeCQwCAobOHaZoS+OYt8u9W1NZFtvNwU2luS2leNZYdW100Zysbvzjl/Bi0xZ2
SZSV9TkKtTnIBclw/u7tSMBpVUvuJ6Aoqvs2hSgly+mUanZ7L30ekDQPD2uOnVhxM95ctOIlqCQH
Qt/CxiWqd8exHWW9g1SEPmpEwr4sef/WZbOPN8lO1u38MpQNhxtWtaBTGSKr9jebNmxhR2qS9CVg
yyn4VHpANhxBPwrTCbectSQasu4UYd0lRJnNiDjsaj9li7mHR8a47XzsLyblqOW0lXXxw/AyEOzJ
KVKKd0tdvJAgxfYAFAvaaH+JYvtYaN3a7ndmju7SjgQLDZm8+ymWei+zsajWGEARJbmJh5jr9bu5
hcYa9Q8t0chVJeZkDYdDZwyz33MX/I+b3ds6k7NFa2iniW3a2Qr6wa16SZnbOF3d4dh9KS0XViK9
8Wv6EoIecsLREejROX+6jXACO6ADb0FgmLDtfVvQkRhXMJoXzMZQpCzWiZrYD1khjkyBQVTjm62n
GIMQB2ywadze6fI9L6W0T7037UVB9DoeyfLgrB8t79U1X/Rmwuk+dXftgt7DI9tZ+7XzQQEcruIm
4/UN4kRLMUy7+DlHutJn454kCo55oDOsq3HPugk8CrMEXVFBVK3MYwHQtfer5pCk5S3NHVbfJpaT
pql+p6yxNok+bzSwEHCv6nVHh0I8k1YYKlhxwi9KUhhcpYUwNyUQTWgG3R9Jpyf6IVnGijJ2SpVA
GIUNKvIwZ6irDOuzSF9Ex0KscHiS9AYfl9li1hGkpBkYNpxtqdOF4ktMfOSun96T3FmYjHGp07sd
QehysmpE8ODhDq9iIz33XLu8rpxtB0pHeZD4MFUNXY1c274RcNhlWeHvW8Emkln1NGtat1poGWIh
21pYhkrgssp3iaPi5gM4jgvD24VuYa1FN++yknewIP1kDhWAsubacqrjr1xOOQUaJJrtPug1fLWt
aYldXsR/cmSL7SAcXja4/KXWDkipMw1lgLkqvDJe0b1rgK+AwkI96OJ8C/eEmpHU8IPM5iachfee
ET7ZMxXYNMqyiXP3HSEJEyQSgbh6NysgTq15uko4w/Oucmb+3tmj8eOA8BeCQAUlbnNeEftqUxI/
ZUlIwfiapzw6d7PXb7SJFxDqH5lvyEtUkDN0R4NoSd+fheMBcBH40OyhPE2oPB6r3F0DLZIzJ8+U
rIn9vY0/1BTNQvrd0zZsQRlUjVU6ZtxESZWGcELLLnnCaqkji5b1LjO8gy/HOiiFsx0L7EO+pAsg
N4trnjHrtg177FGG3lqH0MzYXn6Qry0xk7PxAJXaUEeYO4dxqH4p2ii2ZkmYwrRx4xWtSWnxQlRC
a9vnnOKIh4XYNgv/Tx9T0YNEaiUy4fXbTkPoXswhmNuJS3Ec3X3EYbnsnq2CJcdY4hOwJwfjM3sQ
HoRxfC2n5ivSG/8gCh7HhTbv6wldE2EbMK6OnFxHCLQhSoJok9vgAzqQkqcojziMm7LLp6AxhNgU
HSb+HOMLtxGeA5gxdeZruiwkG2oMtxevloHtdSNGZ65q4od1MFnxGl/mxUXtPMHvxczSOIIFV3dV
H4PQjs0bSZBoN4NuWPd08h7A/LH+Ec3blOWBZ7ndM1awg5U31cbrGbRSpyBkkw3nTiMOGrOkJxxA
rqfsx+dm6GdWNPSULA5+QLKA49E2xTdnq9Xi0Buk2g8aqr0CWHJVkFQ7Gy0DC5L/igRwsPHBd658
IelNfY2NPUSgYzwUA3EX3J24GoprGM7gppIL5mSVVDEJLRPy2LulV+9F9cdL8+TgNjoZ97nirqar
eJyX0/R6ZfhTEA4+1mU3CxoCAHgjuLAFTNzp2kT6baCWwfYpS5smzo/kB7B5VbeaW9HK+dPV/sTQ
97xkbnKpNRf7ebMe+x8bu0VT29/eVHPhdcOxVB8WM4G71NQli/IK4TKJy2q7lM21N/10Mw82fgmv
fMKMucnJlevVNp6qNHC04QqLjwiCIV+HypxgdjMq6mG0XJJi33S2vBklExJtc9XK0IaPuQRrJiAr
Ef3x7LWctW4roGNCVcfoWEwNzIl5CAkz8WgSXAhom86td68xzKS1jJJX1iidLD6sEbNFGKUuxuro
HC+FucsGkye3oTtAPS2fpwmNJZ5HJ5Q9hVQHcKxx4rtpoGev9Mth3TiEu2eGY1f0ex+OBlwN4ZNz
J7rVMhVnKikGP4rIUlhgVcOts9Vj4yvEVnUBTWqTxPG6YHGM6n9ydl5NjjJbFv1FROAS8yoJeZW3
/UJ0VXXjXULifv0s1Pfe6vhmHmbmRUEhZEpCZOY5e68NOaWgzm44Owt5KMHXwrukoSnOS2tEuAiW
U31SBwy6RyEoTthLhEhKhQln6naI3FebVKINcoP5pJs1sR1xZx0n4zEbpvHkeoBymGNinNpGZUy6
owu5py8n+itjrMUnlZjxyZ6p9c7KOlx3XW9auPpQgZZDzKgCJSEqFcieKx9QDYafcrSqU9Grv2++
93XXY1yq0IxoekFcBgf+2fn9mLTLhq0YjDdfnyRajNQiaul78/r39aYv0HJdt6zWecPkvrSM5Kcw
atzty/vQYOdk2+tmFvladFBzVJ/Kzhyo2C2baFi5xtQeUT/XnUQulDA45o1Rz+VJnwwv3SLJKU/X
v683ypvS6CD9hPZnZDKdiY2ci+1yfKznSXS4Hl+auWvcSVTJO9cdbiThmd461q+dUndf5hr10Hl5
zJ/nhFjyr+dIyDP4s/P77u99kYDn7KbJ/vqw7/3Twk6s94g8u9P1puYS8mdLkRdAEy7qIM5f73Kb
wcY5d/aAUMHix2hu17U8XW+4lP9r6/pnZXQMkddNCInyFC8330df97FuZ8ly3URhp8UjvIr/HPb9
qPl62PWxCf0CjfN7X40wLVgtRuMpb+rxdN0yQnM4uRnODX+0QcRYFYL/687vY74fcr3jz/N8353G
brhrGvNcgMXawCQFiGR7xsn3KHlgMpuNE7Zsg9/1spegLePkLTuvW9Kk5ZDIev29q4BhgXjyP4dc
t0afdaLMTwVFsT832X+2XJu+Y++ORXC993qHpmxrb8TxoewmP7rPAAWfrjdeWvcnsklBNVAbQFus
/esOf9kiGcOxz5GX8uO+Hj74kTg4yMGv51nFGhgkxjpLun+fUX9Oruu5cT2Fvs8SeugcdP37rzPw
r4dqPdVhlHI9oxKn4Z/j4zoqjl74ef0uU29pSH2fEded17Pmzxd83fxz5PWEmdBvJbnGrHf583pH
cz2p/jwmTZwgFsgDw7AOgNVQGl1wuk3ifVAnlxT2oHUCvmSYBDqC5r3ZuaCWKea59QnAwWK+i7xA
WQoDsGug2B5AAhUhfmhrbC859tqtnfHcpl0n56yYboyRyy5DDLJUfrCM/VCKEDV7nftKRsFezjZ2
rCimadulLDZNtyBSzlaHwqgO9iy9XVNSrmXWuMWqW90MA9zEzNT3KtJe4oopAFOLXzWjKSnlajhX
tv9QRUOEimNCoku98JK3D8IsKhor805vtfwQyRgc+Fw+C9k4l5EGCb5BeKq1gd2Gkdw3vOJkwyBb
4TL0NtTlH5cqEp4CrbjHylLT44QqaOoJ03ZatVrDcJFihC9n9Op1VK49ljGTJW9B1LOoGFm+45am
drwFs9bvi7bfm61RPjFPDyWLM8qrE60kPHrmPnVp97Qas6Ow6h/jGsiOW1yojmBb1OOJID/ncdL7
aIOuqArEQwFU5dZwI/dCJYe5gV69piTLHqHqTdtSqwXz6fAXbZi7KUz6tyEZ7lgp3OcysU6g/qHA
Kh3tQCS98zCY81FoxcFFk4dKFydQ5dT7ikoB4F96cVaBcbIpSYfPs+KcL7tDt7x1k9lG7KBehDH6
R+gP0dqHOQs1juWqaeiB4e29gg5bKyyxrnI865Guvpj5Yqiq/DFIm11dkrtRD01KuR1u0uCNrCqh
0xRETYP7pIJDnCBIK7AQpOj8sMmG30H2IOg3Se5S5e5jmwpBBb7h9tAVF40uDn22pZJk0MqfE0zj
VjWJc+s1aEEKewl9dS8NtchtoeB/eb44sawG/K43C/mVqSXAiyinnRpl7V0lefZOuHpQ2UBCKpi4
tJTFFLF48736ppqPY591e63HxINBmspvT8+9Rj6BnNunRqhVnBLkC+iNj/kjCujmRQ81/bZ1k332
dDJOHV82s2wXDJtOgsBcE0aS8Iqjs0P0XN4oAm+H0b7PbVKUu4TmG82/aTRuGwvgDzbAy1A+zrY1
39uj+NloTFBzk0AaERvHrZdSF6GDVJ/nLgNJkGBn9nMtsMzoTNFjKY1MpzJnfeq7BQnP+EZdyy0f
/CTeRMn0gZA6e2o7YlDGqstPdZX08MkqLP5ldD/xT93n0O+DBugeDby6IjHt7IrYvI1iKs+VJx78
tK+hG/bVTSwDVh/FC01cgAACgdUQGi88WXfCnNjc6fFjK2daFzprWI0W51i7yTmysvRsutlFWtOI
MXb0V13xxFOIwM5reNvxJLBel8mh8XASK83TN/2Ah5Y0l8e0rPzHigHBDMPuRqdHu06H0tkokjf3
UKSYO6vQeRwgi5XkftwwC/ZWLEYXdDntvrF2CJnCEGcZ9k7YSn8ASa49ivaxwWEQ59n05nZtc+RU
gnnN2WHFY3HjA5RCQz+hNWK5tlxVfzhL73ZyqKP3sXFDLQ2sWWpkBzmyLLESuiodlH4Q8GX81o10
PZo2aU5lneQQ4ZhtjfNIB7NZfi8UnCxL/BC62aI98Lf+mKa3fmKJp9KfEEKD+DprtX8ox9bb1aka
KGpGL61hERHlULXKrMzc6qxXz35sD8xy9Ghvui4pUJ1/qAd+qT4+q5spNfqVo+G9V8pDfJYSLENF
MN4A265PzbRtaDlopZ8+ajULtVrMw8lukF4srLVmaFnjJ0STWiixJpZokrNnX0/oK/CRbIljpN7a
VxKMfLhlvu4v3Mr2pCuoL1Q8rYPIKL+EPbUBGzkCoqcMoP2A7KieUnFLnKqzS0c8WBOVDR3g2e2g
g6jUoIjjq3nHDkWwlsVlOo5RanEdNkApHnsoUasIY/o5S6CR4ts3KZjuq65fS1l0qJftcatluCdU
YvvbpiOTPe3tg1MyVkZTMp6xzyAYpCKNIT/edPq+LiJnDYIWgE+ZsyRIzZu5d+RFI6bytqWgpBJq
UyrBbx4uRU6oo4p0PIQKZIx8kB2zmTx/uEun+KZqqU9rntMBOTKqHT5MdRbQ4kqk2sfUDG9M5Fc7
yvCnagSBUZEeso4JSOp4rXViNs+R/RvQCvXSMG1ZvFCHNWyWQoNzbVnSnKTvSefailPUcgBZRaQd
tF6DjW/Q9c70ngqxA7HYC62gz8IbhmLqigOif7Mzn1VXz/cVWiUhnWgbOoniEgh3zukeSbIT+Anw
xaHyXZoQ604xAdQqKoZW5t/rhT0flcjNDfxmyiROfpIzRMjQ65/n1JaXVNd2JIsQ6WH5cLDlMXIb
SExO4XAVRmMaDxYSz9qum6OIfDGTe8Dmn73XAygmLDGPy7F/jurp9g3Xnf981J8nuAaI/M8H/P20
vknh7/q01wdct/56let7+euprndBZ/r3g/56W/+XvX/9u9+v+P98rr9e9/pcgO5q0M3kS8LZYDOO
iflFRLXsXT7Uf/4Lf72X//bR//Oj/Z8/ub/ewfd3c32Z7xeE1M51amh+pKIcDtrot/QfkOnS8XHL
eW16DXClbFme5PtigYvODpzHMcxO8K6w8nboqx29u7ESwudoyt/goqoOUkgI1h3hUFOxNYaLmudu
77TNnYu6ZEWFTdtURfQ+Z/0b16FxnUpeowkXFkPR7Ya2+MBId8yKrVt05FqyD5A4Ks4yfsem5pIM
5j43dX/XQ9CaTWluxiZt1w7dcvBH7sbzo6+pMT+8cULgC9sb1OB9VCLyqspqX2NdStyZuMY5rjZx
mVyshCHarVBpPaY9kJpFz0Os6bQ17dAOHCsHta5ofnSnShdW4FmIZYm745eO3IOF6cY+x7lGv1dB
LmpL+UIILz7dDG2gZQpMy0yHyRPNXHyDBi2n5i5WlbHpBEGn+vC7kZCLmS9NpTjYWtZuq8J7y+lH
0mJNMGw7yas9W/dqRPcejd2wsWXzEoNlWsRErpmeVG0t2sD6EDmo4K0q2mFLOVuVTSBJbHjbaXrB
Vttv60X5PaKIJhnK9wHxezOdH5cMA6xvk0YqxpA1FJZr69KXCKV9i+orlb1dSQ9g43SWWjUCNake
VcT0Kq4MHp3cPKkAIwmqmM0SmWFSPWG2AeK+TneNTJJdbmR3IUbJ1YRmIsauD6yEaqeOb58SxbbU
KX5V3aWHg+Oa/hk1Jf+nbupBg3ph09HaEY57KpseQLlm3HZh9ZGa9sccabRuKcrQbw93fUFvekjs
29lihYCenaTkiInAmBVwZJH75Hp2bw/eDz9H8gT94IMaILIi3qh+BeVLfTHb+5jK0+aD4OQUWEN0
8my/CzBRoAhxsx+V5uFlJPob5x9FVjSR+E63mI/HTVvaoCBKms1kcoygCIOh3s/4eYJsArFRdZxa
VP+BSHzmmZ4FkKwEenDahJkSB1kZ1Nio94YN5+RUAdkFskCxZ6gCw5hfh0b9GEhX3vili4m9/11S
U4fOL19l7p002cmN0GyxKaL87K5LVmwIibe4mXcE+1K/TdVDg4B+N6bIVEefMAFqUo+Tj/fP0K2t
h98IqycFdNVF0Fzp4vYz34oMG+SYLsVoAE8PVFbfmWWYq1yygpJ2+2xgnA9yjV8c8p+N6RopGPT2
rjOAnJKtDAVB0r+mNrqNcvqj0HgvrYwucUuTWy86+tTjlrAbVGk5OAMNqmMJ8sRH6hAo06PGae+R
TzCSeovPohHVmg7ZkPjbVvAL1UCbCNFAW9Nbqqp+8SR3PiHYlEzNDh0Kyq4qjklhxjs94xgwUBOu
SZX1do7/FPdxHNhQpK/fBuLr8t02kYlf/0EkN+umb7GZuVB8Rp/AI0Tljs9k0JUDFwi4fkW8M/Fq
A38fOSc8fpamSKhTIJzm7ZLkFGdQlzHf1i4gilhbEnHm7FQREULYzZgFUZLDlIMcgBM43jlLYZbJ
Mgyc6ujnS7nRcW4KJuMsxF5HL61w9npfSi938OeyTRsTiNWZTLTQFlilvXbIUABZMvI0xgzSJ7kp
feD1nRheaP7etm7IYxx708yApRvFNExYFsmPcw4h1Xpro+kCaw0KcIbGLcRdY7e0XcKKhA5CPTbJ
cqVPQAsMUgUqa7keSDQHpJZENG/V3g2nfedpxzBNA50E7HWR1tM6FS5BYS6v2nnmejkRyp5rSqII
Oqd5I/SJr9GLcEYa4cYe+FTg+7KCzvJDJRNBxA64Ed0uUFTR6yfJw9+1WHyRjsLzyYp+p42Uvxb0
VM0wQoDGMZX1x4z30TWK8lgORnGkwl/82bru+/7zuvWP4677woRHXLc06hy0vJbn+n7cP/78XzzN
92NVovOE/6eH/C9eDhG+tc5Gn0CXKEMkYD0iCQ5Jx2vO2ihBiM00bENaz75OykMGkwA1F9QUj655
6FJZyuVamKhSJX5CjwXnOrOKDNszZQkyaHZtlVsXXxovM6iOPcjQkK6qfwYnhPrR0vRAgGLTCsYb
m+jzelmle4N1UfUj1a5nDn1zbPzBTUH+FD/jgIVWgOJ838/qBz2Od68tyaOZ93AgTRKOQyYWS95T
7EJbarynjt9IDS6sGBG/kEHhrlS/tK/Hrdkk6TrTzpbGWpfuKCO9J3/W7dE0w0uKsXdluHjDaUGj
JbdXwFgWxN1bBjBvi1w4s02WyG7xs/cUPATrSS0QwRDlHLKTnSdCiJxd+zXnDh5Y0xKBrLVTZi1E
LhBmyZK5Snr4a641H3X0ACbLg+hWfACteS8UEZdLHKdgYl9mO8TvOgOx3HWt80giwK5qEQHqdJap
SNbZ+IxRa6/PLb87U39jdN5lfF9hfr94a4KwCB9nS9yLwXoH1gGp3XZO6HYSJALyTZWUVyaiuIMo
zT+GxZrV03/xG+sm160PSHEHXdfua9M6J1b+juWM0pBEWG0DU9VteYbKcOlNteHvDcNAszGNUG0d
dSKCMKTRaK11sWeR90mo71eZRS9ezKVOt939MJGlrsBJz6n+Y8GJIzSKf2rttI3aTj/N2N0ozc85
q+Xy3RzRprmONgZ0LN/qEH2BT82eegErZE4/Ikje+Zl/euR/vhGGihRpLgqxm8DRolmsh3Ob2ucU
pcDkgJmvZXSPpuDZ0QdvS3Qd1U68N5bs7ogJGsmA0n86o4o3fEUWuBHtlq5Mvoo9NJ5RQ2Zl3FLJ
mAobO2ty04nppezwMmW52ncty7U6/00jbCDN2VxLYwFsY9ZH94mTSNZBWXwypwm60PcpSyWYqNNf
1NygtnkQFpg/cNLZN/rSUmv67C2veig2hLUVHcMa3kTmmRurcN5Sc1ckbnzvlzaF5Cy8YwF+yDV6
VW1mIOghpA5KABi16rNESUyFlMcJo9gl6F3WDQwiuqNbl8JbE7tvxNRPGyKOf6sKfQuW9iRdqJcO
0UyTNT0jW30bTPOHOWVk39Tg0uP5VhcOH0Eyvqedh7aSedYKMRSZrTGnv9VYF6NwXNSv3RfKnq2O
JGNdacPRohm0dkle2Qire/Uga64xydua3DHDfLXr6am22v0UKrGDGIJiTiIdJL5Hc62vcZCXlvDX
9dQXN5o/kO2CXFPY4sHhGrFKaCDDem12IhmfobEQNIDEd2NxoeotRBm+TtMM+OJKqwgha10Txzjp
Bbb2Pgxg2+LEFOg1ipVjSf8Mq3DeNpGDPL813f0YLQnfyWfBTHoXVQDUwfXc1IpZsp7emVX/MGOZ
i/pw2k15/iE0oJtRCNDApXSzzahIB+CWjCfkKNYRRb3FaN8YT3lSZke/oJXqLGfGyD/a2cWb72Zu
ENlnI69ftAkNDdbUtNVon4fDEW3Juhudl3DE/tDF+Sv4bYqAEqMp3wG0oxO0oh72z6rzUGkPkmZr
GiHd0jEdeg7iMdW0t4TWb1ScKars4NAmi+DbFh3Fdpb+fq5z7eQnEZyMgomM17fwvxxCzzrOm9pS
yEZNseBtVbobXcQnce8saVX2O25bapxafMBroAiFVcHyu33Qi5H8Uht3PIXFTT9RjUqK+sb0eqZZ
w+zeemTbQxtNgQR0OMC8t3KJYDbT4qtAa+3G7lM3wqxoeu8288VniTgWk5SJqlze4WRN+IShm1Ke
RfHV5CfWRJk8NUUvttWsvbLAwmIg2191iQi8zIfiucwLWrgOuXusLDtCpkvHYzrQub+xr01r6sP2
mc7gusX+s0hKIASPJqmOYXbuBBz7uZaPc0LeIh1MOyAAlggyPGlGC1w7aUPERTXTcocf18Vhmp9n
5bFox2k/F3RrytZGZ+T/UJ73S4tNippT9jOjiso8lLiIGIZs141AeGLCa0IY6IkTIt+cQXw4AJKL
JZiZ/DR31bhNtBsMHXIK8jbfG+9jE0sl/8YqZTJe7zXNe5cjLEdXOT9c6UlEFpx6qZ8cUiv8MVr3
BivqfVgrNK8pc/j5ydYE4abRKwBqXGmslEnm83yaHZE1Mk1qnYBVUoUeSZlkJKmA6Cg4Na1HRRDs
FOCooMjQJ4q+CnSC02Frw/fLzbssRFpotuGjzKpyk2AfZ2wsx5215E4OyaIijTfSFj9H5X/lNvVe
v9CefUuhLaMBiOfaBZBqAy6dLh58yk2YQfccF5ki3SqEW3X0ZSUwXFLb/uLb6HhrixR99pJPpyCL
WCbhnk7kngnHB8sKxagQ/jatGVcT8YAgs+1Ln08tcF1rV3XeRWeg2g05DhoBbiroW2C3Dv2BldVn
/sJQCuTUPypIwbgbrTUNQNrjvGC2xEOO6UKiG0rGgupUggr3B3TpOdaWVefifBMxNVuvxhZdkW3m
m3eyVOUL/BZ9GJ5kiWTVwMW7kt1APHhMf0VHNa11yaaRQjukrrjVGzAQi33M1wLH7H5PkfmpJVBg
53kxhaMmq5kieLWHS936Enn4LjqE96lRvEfzJ0w/7UtZA4EScb9oDii25AMZwsmN75DJwoftK8Pd
lKNJ2S+/i0U3nLr3fqRC49sUct2W6qCX3aF5e2gz8KWYcjBZZIHVdSyUUcc7BhVol4IypIkD7tNn
F0YXEM35XIt+F4d8FC5njSL91Shm2nS8ZkORGaxhSrUZqzCX6dWM+5jFGlmdozzT+bk101tMp3CX
AnJJ7GOLxNXp8E4VnPiePT2URoe3VeqAIH/pLiWL1u/o1wAZNqIniw4n14z6YMeoagf7khOoWKBK
RYDS3GSYRwnWkvdW7Bw8Pv7EUf665ONvlLqBw0VHSc3Pflz8As57QQW6SLDVAfX+xvKWntGlHcqn
KjI/Ioyd+0HdGIMDPodWkaZdZA4EJmOWB5gTKBShchX5IAW4OiK9yoOJsHTOnM3cUhMpE+ZopiAR
oHboc3X73hXQSAwrX2C3WIoavmnXMH9N4J9ZQqPKyYKxSN6dnAArTH+tk51ig3mSSirkN5J+sUBv
3eMsGgRhYAZjk+QSVY6ztY6T7jXRJ1bulnZQLpJsq+NEl/rwkPv6LZz4p3Fe3CrafKvp6Q5+7Qqp
+HHIBx957LhXKFLzyLwltJWuSISxsQ6Xkox4H2cKC1oSAblmGJMCD2NkHokZIKvxEaQeAUQ+1SoQ
Y19Ijrtgtphwty2q5szpgk6fCOStmW0vv6cZwUJoRV/UuOL1PDKTRjxFGLE5UTMw5HgrlFi3DauP
flSHybjrNRg9k8uEaAIQbNOLQ+r+25o1+saEJG0K5qAsh8sfKfGI6Dw/Yhk+w9aOh+xh+QfsjNo1
JRMiWsHmFAbzET4AO34A7ozFR4P8EurW8xT2B9jsPd/HKh/5xWhz8QPh8x6zCWsbZ7a3DaIp4KYI
mHs9oz+iuovVctFunQ6tGGMcrxRwmbXXPmqRIWWW0HDh1FUd7UXKQneQQ9BbvGpWt/hdVbRXim/H
JQx7qMPTUCAxKvW3oaBjmDTpuDMYQNMc4qFEC6WzKDCRcJOdQHm/Z4xqop+xMjSmSD0LHMf6rWS8
5xp6g9C+JVWgQhFs2eMKto17p7cG3sVkmfjCzSJ/fd6iZjsMhrkD92Tki9IaNgsnt0hXBLvSlQfU
hhu+iU9VUb4YAwrHEOPTtnJw0KQZpb95avO9VrpnTVrkeHkGfJxh3C5K9Ymw4E1eox8bfXinJFMy
YUYIFA7FxyCpdEWFyzKGGYYhOVeNOQlp4FAuaY1iCvS6fquMBvMS+ASdniTVzpKijcIqS5LhbJGQ
07bVD7pQ5gGtZ7ylZwqJri2nfuM6iEAT6RCgrreXzsR+i+d1B+G4vRAw2F3A3FDOud5L8iYlKE7a
fd8mJdDKpjz+2XpPfC0+9tNcgttg7/WGd0LxZLSwimn1Wxe+cGJTbkXSFlAGpr+k5e9K+nhN8kp7
0MJBBL0eGRfXHUt0vjLd9w2UptqZLgSIuEFDdMPDMIgGGnNM7HvbvkWaFf22B6hS0YzywMiye7Od
94neWh/EVDDPzruMpSxLtdSX6o7ZVkGsbEkLq+AMZ5gj10GmTL2debydE8MGQ9JREqVPFriQRk7I
SP91k2JBPF33Rf0prYR3vN6XVt4jiOls94/Dr3cKVXrHWJ6/n8UztPHklyMUTUwgGdgzLnyxfSqd
WTslRmOcv28M5ZzBnpd7yEnWiRgr888NlXY0EjmKVGXCBa2b7LUgNmJ73X89FqEJ02HN89/ivja3
xajuJ4lWmHwLX2ujY1hPB8+xtZ26Cv18Ejn7diZuvCVPnHIrkj/NRT5eePx0I3NvmPFHAuv8mKAZ
PsKd+vBtzjy6htUxpp2eg/XsqmMl/WUobMB8e7gYafuFrVUcLHTkx2E5Oa5byOTKo7RZ81+JtZpq
j7FhtcepibrjtPxZSJqxKgTG3YDAG5Zdjc+1252J5k3ddmRMjk/kx2UMFyBwCDMlUSz3cTg491NI
nSscc/CErtmehva3HP3wNHfd8hvKWLTxRnzoD0TtrpksNQiMcwwKGpFjAc5IcvKU0o6zHuOTq1pL
O/658ahBdxDiVlRGw2Mx5NqfmyZqwWQXcIxdHaFsyyoIoweHZMshuj6HR2LYHnxLSBSWiJtF16Fm
ydcOORS7AtbCjM3iSKWWvilaRcycxYRuXNN/17ohjzT0183kuEfNGN0jEQyMvR1sgtCI5Bn+KGk2
WrnF55UfZbhvdQGtr5p+kq1F9nisQQOAsuNMs3F0JSHlpMXsW4lmnyYWI0kKkkz3xA71EeOoX+Un
YwxR1wMd4ZN2TlCeSEjXMzIggTQjzrU29ZAt3Gut2+jG/DQTgLnSRfvTIWLi0pUbv60UAK74B1cK
b82q0z8lBD9EqJhYJEBfdSxcrXVCpEY6JutsILwTVZuGDY1Otcd6wmzNwNaLaFPnsNwM2BrknsLh
7hyU8QLBEaiEE9yX5KRrfDjxvdtTkCUMgNGxYVKYphkUy3oNgA/ZjsofqX1rszKoniB9MVjOzUWN
pFl4CzoNnOr4qwr98uAMOSi78qTZkhJU1T3rrjozH4nxx9ibMEKkHdOURn8wAzELnxNfvIPy3VMu
e2ugSZYumphsqzMFZDlKgQzG3hYEwqpPf8Whgy+4PZQu47rZk7AyNPuuFsexHiYK04th1A7PhalR
K05QLEIkoCgSHuqWJIDSJ8Tzietcr0P+UcOdsswvujgk3I9iVzec7HBtFFKz9tklGqev4px3iLel
xg8L6Ih6PKm8DWZAoyzjzdA9+rC7i7EDRNokt/XSZbeJRU2oNpMxjq4tu8zdsPOzQhHQ0u0SvnWc
6ZTWMBvGVXSsOv8mtqJDJheqCgRFgpVMENwVzLWOhJo4v8c8duP11u+YS5zoGZxaPWGBox2ZA2z1
vU2tsYnuvMop17h0H1Bvi11HO7EVyUPrlEyk8acTMQhhpzZp3R8ZKG5Yyz9qlQ+AsMUij2Jsqr0X
FuuPCJeTwIOdPxMahEP+re9hezOM3upSOw/ggvx8Jh/WreEEaLDoBu+D6N6kBw9fF6/0HVRv01oL
9duYRh6g/P5dH8Pf5DWCgYRfL5gV5d5bTcwDFNdXSvVBhAiD4AXcFdYjiidGuvwz5XvEikWrwIgX
4hMTfGzCiIVMt+A79u7TgSeDsIGuuwc+4tPsDbJl1Bzr6FBZgjSZsHmEEnVfu/0nk25s8a8Gmpto
JE0FQ3+2y2jxhPp4nqaUIbYH4WXnn1Vkb4mc/D2AyToUFVosLXyCK3HLKjKg4zFeFEvRNeGCeVPu
3UXoGIK4BDSBsI/IUCTm/cEbvlSKbM6nVk5X4xahKjpw4JhFEt77odOwUBnvRoAkGads6WvH3GMC
Bz5y2+DjWEJ/ZbGAgjsa2CyKd5bt1FS5W4AWnL4x0JYxdfZdrNHEqsN3bww02b9Hk805QNQMqaWL
uAUtTYq4fygRDv7UIUOuOt/8jJOQasLE3K7OYKrXwn7z84gmnK9tJjHpZBNXX7altEAn/Lp2uDJl
lVNAxqKoqqvtlDpHqbAWuMX8pkvrwZJwHgeqri64ECfrpi0YY9AFc/8BMeWsREbQGCjBVE+bNVQ0
ESQ+vs92tKk7CdBWM6zuWf8c0pxKXIebAfwojN+EWTaU5qVJtW7pA6ycHmOqGbcxWv7oTeLtU6OG
TMS0zRVq1PeJgpJNTDKLk+IIAThe+2HBBGgAPFiPuXgz5+6zqjARQa28ka1NqVvXDmHRBW0++0HG
s5GdPP8oR4wJxVwMp7z17g28Tp/+gGQNaAfCuvLDZPTka+ADJeORDHmDkSLTXxxvTuDoGy9x0wZo
BW+Fti2ksrdo/6Z1XBnabd+ml9AgUpDElBtnCRkMw3uK6M9qCR+MlxjCjl8/LmGiCe0lpDCSuAq7
oU9OAprIiXgf1F3I15ZwQ3Kl9742LJCUhEzD1kaoRh3WXkIRJemIUmDrjY1sq3pEARUWtiJVW4Eu
ZKU6S64c0d1ZA6wwioS1gOe4xDAaSyAj6/GVPoly1ff5q6DCDSaM+MaKHEccMjWDaw6U8WC0GOV0
j8hH9KeXlAxICBx0EkiFHFIwU4DfHh3yIktp5ztLH15MkiRx0RGjAqMuidC/lqRNNkvsZKSsB8lV
MzFMcM8EUw41EZXErpn8e8RW5kuApUeSpd8ZR03Q9dUwEi1Rl9MSellYyaOW+8/+TH6TkH1CHKc/
nLxUPyOJhUBA32FdRfldXbt0WkoNc4juoHmzyOrxuHKDAaejskRxKuSsh4jBFVcZHXcbxgJlRrJk
Z9zwmYumgtDYWTIuagrpFiLdHbkYxU5PnIiedL+ukxNw84/+GhJKFpDm7TLdIarA7rVt1kXHYQkW
rW2xnmcub2IJHR07uuFzNZ5m5bymcUEYC/oAn+7EuqsJLbXwoSBaazdtj5w+dTXwDjI+dG2Ks8Nh
PRU7xJ/O6Rbr23YkF5XUw1e5BKVm6kZzCE7FYwdtN+SXdaiWYNV45HteVHPa0JIWgN67R9xiUpZr
rd1E6/g4Qb7zcHfkE05OaS4fewDaZlglKYTwoRl2MZ5Grls+YH3jIERPzp1ZDzsg7c9uLb8Khyri
lOr5WQpoM+2MnycBBDyaIJo77JnYFNXvdJqcbcFE115iaO0iA9XnfmVLQO31+UvIBvZI0ozfxFwC
BcVVDwqTMhDYZCXfkLt0BWPrDdOcRNuuZ9ucft0YE5Frw4RbG6n/3MU4uAy0z4DrDbEvrKOhd4dx
idpNyNzNix8hH/bSjaBGXSye0UgQ25p4lwh/Fqac42gT2VcVhPmGS6wva2OHFWDrAawJy500OR9U
gXDVIRE4XaKBl/8tw0TXNtrWTaGVRmlz5Gr/QcOiPYVkyKd0gQCrpPdeRPRwGu1mHWQtpOJiVw0U
hyzrOYJSu3IcHM1exJwIo9HPvnbvMGQFdtJzCI64wMhoBoGueBfm79Sa1Rb9MaebT9jeQFpyDwwL
cwB9GX+inYhQYcV09x5J+l5IqkqEBh+k19+H1fwglzjmoofPRjyzm9PqkMr9KJX/VJPgPOpfWJRI
6ZvSJ+H4N51pvmK7z9dIXwKg59uBLOimh4XI3JBpJmp50qIJ234DvLnmooVWmThp0yRYuiqMXeiH
b3ms76X/pY3Zm07RaOsP3gNC1HO0RFRXmojXMINu+hZoecI8LTaDSdd3xcCpUuHFaehfWKGl9h4J
2FJkj3oOL0TP7+MlIjsiK5t+z63fWdXaQBBpkaatSNUmDvWIGmTrigA/yi0f+bl1m9t8CeN2mZWM
/n+xdx7LjXPrer6VXf8c28BCHuwJSTGKEiVRcYKSRBI5Z9zOuRTfmJ+F/o/PtstVLs896K5uSiSB
hRW+8AZaxgTagZK/qChSDrpzLdCHoR+0xK3628fdu8Tlu+utU2Rg+93h/z1M6bVhggxIh00RBuHQ
GFdwHx5CnzjSxkNcBQVSTW68hAVK2RCfceq4S9bnEa5EcAIV/6hN8SMocxzeBojW1QoADNuvEu8m
j8JTVRj2ImByrLyNh6WRUfZfpgU6GqSOtVQBYi/Iq3cVEKwQ7xN0twMauBVnRI+aWfPMoJKclc0W
HSAURAVW63hkI+T15ObGl9Dj754zGMR0ebQ6WT0X9i2ejrCtroj6/gi83FNp6p61ZFXKS6vpG6Fb
Ww+muO4Zt1zoHB5kIzbu8HGEIp4xbYco/XGlfTwKHPAf/aMelycsGRDE9O71FzeiCeJK+/kOcbRE
GtJ7VrMZzI4agvbs41ivj+OLgr+gwFXGwdE+EGi2ktJ0eX9JpOW9nj2nTnOvV0q/yOEYhFuCn+/Q
Kr4LfNeXcWk8pOMP9EsrLN6iE50gWi0j3HM2QhcV8wW61GQz6w6vk5B9mo2AxnziKLexFW8JKy7F
MgvRQ/ZNX/uhtX0O4/rotdYl14xtlwRXqD2nMpseh2jAluMNxFyzLXa1hcR96q6bNOLUrYOd54K1
zacaAabwK6uyhzyMX020RyHqaN+5Lt4gvnhLOSEzFM9XHYaIIG2bdehOaJTm09ZIBsxnB0NF9s7b
t2jF+YEVLLvIemCHTbeNVgIKxzWOw02neksou0TXbYNMFjWG/ohtxkkoxQNE+sde2FcVAnKT46rk
oqdAZJCsVSX+4fzeZrQ/lkUO/lxx4xXlFiU3tCXVlJcAq9VN07e7LvWuNALZMxESMrzxDcEMCusj
cAEC409hO5sUJfk40+2tojnfdnuOrOohmmBm+5ElgWXhwRDGKrWQZ0Jt6BOpU9o4pQuL0roqQwBg
T5MyAV6HCByaw3Be9mWvPwiP8VfCBz4JQkuWXIMK/cJKSd99JkFh26QfxbQtk3Fckk6u6NHBXxUa
m7yMsEE5pWthmsC1hnHRJh5ObdOPR+Ub1Xdcb8xwA9SJhNS563NUN0INNqoS1ierF19arm8h5A5r
J9de3IBIvtTJgybsKwGvZ+8tYEskbybVfwz96tszYDd03F8Q4RMSNKehNPaja6sYh0NjLZoj8vwv
ta0cyFRxXM++vKR9DouQtoO+MRQgYBMV2azCE87PjU+/qOliRcpOdet7CqAWfXvMM63SWo/yaM+h
7644DN1lbGanDCvfFdC339SG0QJJCXBL8JMDblk0Q3O2xE9bbHu3eHPHwuLm20+nH/u70X5SciA8
SBei/MfCxXQbeXs8sHAREfFZUESPqY7rYcWOmR9QALnWCsJ8kPOOQ1aqBwtVDNuEtswh8Gsb3bru
m3RL/8I4CIftFzwZuSWhX1etOajLlcWUoXE3YSz+0Q1AlofKOGpEnjs8gNdBiLYmOvxfreWt0gqx
2IkOvSF6bFfQG1kYevEL0o58NvzClecZSM2wxSr6FiC26gJ4wI0qjShCeIgjOpjD+iP5PCV9DvGn
FMfTF6riR6H1mxJfxqXl2Oo2yHDUMjNUCfOgvKTUjix3E0VT9wSF50EpW07Ppu5WSQ+/R8QgVAUY
HD8ieATaD+BE4KqphHfJ4D5XLEa9iFFIJbFqe9r2wDRRyYVRaocPusjNZcZ5OvurjslZ0aQrh06W
MfgorE1Gfx7LkCWQvreReamx+/CNjZoWzYEco2zr4g4QFnZ4HOcI3dHJz2hTOyMur47l/eS5hayf
0f5mKaYFpGGHshu3akkJqujEe4P0ct6vcypVY6N3C5sDBam6tCVmS3xgqFWIoGFimJ/l9FUbsrrd
ob3EVoDlz6lXEctP60pfjvTGAorvtCPIhnV1OAeetwEJcdB63b6LRYF71mdr0DtBt+gF0VV0hQXk
BZgcZ3QJI1qRiNrQNHoozNyG9ENwSQNqF/bE4XZIB7gJ6Fs0aE+h1OWDPcGQOA3EczBVGRI3iHsN
962D+tRg0trnE+uDnVK4z94jy6EZl2K9gclMhfj1VOM/G8BLiwgd0Vu2sJDFWFYgewAweFm2w45w
/BBkpGEJdmPFZ0lt3zS6k43DRZp25zJon0F6P7RYG8qBiBTQ6nW5yU1942zoTCfUXKD6mTgy0ABr
kXjrXyuXPokzacvaAPbSxSGkUx6HpVWrCUXExrZp8FkbqYKnNAAfG6dpCROp+auUZdNK29EHwWSF
Cp/rfTWmGS1JEI1Fi1yKpX4NQcQYIb3juWBxPIelPGBZLifPhM7eAjY4mj7eXnX8r5xmVExCB+qM
zSije9/bT01l7N0YqcWqHc5uB9wjcr5T5xeFmGxlahU07gxkYUchOYCF+gCeJlLxlQJydVYoN2gG
jcN8UL6R/KAPSwF+An8Thv41SWu0gYqjaqlPOPfR/PVqFJZb7Rloa3kHwH1X+FTmQuvgV909dQYO
Fb3xEWfFPckgx0ydrY8CSDpuwCMcVJxoxkDkpxq/kLg7419dLlT4iZiZ0g/V4a/GLAqw4/coy5XL
iuZ6r4VHtdHVVZPfK56BNmJPfmXnuKFpZoeKFf4Tea8OdKrVj2J8sUT72STgsoS11zoYZZ37DmOW
Rq+WoWQ4xCuPlr5KXEwNxcdG5DhgC9vH/cbTBJUHm/r/OIrXSONE0hCLAueXfBaNiakvksUxGxFQ
/3HRKfW70a4Rx0GyoDJJI5HUEVN4Fgm92ybh8CYsRmfATfa6GKTPMgrzWjteJwfEMDYxGX0e5NIY
Lh4aticp9aSoR1zToloHEHrlAWHqkSdDVLG6uFEaQOxJ3g0fbx1wKlXmH1HGgG/g9xpEAhA74LUO
o8duGfj3ZpOdclQkVOQQITMDrUdYAr6/8ToabBK5V2rL6Nx9UEsBUyH1nGtE9VF9Qh+BI7iwUlC0
cJA06H8b4HEqmJf/vFSzxl5dlnt7LHNTW3kbyA55JhZiX+jyYUOCT9jk3ZqEIFfJwrexI0lVRwql
ukyNCmC9tseBAXex3aCR8gINMyPPRAvMJ9+oDKzSUfRAxWhAIStfeXqAfKPlDDvcNR/hF7w0tfps
F0D4eGcOfHxAjdax33Jaw8SK7jXNBP2RtnwsU1x6BrzVkeUnrrZ69YFS4nHyVKS0RkLJzpmKu6JE
p7LAN61oH4WEIvgDQnWJlfwOBi7EoQCHL9aJhJ4Kjf1Ax1qEkECt9iDG0nI7/3P+iyMLScB4/hu8
BAJkIX0Mo7i2hXJqcgw/Ah8CMxrvYEc+UlTNAKRRtaX6DZ4b+HZstP6ytt6sHH2GAkHItauBTWqg
Pqhgb1e5ywndYTMQjBkV24CeOSyGpawwKSZ9T8PFajzvsnNQxq/GkFvI6+sfVYEsdmHTBCnq5mSO
6X2cwWc1UVaGkVasaqWOFh2ZbCOLnGqDnQklHKZfdNQ9Dp1RE8bacdnZbJyuqpzWVFCQXPUyka49
J9qEhD2cav2aXtJZ1cbbkI2fbWq+xpXVE95cPRnoiYhnliKtBybvUTToa6TCvBdjb93FOZ30GmsR
YEfpehp5/q6KoLZ0JrTaXy2t3zXUgXDuBNzQc0qjJgCiXdPvvFzhOWb6I9WwreJhty5Fq30FhCQK
UyEUVw+1xBGEJ7r1tjdsC4lksbEXjrDO82rvW2T6DX1DhJXtdxSpUXIhoi067xYUWNUPEehMUyHw
jZGrUvFgcfd2MjxmagjvoHIPIo1+rWi4uQ4kEeTP0zLdTjwwNzJ/Q2XTDQCoMwRVElJtcIPUi7FZ
Rs03SQaoTuMjTKQDeEe0+ggWgw6H6uK3t7SnKiSZpCKjrlrUZxalN/0CGS3Avmi7GnObzlSAH+fu
IZ8cnG16QdtLd1/sQXsDcd+jZgYqLifdlhzFY+ok4ZNIy0fpDtBiXLhLoHXnaD/eofaFiFir3Ut2
gZefyVmg3Mec7xbbM+xFde1B0xgsWdWWG3DtIOoRpe0d/u00VygB05BMgfim+0ElzdGFwH/xrCLW
vNBRhV4oNrT6bGP3hIdGoz87Xnf9/0Yw/zcjGNcRWKb8t3+3mvnbQkaa3fzrr5f//h/5P07fbZL/
Lz4wf972tw+MYfxTszQON9e1HVXYOiYr/bVu/vWXYur8SHVdV7iO6sKp1//LB0Zz/2m7mmm6csOz
VN0Uf/2DPmcT8D5h/hNaKFNNOELQibLE/4sPDIYyxR/bn93lX39ZBleANrZlOFjJcjkWZjT/bgJj
dziI83X+qlJjTu0R5Z8qdg1ZKGQZkiFaNtGAGirjQ4j8xObfBuxve6F/wBY+5VRY6n/9Jb/k/3AB
hirgcOu6qqvG/+ZCk44BgQMKWyvN6vS7tk/8bcpeudVgT+zYS4BjKnpAkOiPp9rGV4o6/G9NQfFJ
oS5U9BicegFWMsC61gi1BpCCAowMNa25wwQbStsYv3lZ0S4FtN+VBZx+hbYBjU4PqnZAA6oh994I
y5ZEKcr8yNgIwj9UtlKK1SmBvw+S75AYH72auptC9ltT0a7xsaL82RZogzQYYnOiYEDRRegT6WSk
k0UkIXLLv2si/xXmFh9lInzqyjdUNLAPSgxlCpmmaR2PPh2VmlotzG7Zj5iWiCsN9G3svaFlLwps
iwVsKv15tFXtPu6AAPh68qz0SfVARbbdN2njb+gVZ8egqh9HByi1GeXjkxtxZLR9r96XdPL2fWeO
W4owBfbdWsduW05Ly/aMX2DGraDt1AAX8lSjfqAXZbYpfOwCLdzWjcsfp/wln56+0l7Z+5Lz3uSe
udZrSutDSY0P+9PqIQS+u53UpCFOh56OAP1HS/t357d2eleoLqZfSKoeCq8qthXNyqXv9Ksu0V0y
7CTcx98T8Oovp52qjVV2PAINNor8lDrXNpZFPSKbuuKA5+H45OECx6yq3kc/6vZ9rOG1CcEDSEkd
rxCLpDgCiegUx56LSt4IEsdor0kIfkAamz/lo79Th7D8zIVSLms/Gu8BXkGnx/qTSDK6oziQfHhB
mO+LlMAWNOkn8NbgmCatRYZ6Zd9OPlHd0u5qyF/oQy91hRFB+L5amz611N7vjbVu9BTro+AQmIX7
WicNnjAmSmuosTU7l1SytvR1jVbzF1LzPPo0ps870VKlVws8OP1CIiB+S5WMC4L+09dGvdam3HlU
xualLhCV9o1q3JdDVhAxu48w7KXTCN4OPkCiqsg2Q684773TNnvbqNB/mf8LWHtl1fo69WJrnWRB
+mpagbsyWqT7x15NXj26HZSEeuD9WvsNnFA92ypS3+VQulih99O584f8oaJmjicvRI3MuDOQ0AEg
iSl46yEAGFQ6hDa0EBIaDtvImZDdcZVz6Uag5mzMewjI63d9rHDxKDdIK53HMJMgDf1o4V9RqeJ5
zFlxoLCw+NA7DmSDuqndcwKW9EepLEszv3SFJOAt8Quk/s1qpLHlJFSc+r2NxY4/tsaLS21iMWIZ
rWeP87czYei6KrgVCwFJwo/8xzZEswbZCjOhG2GIJV15OEPC8VGpT9xNh7vx4BVrX++lYkwC3BhG
MYQ1WIcjxj8QT82VVsKzAQQCdxPsmyskBya3ql0eg/ejAUZf0mnglSht+IrB6Q38HBDDAfZSOcXO
oRpVAIA0EGuwQjAyAW4HBiYD7pQ/+lg/IWS6kqwMpDZ1rI1ztPURl9/nreM9ZQJwzzQe6jL66Vh/
zy0NkKSDUpgWmth6qaDZKv8yo2k3aCqCBMB41pOgWl5SEMX3j6QpEo5yHjvluy6mTRWPw0OUFGh1
l+PZSpC3DzLKqqjFFMLfkBoSAhVU2OwY9aIXW4CQ4bChAR5n6OFMQ7iAqLWToiMrFGqkXbadLN17
a4q8NZktwZ1ra/djDy4ALQt6uyrk5oldGxjJHQ/8XXNF/KBWJDbGSDmlr1DFhpk5retmPIO2ppaS
BNhygEC3h5jCE0yNtcpRhb1ADqsLSpK8fcJuL4Aqo0BD1dH7uGupzixVatMru/LTdacY/qaTe3tG
H22JnXW1tQOtXw5QtACSudtB+GBSe9CqZPH9emCW9SMtUgt4I2yEVr2LLFtF8BH9yyLJdhSJgm0Y
sAoDMRYLNNEpofmIGkXUSsfKe7FzBSFsVGuWeWzFGErbSC+ayPZn46LHtWqnNfZj2RTvaRhhyDK4
m9gZznZBlXSaunqtAO2A8cLuXZNOGagQrQesxMqu6DZe1gOxqa0zDbEGZFxDyLnAuFdbacA7oNvk
zl1aGeM2186NWjX081RjJQaQ0XZX/xaoGW3gvCEWWlcnDesM/FwTPr/BX9ADMGx74XUyUb3vJhYs
gptKkr86OEwtEYWJSS3UzwD54GUwYHRclpcAOdy7WJbgGxaQq2jt3RS7/RoVZinQg+5vRU0U1SJM
LdQpDaG24I0p4iTFIqe+00sn32sWNQB66k9qq5Vbr3KaO7LbaT2fyNE0fOV0vEhArG+DE2FV9tUy
UAbMkkiDA6D/d4UxDicOyeIEkoQWXZGv0y4r9ikQHnrUjX9iIleaCwYx90YMCVaWgRJ9KwoIfZpe
7TqKPLmCtUsB0nY1NVIlOC2A8N5PAUoqgS60e7BT70FcPFMvAqcCRKcQDlK6qf6VWMzrpFRxd6er
ukziHnNoBRaL01n+KpY/NcSTOqrpWyHwJQI5sYuiwMTrrNgEpN+u56VbA2F8rUZ0bP64clCavaog
VutFSL4j2rTk7GmZ0w7DpyovvQtjV1XgVYrfJMDlRRnImsCvASCDSIh6yN0wPSMQgOjLmx0mP3UD
wKXMxws+QlcdkA/tcHCEw03rlF+j6PZiVNeQCYluDqhm3lwFpE8nmteg/akMuhw0JA893bak5+Yz
CHIUKeXHjheH/F5Rvv04/2n75t1Mnxz5KqJCYBVfRTxeUKe4qTEX0OlcWxpyiIoeGXFy2JItT151
6gYXt5V2NVxP34hj69J+NSEFhFp/A6QS4kNQ0a9Xdy5ef4soBD8ZNFT/QEf9oMimwKFE7G5hhioQ
DHVfx8rVQvN10WZccNiKJbUfEmc+iIrEBgW47fzxKE741EXHG2KnVJ2NbNdRsOjNtZfwA6j1b12s
XVoX59682GvRpzsqv01ZXX0ThfsgpM5Pj6SRNa80uNiiemPkOKjUy6SabwzIn6scHGOttP5x/lRd
ow2WG1yKan4Wivs6X8nYhpc+Qx0TkVw7U47dacAyGxfHn8ZgTNC20lSxKQfuacS1ilYUsmagLXWs
xgx58W5dHvvOWCXBhJgBg+QW0w3970PjA6Dh3zZ/gl59jSyxoIBMnxGGJ+24tXyHFXA9+sDbQnSz
jOC7rMDBaaN2UWt7i5HVgRInWboILwgeg5Z6iyz/2oXcivylTu2fESxZGSmfq7EfJjVgOctlanrN
iwamHp1q5c4zYOd02taJEz6TWsckrxMa5sLnEaHG86h4CM3m8XQxW5KTsYRgC/JwNLubmfC7FsxX
DMgpXXQXiKxM6ma4JQqoh2nK17qYTvNTn4fJT7glSgq7TPbe7fhRgcwyiQijidG4qNlVc4PvEIZm
21jPXs3RJrBeA9DKLXiAt4pQORWjcYztnt5C8mFMTN+hVDbYwoC3Yn4oXvZTOjwMAa+pm5STJW+/
mcZbW8sZ3m40+qWYKE63UOEnfiUnM8q6Zvg4D7ipspArauMgQNMd1ad9NvCfzuBlW96v2wR3QKUx
4uFzyqy/jXr73Za/edjf/BGMX9USrokL9maMhZwcaEJ9AQmax9EopksdFDv0V3dVySc4GD0Xgfo6
D5LZ8S19oey7NNzMd01vgDvEZWzIp5PiQF1gyqQtg4Lo3oflvRiEcQuvD7cGoK75qcI+YDIU4SXT
ka6v89M0hh9F8Cm3hh5yGuHCEcntT5fKBwL0xbW8sRdS6kYlEVnGRwN9lgUi+Zf5o30sxZVY3bom
FyvvsZ12jjF9uw1zpUCdorbTda6Ko5wh7ajd5O8Yo/FSANylS+W29VUYDI2S/QwE8Vby0J2sIHiI
I0TteDGyh1ujqJeQGrHltge536hFfm0z79pPcv80tmlKdYkkTuES2LoyOc10oV4cJOoXWVDC1KCt
E1IfK60fdQCMkmsXm5J/N4aneYMM/OEutcqHXGGyjQQxhkOJXC5SSL0paANgrvpD1wMR62wpZYmj
M48aDU0jeyLSwoAJzgmNdJhUfXXnkGgufEp8C0Uf3qLhkRYo04yC6GKU03nKcOPKT5ZS37yu/QrE
cLNa/1x0/beHAkirWw9D9QKb6ntQu5tiKq+WCVpDdVdKSBrt8JC1AU2txj53o3mF58EuEBofaAzB
IGF6qwobXOeDKs4df9sH8SH0h4uc/R62Kdr0CsjyIr868ShwwtHvXD5XKXCnCBTqh5h6LNs+e82U
6mu+4j5veLQPoWEjxR1usN88gKm8AYa45Xq2CXQF8YMyX/Q5q6Gubc6qchtI8wB57OCBd2lp0wt5
nHTdW9J8dwj7UnOjttYFzwXTvoT6irA9CjRa/0R7C0hyyxlZ0VfWfDJDxP9RXduljrPTWz6n97Vn
VP/YPXna7Ku8mW+CoenzzKwNrjI7OX90VfnFyY72IDqig/Ii9+ekybeW8ADNcw2t3BHlk4DW9iEj
YSaXrtS7wUk3oHL47KBadYj8yFmYM5x8s/Km45Ja+dmu0uztfG2ViQpqmmWfRb4rBm8rgnRvIwQC
bgk+B9g6X1/nDhcn15m8sNIw9m0aQ/HJr0y0i3xdHvalv9Na7RsPrbtOoCzAhO50ORATaHN7HG59
OaIGEzyCvpETXa1BjVgkYYioMAgw355xiwPqwc/oGzDgA2iRbtsI7KR88IfjtPQkCmF+2qUkRXQL
4lTKov4aOsWvFjMlKnqOmN4RlXprPa0P88IgHOczWcDz/wI1PDRduB5t7yUBiSuniAobnoCHv5xq
W9JRnee8nGxypoxMhypIPwabW7Xqmxa7KFa3m7TmwvWaGMXRBE/n2hmyWCTXj3ybB8NKccZ34G8X
z/JOlmfQkdZ3MGI3ld693JetxsVz1cq8qY79/G1K+BS42QuKaKxOOT5zEDall8Yc3hCGuclZ5zfc
Eq6+eCUGdJi5A9VY2wB15ew2/twIkHMlPLWu8quVxCb4c/1kb9jMEMswFiYyOouA0nqMTxBWhiRO
ABgL8zCPo7xmw2P3qP3hm1ylE8gUzCuqIuARug3F3tw14ATZs+d3dMnf40uZiNmZ5+Adza3VfIRK
9/pfj2H+Kt2RTrloqSqcT/NQx3IoBcVBhD584BDqCnDpvkeGlmOPn6C0rhrxvq8SzCCJk/hTItI/
uOPWxz6TPktzk49ryuI3qgrz+M+Xa3rjpXM0gILJBvO68wAYKdPZIM3UlGadE3A46zSPmHxmta2x
3ZCfdykXLXdPp7uVPBlPJWSXUBNNu1GFkM9ATpw/NyaXYsGZ6UoO/fyyUf4qFkmEtrJVth8X/NLw
kxVsbHLd5PX03U/Fq1BUWnScdOSPnzL+M3HnBYCzt3IkEOSzd+QG0bB65rgWsedNYQmgBvJA5etT
DvyKAVyw6iHO9M8oZNzpUOk9w4dazEnYs3+2lL0WlgpRtk2OsRPvFCaKnAPszoTE2ICFLbZ1PElc
47Ab+5lHrivdX7/Oz5aUJZQ7bFGwnBOABYsASK0JLCni4kaZIpBg4TELfJM4lqI1/rp0axP0xbzP
xv6iCP0u78EszGuKxyRh8vCtawhz9rdERNd5fU6xd2w7Aux6QnBAXVJUPst/A2NnExHseGETfXX1
/f+8uPn4yO1hU7CLz8fHvJPMQwaaYlORRstsQVfB9kX99mtwGBC4VpewwXA77wkaXfOSB/pbAUI1
jaI/YYcJkmuOab14F+TpRW698uGUOdPTQ5pm4TLDpyQ5Jxrrap470Hx/Hb3aJqzv+YpbY5wnpGvU
Bw0g1SiDioBTkRDkI5rob3Y3NdM/1OgVOJOED4+X0R9v7qhfFAVnbEA0DRi3KpheMvbSdt5LSay0
ovyigGCP4wWXmG8hUwLf0w9B2q7ngcyb/iIMmTNtJua58N1X+dIcFWDac1akCa0MPeffHqsnmp/v
tsGdyOfRozjBlnTs5ZwOB+aHLheKQ4WpcfNTxbyfT5554odx+5Ko9iewl98Ou3PsCqAf5wSQOpuX
huSPXWZvMpSf48Bcnx5y6WUrg9eqHW+1GGCcPqJ0cpmjWwCpSpP9pHwceKAr7K2N8OxtGFX3yOqs
NJSmQjd6sDWO+lerEL/z3SNTeyMlRRk32+Ww8D253SeW/WkOj7XpHxFsX8/LJyJeqWQUbQ4TAr0r
77FLjKXuN08+KEl0vptbxsq0bUhbavXoSiVRC5M9tW2Qvu4orzoHJ9C3mUWOFXx5MkGk0HT7M5Ay
QHLb/KjoKIWjvixpMTd5OtqdRfBev3qYbsnIr82Lx6bP1r0cXZH4l3ksFepASTa+YevWWtHXFHCU
ALrkIcj9LUY61Aq9s1LyiORubUClM23rPq2I8xDQvsxJeei1t8It1rHt0pudUGpiylZkLqM+vM//
ISV8EugpyHjU7x9xBHzLjfBnPqrnk0vupEBQX0yC/nkr12tj2w8VDEi+lmyOMRFYlGND5Efwx+Qu
NX9y2DHD56i0J55SjRtWY79/xmi+jRZCp5tt58Gab6EGnT9EP6gPXLWhfih7c1VNTEOra17w53PT
q9yNZYhjmOzEmu+ss7Q7jHF/qZk8mZOfNB1aOtu2/DMfUWYIKFFxIIPwDnkg/NnEwcfTQDvJzVxv
7bdyeJk/kor3umqcgyCxnA9z1fTORuMsMgNSUlSdqx48JzNRpipeVx8Dr2bU869EfUjRZWE3pHJA
N5z55vnrFlPiqPcByG08R/mVFzp/jR4YFJ77J07X65iidCnPIOanToea8/zPARiLi+ty94OIfqrv
ee8ummKNK879f8YhvdfsFKVEwIgYyaEJIiyxnp/cn2AS4KIl/Ecl5npGrT/HKAJYMbk5jxR75hMR
F3Tm7jYHu5EMcjO/+bJA3CTdhxlpi3JsP+SX9TLxlhF6CXNCN9XTHG4pQwz71BtfhrRczo9cBnls
XvjWKc/DoPy6frk2hL3HxfzmEbQ3aXnQLO+uGtJjYLDU0uo6GtlnLMaL5fVfMoOaaxpeZZ5K7FR1
x7oLDf1+rp/IUsKcrDXVUxi1F/kQZPHCq8WfSa1h4q631qMSnsepvc0n0ZwQzBG4f0xtm1hH1pDm
06GY7PtIdRGem6NLFnduubJ4hDZa/IsejRzWRJ7Ricd7/IKZbTnAPoK1ijK7KPErlbtHprav8yHj
dPzG5K2asf6SB8QUrpCiePlTdkmrj6n5kJl0Io88q3Ck5tC6qpxrRzk90SAtM70NGV/IdBpuBPIT
0WYS420us8if2l5/MPVp7TecVVGTHTLciDO5nAYioVHuJjLRtNsEHq+6m7cXNNg/8/ZRvg6PjCwp
7p47D4GbvzNQpwwvvhd8DNkXxqycaGwpqa3dQkN7bGm7zVWXiOmoAoAQQHpaWd4A5P+jY2kj31Gn
9n0zdscxRnJWbmJyOTa9RyAbHeeDzvIIz+egIWkWUdoQR8ngwQlwCiT/caLwh/0LGiEIGZ7cvInM
YytQDsT1+/gnO2jiBx/z6XmuzcFTmsTrKMFkiP4Z2sqrKKZK404hGX/VbRzRHucMLKnMH1srnqzI
vjMgTxZgJ+WAUXy9pBNxbztp20Ttd3PBD2YD2Jf8SouO9ExWRADdQQbDpdZ4mJPkefo4oof+V2/n
1WPL6DzC3XZhkFXK6MgxeaORMOB6mJ7MosO7iIubP1TeI+1rWEXV1oKIMt/QPMlkBiXjC0R9IF8H
53kvaYGOMdLhY53i3MghP+da8jSSURQur6t6zJ/N9kENxeecQqJXe/HkL9ilfQ0eXZ10K7i0ufsh
s7+MtnLc90/yy7IoeggUezHX+4b+mcPxRgmc+zC8Z613KREUO7cckC1i1kYZ5c+RNrTWh29l+KQP
LmBtIg7E11iDQcteYCB1x/XOW+H8r3nNdmhKrBzV4IjmN+eXEpdai1kmL2rcL7EfukXSFNiLh5Mh
JNWX5+I3BHxDyyEBC1lmKrjh3uwXHO2vsnaKYNVVFmIyP3hskCYxFNIH4GOtx/JoiYiyQLvIUz6l
KUYEGNv0UDgS5Vpg/C+p4sFUyIw3cLTz4tUtwlpRv8xLf37UaWt99jrSlMRopCFseBO329oTOu/l
/TwRWrN/9Wp+ZCeglSwQqy6d5Sw/+OnfoT2l5EqhkKQXm1SoO3xl53KlDIRGckgLBZZJ99FfZ9w7
lwU0p//zk5yPoVy5+ZO8xG009N++GF/nMipU1r2gqKlqzesYVnO5T1b65s/pHeXNNX9QFyQcl+FX
VXEe48m0dFQfTVpCQXtKf6iPlqr57XTPdlsSaY2XwgQXxYRRUJbrBwg25d6SG5tGFAZi9E/mH9b+
2eJIlW+QWx2+lT9dqD1INTKa5etRM/bydZ7iLUiTn/mNmr2HpPox70qq6T8HTf866uUN6UU5CrKK
YdcqNSt9g1HbbZ77cpn6XLgtkrceCSAh7D/BW52PKyPzn+clNqjFRdVR9eE6ZfTs2/7znEhZfoZM
grMtouG9ZHdRWehY7uA5TrbjabdC1qur1r9U9Ueh2B8I++FMpG3mEq4sFHcyuIpyjnWrSL9a70GN
hru6T46TnL3zZNZ7fiU3kLXNhndQCWzGsoFgxmSYqbgPVP4zWv0tRJdQRWcKo0Gil9D8lGmfhwYN
O/s75iu/eZNvXGpcvSxiCVlHyFW2MlB98gWvMC4p4cFc0A0nKWUlnqNCUJEy3hV8jYRvXIKyx7GF
achZOa9Yp5Qg1JvbErDIZTmvvHRol1n8GhnOfeawquSpJNeTPGI6t3u1I2QEa2tvoNBRdWu7V39k
8Dqq4c9c+4FSubHxN5s/8U+4IwOfDgOYqjQ3RtZSGnoQGrW5SbnOPQGn9L7h1WBwvNVjSl+R/pRG
cFT+lMpHauruEdDNOrT7Z60jPpK3XLXZR+Se5XKdxunWlSw9ZCs+9Oi56fnCebsuOzlaYbgVSAXL
HX2uQpEZzbN2mlZ+/Oub9stoEJxUAqN5dt+oKj4bLQFjygtRRQAwyXpjIsIlgJ8PGarNlT3MX56R
dZurRfQdZJnNv9hj+a6nZOZV/z23U6hFw4B13ry++/ofhJ3XjuTKkmV/aAg4hVO8RgRDZIjU8oVI
SS2d+ut7Mc5g5nZf4PZL4VTVqcxICndzs73Xvs7B/v8ukWucFypW56a9BCHVt5Mhv8O32DJcWX6o
a3XQNX9lUL4vWzIGh2Vd7xCHVk/jsiIUy6OxPKcySzehNG9rXe4D5k3FMku5HlWuRfRS9IaV/txn
9XppsF13lWWHaJfxF37y5yYCzMZkrg7GfyZ3pI/+XPfZMnA2tbbvNHlaJonQLgbwTdX4R2cBx+E+
r6rb8fpYUhoDLgNreof/4WdpgWFooFObf7p2/nP9wZeeGPTaN7d9y5Ye/nIIg/7HucAx9o4esp/Q
GzHpjcwVYtDAOl330HRqsShpXGRMK1mvffzThlpa2WaljgUDo+s9kdm8nu3x9lro05SQYfdOjN6q
xK221Nne0ptyAAT0s7pfPuRyNzvRnRrb82c+8PIPna79Imtv+fxWxdo9ON6vGMpPPX3qbevdRQft
sZAYA9/Yidai/tXIEaTTOz0r9+363wq2F6sqK2jYKiLp4WfTj08M/XNZFetafmCHJZpeP9p5/3Hd
X5bdd/nLkgaphoITX/vTsnQu09Clmeoa+OQHxw9gZy9fKBjMLzSff0mXv07VQ6RoAnOC/Gc15d9o
s3Owk2QHDOqoodwc8/Fx+XfL0otWZjOK8XKtHq5VzqT025zrsnyK68e5bl+GNV6Kxlj/U9QsVUs7
9j9BWj2xg8x8c9woKMzel3/lWDRvLUb6qdzANfm/+8HSk6ptFLPD5/K4XWvhEVoCY677pfRfduHW
IpjUaI7kQr71t0RXZ/90ukRrHFtd4e5+m9X8sZQhJp7iwsN5NkfPEVEeQx9/1Q4Xh3Jleb/V9BRG
5Mnw8y9/HPWE4FSlz5R567nDTVIFj0Y0M2BzGXLiJ4nB5eFnviQOY0zaHDAHryXztdwYam7iMPPI
xS/Lh7++DV01gWdvbuV18BZzDFiKiMHYKhyL4LX36FH2Gp0KpRNlz2dIgmEf1slu2eqWvRM66tI6
Nm+FYI1bGsAKo9T1QLIMpkM/M+3bOrXw3GbMi9rH655QCfEwweO7jq+ua1tfBoCM0VW77invwu31
D5dVI1qWQmJx1/AHjktbbdlLlp8YVffPcopzAv3TJcM9St2dmxh/ImeVXHa8paRyAG3Ehtj0uMIz
RF9LDdUyzFuKv2VmOOnukYRSdnHtBn7fdYh7/dbLtun08UvuIhBe3ofrc2Uzl0AuvE4N74yr7nqU
k2j6k/I9sfsXUaW+DJzzsskvm1gYu++lOC9Hitnon68DwOU7S53Wsne4jtgNzs+r1IEOJL9rMd3g
jESKxZLvJe1HI5/1XO7xXGwMIEenKKqifa+L7ygJ4xdjIFBWdMStq7b4TjonOLeQEOzuQxkztPzU
XmNddjaliTlQ87CitSrWfYBeE0ARmCGzc9HxIN9aA5lHyfigTxiUTb0qfKEjN4qsaJfHFiB8m7jk
ivxNTfvLeQEzmd91VfVCRMZXE43hpo6RHJQOEJMFjpeU8X2/APawf9C/KUEnT+q3E/I+Sz3Tn92y
va8qausoXLa5hUjZAIqC9ls9GKa2KydvaekH7wOY7Rnycj7EtM70u9wpvY3qzLOb2VtGIgR/QkXE
EEv9TFxg2kUuyd3Yk/peQ1EYjpzWS/uvolpeOSZMzjy9gz3TUxhyfVA1RsSWrZSxvCuGgKYCZK8l
fUYr9E9HTsjGPEgdJCOukPvticchkb3UtL2TEA+GyG8nEW2s0P6+p896XZzCTFfbZkL363ZwZxoL
X1Lx2Q/p+3CNk8+wGdhaiQ2liL9Sr8XqpcmvanJwzXdEG2KzC03wGAF+LlBL4rVKYQRptm8h2UU7
1CZ+1mePpf4RqoYoD1zRRG4U5IdCODSdxy6v/kYis8+tbl3SGsxw8aA6XF19G8lNhdYdYvQ3Akcd
XF/3OkXaa2oUD1aLSDChJYnOABeIY4X+VPbY9bp02lrkJ8CTY1blMq8Xyjd661yn82ESNIszDve1
IJTabtVT3uPf7awiWdvYnZzATdcZ5OWVdt8GEB+sYN7ZIj3BRFo1CpmgborLpNzbJoYEMNn9CbPC
C8pCCHe9rW+D3IHJMWhiF45EE5RS7qfUYYq7cD9cZR1tPdDIBAFbPU7lvduH7yICmRmF3VPXTfna
AiixbvGOVh5onWY5g2NKPgURiJXAIj4+ZixlhmpTzK4HaKVCFTb4cYPAsMHt5KpwT7jGgR5ZvMn1
nt0P43bJT6flD1Vv3cBSRKasvbdGZgATqiNcsuqzG8c905X0ph2TU06geJsl5c4SZCHncBZmsOB1
kS5OeX1HfxuqhCM/XCcUqxZgyHocSBiuCmJ/E/ug21a/m2bWdZv4Ncreedv0rSJYm95LZ7Ub1Jm4
wk33pzTdQ217myIOPmcROluVU4bgoGdfok3aVOUJgljLeFsaN4FyYV+B3irG4DPQ48Sfy+zMCJp9
NIISlhdc2yXrXbez3TymfzkGMRIjag+BiRWnLZwedB6oAkhDQJCoEBtuWHuf5CCX1Kr4SV9w+JM2
4n6eWt8gzQoKwcpBwIk9t3mMsvqn8nCKZkHp7oFn4pl0ydtQdzPTyg2zfHOtDT0adPDpEqqWaBUo
n089EPdO+yk0DFnFwitH/LvEo4O+bDivBaF8ju3h284YTLb5NyFT1dbJgk03QMWb0uAVY529s5Jb
ZIdAyoiRC4sQxaNSSJrKnwmqEKdAEmgsKBHuHHGcdgjT5TRh9sN+isM3MTMWV5ieVBqAuwlNfxhm
c9OE7bkJ1ZtpcZYP4qleW1m+pxmt+3NGxocq+11H9qkXw0gQ+oDMzqh/pDLJHyT6K8MvOsBTkDqa
iUHyrpCRCmwA851uTOEOIZ7KISAxOmp1+1TP4bvZhIyaFg0D0ZOWf83+TWuwNnQRR2iwv70G0A2p
Ch7oQN3p6ZShb0/eMe01KfuJtNuEqCIyfL0C5kRgc1rrCmRAmGGyMbvPez57jp3QbPpHJ0fu2XJs
EFF/cbJFI2pjSUJVR+11TOfmvVJ1uAlUDe1M4167oJT6vnqtKadhrsrPlC0Pfg7iDmvhJlOHuLUG
bQpjKUeFMq8IfKgqgpcg6x8qY+JdmiFN6O41hA3upzGj9BorS99bHvndqBvXyFhCmuXxxtIW+koC
o9YaeIO00DqGqAmI7Km3BqM0nJw6fKHA/HMn3goEJkTsWvmmzpFK10py+iAIJMTVxFF2jQCBbSQQ
57lKXGQp0O74+veQP2svfwc0HiEX0fN1Y5rRXmi8nHo6btu4+ANWYq0mzvtVH6Ol5oZO7bcJ+n0b
ZdmtNw4wdNU7DLuTO2pE/EX4o8s2/MAjiFwyg/vSGdqaZ++NMMu/zAwAAY8S8ng30X7O8/1Y6xA6
Rf43jwVWBry7gVj8eEZyMyT2RmTBNg0zIDawXjjELc139EFBwsalCnGVz0Df6z4RnH/3Jlp7Y8Q3
N04YJxTQyw1Cd2TdHicwfWx7QjOqNRzOA4nJ+OMjmImGkPvEkD6K2t/BZKscR9MXEkP1ZBGiiqBk
HfFy+wCg1jadsrUEqblOhlms0F5HRn9Dx3Peao5KycNI9toYVj7vEj9+Gn+ZIQ7XqGxWjcZFT0ba
tJvFxGeJW+Tu3r6jAMALvR/z9JF7z4JKdsB+HlDmZlHXbVj0H0OwP2vMhdmmadtz1jXGY6DKoyms
92QYCYiY9Qc5eDZoxN5cZ6Wgt0ENDjnGrPdNYF3ijjmD0LZmUSV7mdU7jwXaL63kAAA7b3j4GUl1
8F4AnQboASsjBwgz8FqF2orShTVvRrec0jPuRx1Dd3UZRapttkJFb1yXareke+TLe+BqLh60Uv8K
kfvSDySeryDrs6nsZNMcITnhdknAfROEcRCaxLCcwakT8XeXADjHNeosSBvepzUq/vRmtsv5pHnm
XkyMsOSoQ50J+P9Sup5FC9jPVuwQPN0EaGTyQTNUhzIAFYzE6G5Ete81FDZg2NiK1GvT0jovvam9
bb1wS7cec7aBwzuOi8k30vaW9THlC2GwG7XiZ1iMvHGVkrsyUk7/uGjQIKAwd3ZHC05A4cpd2nu4
sEW5Id0Y5PuoI2mALF6EWJ6Lvj8rGcltPnlPVoQGumxGbul7GMlhq/XdszOPd1WN7KUMBrUOLOOg
B4xDKULhkHasVKrUv1uaeSxwKdh4oUfIOuKN2+M0xSGh00HgSgjDq3da6JBRqAMTjHDuSG1ji9bd
oMgifHWs6O/gWS1tVoU0nlLoMBkpuXbmW+Zgr/sKt24y9gz5oUXbKY5nK6VF1k7mC420acVU7NnL
/3JeZI4/MUUQGVNAnssD8Kl6mw7hHe7TjwC08r3RDNEmynE/eTqCzVYxlxnMYF1P4WPrNAfDmYa9
PdXwG/vboVYN1JbWOwkHT3/YUE/OcftMehgXooTJe6OzSu+xI+8yN5JnW2vkGdfFieCWG47aue/M
D4UHCg0IsvuuQRl3U2/fYvO5dGaLOQtKoWdO853k4tWW9t6IWVt1IT6DOVQfKd3wrUGIKD760vST
gpox1ZGTiti7pG4eYmNhFoBq6fH6C/BavJ9QM1IZIGzXoxsmaPPJmgxuaUWgslLg+smtLYlzmZNN
Tc095tIjJjQncYkMlJsp+ajwuD+Q2SS2NR6gzeBYGoorhDSGQYTDrCzOD/Wwr+LyvegGWMEUOj5N
3F9pd+KWVOcbfcTrkdKJq3q0kCUGJdRp1k1ho7KKIU6BQ8BpLQCiUV4B//QWsIepX2bDnV5CeoS9
YSJY1pJxP6fJLeQC8KnwQtaNFqldr9ybOJQd7zNxCe5EroMsoxSqSHgfi/qw7NoSgqNCBYpU2B7O
eVI8604hH9XsWI9tIS5O04xQd/id7WK+K1xMNmixeap0Q51kMLu3cvG3jU1RfcGSugBG0Z47otf2
KsmQc4GkyjwtvVx/mTD5X6i0sguxDC9Vmrj7GCjFLovrgGl/H74WuBrIxqBd/tmJuobV2umvs9NW
1MFmsQcfdogsDduEQ7QJUT9fYTUtQUGcEZpEPRQuRzvbLN0v1YMQd+hvNxnoSfstcLzkh9KwXCPq
Te9QShY3rghGKHk4+8jUHQ/UltNWUGefIjMA3uTFMK16imqhTR9dZQavNbHGNuKZQ+VyHXVWMPD4
/cr10h55UDtbPkm8X0HMjioxufu0ee09/eqboeAdqC2ivHRFM8vo897nBDHgZJ/p1+dBf6MpIR7n
8OxNjE4iwX1pZ3OJdFPZIU0CbVdIDi6B1nDNmif8pRGGcDE/54SBALmnb8iMmDRwNZmnz9zsLlNQ
jKcG4sz9ADiQhg7ZvINWN9siuEQG/EvmknRNx7o9j47FFDNN3vMEfEuZtv0KSr4g/LTP11mLMKbT
2oObZ6cJDJ8fYaJZ978uAOBHG4jBru8RHnRVwVF8CG9dUAzMEThfw8LtBs4vc2e+8KUUGxg3ABIv
U1WC1y4DTrltZrqvzVSQpN3bjNO9vF0V1TQfZ9YOj/dm3U0uHUuZSsrHyL2xAGw1ZstzbBXOLcHv
ZFK5Lh7HyIsgtQJhkZy31qVR2r5MpoJ6jJ5ZRjjlNklfnSm/HTuNTtXY9IfBtc6l9+WSIvRUFx/k
9EVkqBElGQjCpOyBg20F/a2QHgebwogeANGvLZLOy1JLHyaaN6XXrHD8mns12o2fST3e2tWmqAkt
JD8T+gJfw9TFqoAEgJcHjodLhbuDxwL8JllmdR6UnrB0UiTyJimhQx1v4oaGVRZzraQXPgVxNfvm
OFiXUT84HOHoCrTpYZLMosuhuFjuzPtvZOUGnYcHn+pb0yN9PQqQjPoweZyIaGDptknfgGeLS+RC
Jmuo223zGOTwh7MAn7ui01DImHiPLoVxQkDFoxt64b4mLHFV6MFbMsTl2bFIoQpNYkR5l3o4EZF7
75CbbaiiPze5OOWzfBK9qN/CMX4mqYyWi5e9hvpdEqDI4uV9zMKw3duW+xBCyvB7KyXThwihXWwn
6cmEQhWQdrwrHM7wWvuAcNS7NTka7BgxgKBKUdtmxkui6/SEcguI3/LbsQuDLSZfj0Ndif2prtxt
EOrBNpu5AO40jk+ywmYZBM6b5RhIeOe2eMF4Wficke5r6ODots3qrUYjWUqkW56eu2Q5u/tOoYSd
Zfeb24KJuQpiZiUay3p1bAyjOtllMz1oADt2LVjftayRynCpKthZVvmA1BsOkgPmDHmmGAv71C3e
kJB+C4CZxL4RMvXWUqs/eH4xqrkDVQzv6lMdosu2MWYyPYqPbgcYpCyGB2rqcU+6kwU9BPVH3ZrJ
nvh5sR4qEBFcwWATGW76Hlba3vXm+ocQ7j9zpK6WXGKvhVzDt1gF3Us3jaQCg3uyrfrNSSN6vgnB
RqEayk0VdUfDoK4mPeltsvAHZvBz+mHW4DmFiIwmEKDpYB/aNF+Gh9FwXAARIRxbv/e6cVPqrNTV
JG6C3I/oJx8okGo/VRSWgN1mf2Q8OHv7IptOqQEQhpfuKQ+D09hoARxqhvqGR78BXnk0SM9XlYDf
kntE2FezdipamHdeCI+XqQbqvwUkQzefwUF+L8M09W23/8V4b96ZpYx2pXAaGnAeS0SekNUBA3UU
pc517n2X+7KGn1JtaL1AIQnGp5jtN4B9E/SWe1RVdkHUnx2TAA5VHmTrHvjYSkADO5mEkBehfIHe
V/BatXLrdhdrEv3R4MaS2ebsxiHb2G4RwslzTn0KFIc21rkoOCt2xVzBrnE2IDA9iPicGyryS5q6
OcVCO0p73PTUwruxiPptme6Rvwj29DfbDKYNhxEo48zKYwd0nNI0GnhioN34auVauicsRm7jPtHX
ZqEZpHNohwI74474SdQ60vVLCBwZb5qRnAgf28AcjjJKXvq7ajCjl1lGztpBiYPeRjwW3VmagvgZ
ijdCuhtAF272QnW26JlBEQG/zmwYcVYGKnQc6w2VYoEes7qNMc+vaHV5sO+jZFtmJCW5ZodMmY2G
2jp5MIVNRGbIedugTQKR8MMmgO2AdZVeiZt8pt14R9KUh5+ULAvTCfX9SFrubqKBuFYjYReasW/t
iIOc4X2VUPRWcztu+4rD9MDeSRtV/iD1LcFnYT8uyjVsw09NAkIZbILKUtfeGAMn0sxswDCTK+zQ
FBqAFjKl8QBWyfEoc2Yfic0AbJR7irczklW8owKTc2yivEEq5S6Lfgy+roQbu9ZG27oJAOtknDkt
ByX/MBv2Foh2DScn1jk9Ovree7cCjm0k/jXrKmEsrVIarbXtEMHyAmOl34QGDMg0yYgb04Dqi0H+
jqNAktsWv02iP9t1VRwoCN+8Up2mXIGdlxqBgEiwhpy5Q9ndIe+9pXP+hE8JWJ3pfsSzFh+HCNVo
Ee+rLu2AMtwXeHm2hFVi/csszdf7Jtu6fXIEU3MLnB4doI11LHbkUUnO3AWlCakgxXNjmZ/IUaNN
3+YFh/4ItCWcYayhBI82qbkOp4oYoZnvzTZf7ulE0xzEZOzEQ30TUOGdliJrTpq1Hqtbr8NbA0Jj
FQI84Y/debPEKG0cRa3Wi0NUuL+tY0FykxkgAVOuYtjlhL/BJJ9SBJx5cSuyukPXA3Gl7qtzPzSa
b2Yw+/FEqzLmiaVr1kmnXQUcUh3tO3PDS1Pmzk/QDEdAo/QaPRQGWUwrZeGXjhHyJsHwOOLwf4lp
5oxYUpALo3OPmWfF4otQF+eoG2QHmhVudjvWghNHOhgBh27Q+7OoNAwwHAl0MLuxxUM5Kyos4GMM
+4JdRWV0dmbv14i1ajvlUXEUl5lJ4mZODTztUkyrbEa558ks5Jj2p7s0zletXW41aEb3Xk70VB5D
NQ1qWIV5ERYbE9MiqxmzY7ecHq1ODPuUVDpaxUYNZdUQtDZmqwHbM3i/hFjS22z69ZVP2JjFhVt0
MMJO+WqyQPJHjT9l8Pegof3FdGYGD4KnG1X5RmvIRvJqOJkwlBuD43OBKm5ndWPs5xbtlQJZHSRm
QmfD/NdyU1bx8EFgQDcTGmxVA8vPacd5DSNB03pabhogTa8cfC2EukoQupWQW0xacwF1ivwAb+sp
oApjED8LHVNsh+gc5XjV+aPj58p6knUjXqosf7RFfuzRFLPl+YMHnT4GKLUaIM2rcXpyY/0xdLvv
eoJUYLTzjR3rOx6DDAI0EitsZ2taPyzJmF3QIN/r6JkNrX8rhuB9GkELOX1YkDShY5qPCjJCzGyr
ZT0EtfAhFktsQaC/IPPu91OW7EnF/BlnhT4h5xXXiTaUnnVIhqUNn1LsVHzVwqp2hV7/JGYTQ7Sj
QVuCqtD6fSS7t4WymkmLVD2r4xQatusX04uL8zCdQ0IdKBZNDh8pq6jjESGShUwY7MxaRU0OM0kS
7g2rTCsp1FwZnBmHfUx9u8vnQ5zpu3mKskcUbLwo8QBDjvmDaWTkT3nwQbzqRmRKbc0tZ0pSLjwI
e7kc3lyAfSy15Wuf3BElQ8k8sxUz6F/0A0aO+zuL9Jpt0QETIV5UwwNZVf0LXbGftmm+GjvY5d5m
6j0gu6TsBVgzt1X6IsmU5sNm60pGtHyXVpRDs7tr34XqGobzrlq1VXUKhnGDjtNjP+6coxEBBzT6
aZVG1mlqpMaOVNwb5JXMEZ0Xs0HhRs8kYoDsbhkc+eNoYaSNX/Qxbpgc2+/lsl42SyIWaNq1ToE7
hw7LVmLve6T6CK2IBSr67IRB6N3jEawdd9dW5eRPLrBMdFo6gwME1dAjyrr3BUoLzl4ipomOZV9f
d3Vz2xM0WTmsTT0UCoijHh2tBClE/txU7a+be1R10A0rbOw72KeTbxsjRgjoxg00D+SZl70Odjlo
myXGYJUAGMAyU6ld/kgMiuT9sEiYYT0mt2k6yORoy7j/ZUZQKf2Bo2zyY9vdc2lnz0wXC/BaYbDT
+vpDRRI5PwNDyluHLI/cvSFTonwVswMwtBpvk5ZDqR6APPl/v1C8N2sACC6v6vxU10F+IIFl38Ua
AfNRqLbcEkUgAgS4pNPz/Rz3x3gyqW7q+jsRVAIWVcWqLZsddrd7Z2A9oM8t9uFcnKoirQ6c/RCt
uG9p4rwFSAHuAoSccDEnwp2KtdS1P2mkGk/R8D00NJ5mpgS+nSZ+7My+ZwJddYC6ESVE/mt6TCS1
iJhcygCDcIC4KT6ZdO8JfziDuPnDnMwR0KE0tKDilZm1MeOR12Xuv1nQiU0V9CiKLLv3NMjJuD8O
OR35tTtOH7ng52BuVYEVAFWm2gsH/7/CKZ+hsOyieeY0zCAqjl7JSdoFzG4B61BWj+doLo9w8FkO
YgeBinMHF1tuuobBcBMmhyoBJmNiVDCQZOZLZFFjvtPeP3BVTmP+qtr4c+rr+7k0nhp898yGX9PW
pQOV65dR6jivDLrRufYuE/nR14TEjsFX1dKbt+zfLhs+5qnFemgUm6mjV2/nf2XOHC92TRjpHBOq
kSbTXATfmrB+y+U3tmJtiwwy4hdCZ6TRwU/zHxHJ06SF0wqmTUmLirwip7nLE/PdmeQ77ZtbpyDZ
LwwfJavLJkrzkwdubZXoiKis4ncI47/Ims5Q/t/aLL0o/LR6nzDqK38anYEFndltxePnuUuAD5Xg
QmPz+4pr3sjskFmlsXVNdFNg25KNkCjGAoYxdIXNzdBZu65pz6HGLK6YDvAmOxKT8EsVlnvIWvHX
wmefrOc0LnS/b+oT15JqR2pPMkzEKs4hy5J3MpJ5qq2pj/tNivZmLQy+VWiSF2TGNeGsPa0E5qxt
w2kUaKNZD0wemmETIoNeO1r5AwOGVdHWPmbT+9KYSRSL9TwsCKdymL9NdJ93ytAebHOKN8jrGGan
9DQnqIqrKIsuXhSdIyh6Nlh5BhKoyMH0OQXABDeCLhPoFJFR8ksVdpsQQVfHzm1Gfu/RquedSIbf
IObRcL2MlXJAyCzmYWfOsj4WlS5haSNX6Oc+5BlhmlNHzD7A2xyiCNWX4PAWZ/JFL/p234f1vEHL
6Zeaq9+lw1uY1eWpumceOZ0cbRFPtR6k8eR3JMZmHU/dPk0GbUf6KS0QYQQ4NtRJjPZr6TTsOTYi
6dmD8wV/ryqTA1KU9Ri1Dnr1clcsKXJF/91ymGReFh6bsBwOpY4Dsom0jTNKJhRe/OfVVbyTEZpU
rWYkjEghUyYSzZmAVRlQ0w5l+dhV4jsVaMQNQ+EeTObAjyqXA3DyGLexZC0SYi9bBnxuIN5SZp3s
ztMmskW2IxoysaA0a6n14GqkZyqesnU4lxfVkTFGkEsGNBeGTJft7flL4rJcBsw/1Uw6h67LDQvN
ra2PydYOsg/IByfTrInBcIOzTZ4FoTLxfsA/FIniiSgvpisUaUCHPGOX2j3VLBhJqAisPOqlbSCm
siq9CGQpDaamMGlWIxbybWOc7IBpX6gZDyMViCqLs5ZVpKqqW6fSP/QoPtPNvy9c8w6twHPt0TlL
s+Td1AtthTK82CXEldZFuO6tZNPWxrTOLfkVNZnvafduRYR4bOdLvFbqHIY6OOfWu1WKU8pwaIvi
5XlMxbibyvGkovhDFAheSF/ezVI9QYTxo/izZSmcdnhiPo25VP6kD4AeDGTj6qUqwLTw3zaHha3W
JM9xQmKDiqdtEqifQipEmaK7r0oajNPAK0OKgbW1SGEtCEfUYDPSPely1g1KfrLBx3QbJWpnVeOb
sZi2lFYdJJQXV3Oe7cB5D1EJMcK263OYxnuU+A9Da/U3EcmJY4XiAtr0WJpvVMy70WDC05VodSLd
RyYRzs1WhfnOCWnwRSxppvoxF++jWU970lHfnQBUtwACRD7GDA9tePFMyr0y1f0GXvFGmaSE4XWi
OnjHSHyxtOqpVOCxjOlVNJSJyO43XV8Yvqvbe+kwyclRg3UlZ3rRc1yiel7Qy4xPPpuU4a9lVRfZ
0BhIp4SycnJeh5BKZmjQEnljVB6a4b7rKZlD/p+hiR5co3/Er4q27ijcYLkTpgmVoPYHBcUnvYor
kuklCBNj7e14up9NviD0DuYjIW9C2Zn3qjTcR1cdOMF7K5Jb+q3tQGtvZLwdO3UKeKkcZMDwVZLX
uHhq++k17HKCo+k/qoajvxb2PnHLu+lEvt6XF8LUnlcA6Ebm4sZd2MSHglVyC8GdiAnoIbDTUVGH
BLkkL4OoOPjM6g3YOa1O402JakKiR7fb1sDklgqOWzIw3jYtMguWRM5Mfwqn+gxn6qbXlv01PVtA
XtlYoXaaijGa1xKHxlJU7guj4hDaefYOrfg2m8Yvu6vOiiPlqvU64CF9+sywk4n3zEA+7sizSVTf
LcKYx96yvwaTs2+WMWq06fXsepNlXORpddOw9ftNqRD2jF3HrQqLFycwflU/J74VmYsSZ7iU8wQE
tYUuQWPssWCXYxUh0rkbq00auDDQXc3aaD8hhSXd7jbhDEWoaz6HNVGqCKNHELFRN90ko6o2SBE/
EGmWN8qwnhSesgOBBBkY05LYvTm/9I493ShXPVoiIApoCMC9Q1bP8rE51mN6oBP5Ujaajc40btFE
hPnBHn/sqWCaSqw08UIN0LZ5BOk9d/cEUM03dFvo/+n6sbYNoDsuZU4RBsbemG4z1Cq6XqO3rh/D
xwFOszc/Ng64jLR6BQn/1Bb9npLhruqq8fCf8ZQ6mM3/TsfUjQWxKSxD8ES73vL3359AakJglvr/
0QpLjlNR0arNmulJTCyullI+k1YQs0lALzLsLnSxnRbVZt/fN7XzDmZLX//nz/FvkE7dkLp0dVPH
hU542P+AdIaacnMXQSjbyowznaeO3G0SYcwsOouxfHP1ybypOf/4Zjs+/Ofvrdv/fg2kI6DQ665h
UagsAM9/uQbW5I6uaNmdm0o8FDWh3tUcFvvIje77jiFz2wdE77qe8i8xFRpNAFnZBJpNPWqkYpEm
pcGNPjfn//y5/v2aQLaVxvLJTE+K6637l49FB9zWixpQLkNoUuCJY0N25G6SgA8gYgd4ImNBGDc6
vtP/7bH4N2apTjASlbr0pMHkw/gfzFLaoN3oxgZMO5JXkSsJINt5hDKtQC+YVCa7nbeVLrInTr3N
YcjdVV/q4f5/uQLLbf9v7NaFHm8iN9A924EWu9y5f70EPWclNy7MtV3ZD0aPW95y7H0Frw0bQMHZ
z2Su6OXVTTwF52lBEU42fZxU0VvOYS8dFDktwYT8oRHS3JfaQxvBKA2X0Q9LH7eYYCZDt9RKKOci
6+hEaudf6YlpK2lUuvN8U+vdmo47owqzeLRypoTX75NrjXPoBFEfjrgVhZ7QctRr0jHNZ8aJ05rE
BoQBA/S50plRknXjd5A66U4fzEMXA44D2zFvS5qaa1QD8FBt+ZZYVBnLFC6Ap78ZFxRqUmTVPpl9
IN8Xc4ysZzMQd65CLmglhrGjgwKkjw4Se5jhD2mi7kgkvWuk050DZEpVW7DeF+SEydqfJ2YLZr4M
GHqFrkuLtu0wfpujba/n5dM4tV3t47BkGBcQ5xuBqNuEHNycCVtQUhL3m8Wv00wqjenNpJD9F2Xn
tdy6km3ZL0J1wgMdHfeBBL28135BiKIE7xIeX98jeU7dqKqHNk9bW6JICkykWWvOMVviTnsNabTl
tDTrStBSnQ6UbxHpJu22sAbtB4DBq+ug+B/f0/+Mfqq/kbrtlUn8XdUzqdBx9x///a+7r6H7af6X
+p3/fsy//8Z/7X4qBTFu/48Pun3evvznA/7tSXnhv99Y8NV9/dt/AIQn3fzY/9DR+mnxnv4rRvn/
9Yd/45b/L6Bm07RN+19uHfVe/g3U/FJ9f/F2yvZfOc1//9bP1xXGbNn/cLmBhOsICze55TDd/JPT
LP7hmg4qAYPmLPwAi7u9rCBzKIbzP3TbJ6FBsDy4puEzUfwT06yb/8Dx7Hq+aejQny3d+v/BNFuW
/p+TjnA816DMobMIoEb9T1JzRXt47kpQw51AWBObH0ZsnJzhVdiUNsv2lGr+kY0AbiNkvFZSfDSQ
8+jeUSHME4nmpF4LnUPk7JQwI/v+PfUoTYXzcukWkh0iLAceUud+yTLFZ121Ca5yPPl4ikpnlfm6
CHzD7uncyd1YRTfkqjlBOybPZmp/wuKiZ2McWjrrW+ZlTHYdeHSu2bLhkIX+QO9ZOgt4WDPpa7Qn
YdrTx6iGZVM5dbyOwB9bQqCiFtKBp7g8pgZBX4h9V6QFRYHXJ0/o24wds8PKJRN1S0UPnpo1vUvC
SdHF0zk386KnaYN7os7aSzbU5dpAAx0M7fzjhYTpWU2CDxyzHz7wGwPt/C6xtujGlyN42GU0BaBH
tiT9UG8r51SXDZFE5ByiryMhKUJVYpfyLS84H+gF/UZdVhBVb5oZ0ASpRyof13304boGaJmpoSw7
t2Df2UtSiBOteiS3hfNHDdq3K6tjSNKYU5f2JnYsahPe9GyXXXo7GL/JPGLS7ovtOIZPRhLe1DFT
m3eXqexm5DCT4/9psfgs1M8Er535x66r3kqIgvOw62bv01jMj1S/99PsR5G7FM4hda2zF+WHtgPm
UITftqIamg6+PxUiEbTyRV/wvnrp2VDsQfS7l9jdxqX/biqgG2S/n7oaDlRoT0nq3rVW8kzhMCm6
b6AY2kqG7Q9IyoPJB0+oK2pcrdElpqzmSSuXLHAvC4SIQE4u8g0v3prEYaw5wcTkBJwrJEttlTo3
HYlFK3Yy3kqHiR9k8p3LRbRdIV8M0Kr0+yUBHjV12lpEOwLdmjjHHOBW/qqOvKC3BNtr6SxQ/jyk
ylShNdob67QhsRv7ZdpC7CjI3UqICFGe2IY4tHWU5PmGtLzY/XCb/MP1aGBnizVsaQGiwCDmG3Bc
J/nKjPz9SG7R0emLlyZ0AlsohZ0XnssqoYorwZDajW8f+/kJl+hzMWM2ogRtru3Q6wIDHOx21Lm5
an2reSHILpVub9SEKeFRZN1J6S1PJarm4S5tl5YOaPXWUgQQUfMThpWzntLm1gNMF+icxnKI86uw
gGSeE0y8Sxu55+TuErOcbuxJVedYpFZNrRGVLrODLLx+h46+gwI9BaPlHpPe8YK2If7XLXSaN4Iy
xtK1h/oZrsu7kVW7MEFPXBTOPcYqvdX29ljwWetAfggTQ0TX6u+Tbt5rjXdbmypVpDXbjTTQTE/x
1zQ03L022fSdnpJXa5xmbOPk9yitIcxwswgDkwTQTRgN3lHFCKdL9z447XeJI3gzmSQ5pJL9Aizi
myJ04he5fFZpMxw99pwaIUcJUzdDpZoOpYGJKKdZZnTxeyEYmQtsuDy0kjXBW6/9RPxbhvgri0KN
jNbmlDIHrFygTFE0btiekYJamKvEH48t45OWLtnMHvgGEjNWpJFSSxz5ClTLLXUXa8sZf9btYT9a
1IpHx3hpxlfL6L6TGeSOLpzjaMOa4eXFAQ09SXPfmkaZ1LFmghog8li9OZ0aE2Lr6MHNtYrwEo2d
xr7BQQzWvlkNDhp6Oq9wiryDUyeU7Pt+33QYalwlF8nspNs0kXujTdPFjavHNHuorezFjdt0LWw8
eSGaA+E+eHn9o+ldHABH28TU/FdN2b0hB2kCNjarGr1yMGSSRCJqlyaVm66eHpjIdwSx7OfexNE4
7bqGlqCcxGdv2jiQon0Pn5LLZ+ztuXFWZUWajdO8L1HXrKyaS9DN8RtJfdRQ+JNS0kX8YVOZnyP7
ZCNnNAhug23qIwioshR1Su4DOtDmkyOqcm1V+rCe88ClioocmA6zYWKtdux1XI9R0OmED+cRRdby
NlmQ/7oKCz8k08kKS/RmHUWfsbAO0BzIrzEN8gBMCm5LuORooYmQMaOQCYN8A6KYsKq6gi2nBKO5
ngaEz5ZN5m/d4pQlx+XsllJbk774akz2fMuJACVGS7JWPduH2jUOHLvsABHA15BaIYLMvd7yMjZh
ZMDVkldShSG+ddax9mycbzR212lJDcIA/7hUnX7jDQYlO6YxFLxCbvxI3EdO1wRN1i1bLL03o8H1
meF7/wlLWt7lu5UqH5CmO3indtS/2tPgau0NewMUFBaUQLMQr3pPV6Nw1CREZbYI62MY+QQlE7VM
l3358oAsrJpee6WjRaq0R9eT2ifNfy/eaXG1xYhcrLMSX4pGYbvsvKcsg+3gloEsmKuytPiYZXEY
XUoxLVfT98OHSHB3pzRQ2kIJBIHMx5X/RNcRhcOEMRvgErFD6N39Fp9nNJ4QrRJzkw/EUvqTTk2E
ENjRqx7whELW1jA/5bZ8z63oM59xEhctOrV6tDYRLuAoEtPaaLL80IG+wJD8OhNHDAqMnQ/a/IEI
HjXdc8XpD4bvaW5z4KG5qngbQv8Ad/ZiYdUA+ZiflSvSxiCRDJ/KoAmGkg1MEd3kIXRdZfxeMFxO
rB+5fJTYstTSqfcGiqnxN6NgFJNT5ncetUEw5KwzYSOotGHUyJr0QiH0Va/Q2y3RJeGkkePaWSuz
fRFW5zDHgNB+lTyZnxsXhyf0EKw2jn2fWOjZzek2Youmg9ygBnxWj1notXqPFeJ0+i43yuaJdOYy
emBT9e6mNmIMPWrB5u/KBvdzcdgcT88dHvY+FZdJhkcOMLvOMy7grr7cofg0tXPfLF9S6hflTWUz
uMu7bDffKW+y7uYI178z6MtkXX3XY/PD0XujpT19HFchRj+pibw6QEvc1Oa6ZNNvopOyMeb3Xlae
K0t5T1Pv28T0Ftr2q2/y7ryh/y1M7VnAci2P199JAEIov78JRpU7U8Thn4KGjwSBVYfht+GUt57Q
NtSnv0frvXHrD/bDZwOPrnL8yqEIED7ewJq4pI65wmGEAq48sz1GUi8utEW/EPzO5rlIqrOy3la2
/4G6YIFa0XGWz+FtGiC9KIiXUKrvI31Y1dpyouZyJRqwW0TiFW6qXFyA0vyqf682V8b5uUDrRxDp
us6bT+Usv5Kuq/huNNt1EY6/i8PVtjBqQXZHaz7U54kOfTxj4e/gZE32xai1J5vZ8L8/u+sX9Wed
xt+Lufyqzwv0NADb+KkLW0xve0tbLjLK7mKWSTVK27ZmPHFxl2TctGEBJZcXK8cIFoV10eLiLNIY
4kN7gorwGb+YkfmTA4uMQ+ds4+iICVURRJb52IudqWIfaL6L/stspq+8HQ+LtuzVk+R2ftHzAqTQ
Z+6lH6OEy+vDG5T09KR4UuOf0sBFYS0WyzzWjbGdXW1nuGQy8TOtMS5qSJt6dKnZIBDcofg1UX0J
ey8YG7VDqs6LonrKxvgqfQZlaq2zyr1TX9d2frb85FJHCoEQ7YwO+3bBfENpUP3cIDeYVFPu+fyv
J3EH4yuR9U8Zy0csRit6Eli8k4mTyHSkA3DRuKfU3xXCHtU6JpjEuGTFcqHGBgsXtjU5s/HaLZNX
9ei/gOJDfrYjUCqgCPOGVolz7iaEK13ykoNeUU7xGOePJ/3bK+ckCucvhSmqLOMd/r5ivmlPcTWc
r/QkNeCVn932Udt60a36/xDDHC4ZjS48NOM8DRfyeN/jhbHHvYDAnRuP6ghP+pBP8ncOQW7U88vk
PpPufeE09hMl01erq3y5EpkqxCkFuRsSYM/ZtHfIJhFx94tE4w9+Aj2zzqSXbGYp7+ph2mhsYdG9
/0o/u1r569w5J7B4BYGAw7zsUfZA1p1Zbf5iIZTLstf7ekeXDzgk8x6r05/BDJxWjUaGZiPKZ9f7
bsz4wdSKwAdxqcaCms7UWFFGdo3TaFqJp1jLUUGAkU69z6mMLupDbSPjaZkBYfgAtvi+olmPBKMM
ySugiCMG2uugucK4Rnv5un5hT1tWyo/rYOHvzy2eJzsOhv/2z3Hk+dUpyb1tw6Dz5XioSVbTevuz
BUGtMWzI/40h3KkRrt5p1SbIyeLbGf7jTDJA2dl36p24TOwDP1crQka8Xp/VlGWJ5Mjji+nWz4Jc
FE72Z8UEVmAENTWpKSp1srP63B1Fnpq1S1kPL5Nnw23pf0eb6bbR1h1abk1vD2Vk7NVMaDTmxSmS
8/VrNvdEpTxf+VxqaKjZMweSMjEux2nGQYKcXT1SjSh3ENx7z3Lp32BLIhpvmKevc279p27yVx/t
KUjA/heYzaPuvoyIF9WP1eMixR7heXxjv0wNxipAJSXPkakHpGixRO8+Xyd6S8aXRB8edW9aq1m9
i4FMtN4FgLNZZee/4CHLdDH4XLNN75V3KBYuVBkYmwVvKA2WMP2+Pu+kh9+yLZ4qHxN8yfuyeZB6
Tu9lnuYf9UpxAS0FkueqlKcx3BNXfVLX4frrNLouYeQEGuKu2t4tXNildH+KdPijhrZa2lCrBQ4Z
9YrGk+jue7oQ5+CcFT2p8m9iJ39DJndpOiiZgASN2UdOGZ08qB7LqH/VZvKRJp/qHvGhO+MQ2cfp
fdG51+ujbtPRCoxp/lJfXvHHveDi+O1ujIejWtrmjBNvagfq40mYInoVc9BnTuCykKlFi8Vh7Yvy
xleMEHgVamlp0/QgSLxWi7dURBNtkd9YhtiejMCr1E5CDhDZoxfNsl8aE+Tv2pftjykBzCfjrY3f
WBG8RmCq6sFXypBfuFtUhvucbxDYgZ+8v1P7jSvsfYybG9uga8ok2Sqa62TIfc/ZR82QaqYc7eyR
/tRKLSZjsWlZNK53KpGqpW88XFcg9jp9R8TJAAdUYe7V+wVPXTo/WS2+qoj1s+jFV1y52yheTl5u
85FAsOBhev8R2dEhqrNAfQsD8qULwUC5ybs1vV6fiL9N/UtW9Des6bzjudmyKepgJS9+ob8U9Cdi
z8S8Gb/kQ3XMNCwG6jVYiUpr3Wrdt7PUP2rj1hMdXWQ/uFDYWba7fz5/B4EL29KforlT+60kQ6X9
IAYZqAXtSpgyadPFCUtSPlxnOLWwqD2emt2cnom3qA9pLHZNd4Nn+530nOu0opa7gYkuthw4gRpc
ST5kdZmJp6Zl+0dddh8R5kyx2fzn6se/mRsizODN60v4aVjJpc0T9P7xYRTLl0niQyPtj5qCk5YF
huXcOEl6XdfamFWsLM5lYT50eQgtwXi2BtQl7HtmT6ePaTxyeD2XnmAja2+1pTyqXZYakF0FN4Z/
s+xNd/q3lDKFNVAo+Ounau/VzfrX4sidbw9XGLq6bGqPM4pua5nVIbKR+kbV7XXl0zpxsRVynZ33
y9JfZCMulpoN1QzjVume6v/uiizxo8viMbr69naWOvlAXDM15bIPGXPtLgQGWyv6kPojoc2ASQhv
1AVWS3bWJ+vFMO+RfX+r3cB1dVC/nfXRJvvSK3lUN4T6iAyrOnsu195oq0+E/6gf9nZvo9Bhj8cm
Sg0bxT8xC/fste0J6M9WtuXDkFkrmSZvaqirpaLludRLZS55esbN1GqB+ojVR4t157qpsemCe9FZ
7XEyCYtegSSbeH4d9Z0Y86fYIoAjTeGzM0B51utNo5M9MjZQF/hG6OWnmLCK69rJEFTHCzUUqeLC
PzUf6AxtXWwV6u2oLc0A1dgviSJ38+C6vWHEJOwV4nKkQwVlYGQjWvavavTEojsY1bjDfDhP3ae6
VmowJ2P8pG7seBBk6p3Uu1AB2l53zix7u2TVUYb5OTG0V3AyE4cv9feq4Xv941quRY3ReWjq58k9
oxJGY8VT2FxLvFnPeVKiKWeZ9VnA1fjvyEhrCt7FHN8ZNte3XSflBp3nH80DxWNDt+LlIguFZ6uw
NSoFZf5VT4eQYj+hZw39/uC6/U5dxLz9+5NX77HC8amHw5O6eOr+8wSOcElph/uC2KA/vI66burt
qWun+DehEoCY5ZPfGM8NBQJn+mt2UpNB6V3IQ3hV5DZpcp2c8hlPGX3I6twJRhb7+5Ge6GhJ0vz+
+qjUTJs6P22sPVUtZTcoJupH6hXV9kNNpUP9QgTzq9oEMTX+1JQldc9+JBgAvgNH4XXo9C0GzlTu
Qqt5oOe/tmLgHNQi+1Uf7p1q/tKbuqdqSoR3Z3YPUVMjVjGglcr+Gd8tOy6z0YFFmAQZl6hkGrDg
mKNQM0wUKnzReweUb9uxpLBuTTvLBK7rq2j1iqTDYc5+cjAZyWjfcj6nhu27a01KecA7uEq0ieJS
3p1iOcy7RqDVt0p/3LUmiQdhGmONyIutFzrzwQX6sHTJHz1rzL3ppOy2h/E2RiwaCA+hQuKhsamS
ga5ynKy5JkjjUWlmkhOFc3Ra0q7qYQBuoL+MhvlF71LVqyck4hYiaRl+lOEEIEfHjCpTG7tSHq1Z
hyk4aClCNfdlIqR520wfrW1OB8tFgZUKYyvZpq7c0X8fpIGKdhp2g5edM0kPJDbkqp90ElP8+nuK
5uKEO3vzQvl44EnDfCfcnhxum3Yr1h8gMC7VJJIhAdDYLLPN1G0nSaxs26ONNKu0D+xyAgXHTXGq
8aSn2WPsYGVHdIV2OSEHRQsdiR8iPo5UJ2A1zFAN8Zg58V29mN5ucd4WqRGJ5UPZ8peWjJyMCAMT
0AdzJbIyD/mlU3e70cEZQN+RA83wBCxxl0EAeihzg3HV3cG+2PbmHH3giLOJMre/+wlmmWULWEfF
nO77blQ5GO3jQqxQDfziJUP/WhU6OqLiFkWoBmgAye2AK1WfInFrJwwMjAyH1psgImSYJtzmx1ia
Z92OTbKsfKQjoRDrDj1h6jjpxilrngzdbS6sjZuyIpWRT6qLh2rGKO0voTeUuKryvZhncDxGh5HO
DhHNQaogj3dlln211gi7M5DU4lxtg64bBqLHfPPQ+RgD22Tdt9G7ZfOEJSpVfBB6Rn8Xvg1V2VVK
t3lVGNg2Rsv+KDx73XMu2SwgNtgneKeZnr8obBe2+EQso5E8LcO2L7zwkMgvr+YD82ES255xhCov
b9JB3YF6TL0h+5gGAse0dECDW/5BRwgqgd0+f3e9YBcuPPRht0vuWCetKm8cA7mr3tMDz5By9RyU
6VyGWwKTkg3e8GVm4URxx9klRGiVV/Cu0yhEeaFU4/6IKWWx7mojI0I0oqI9NBo4w7gzT3lV3Npt
fJCdad0PA8d6v01vaNgdw9G/TfFT3NXxH9NqUJriJQt8AosTPav2hHRvkFSlSA+NjcwMd40nbl5H
8qG3FrbPrVzFWUtZ3RKn0LWODT0CPAP5lhQpcvBMcSzt/nVQPPxUlHTGKqe8oSXw4VnmukWruMal
lz4VSfY4pDUw1HoebhRcR7ctuvPirOftbxtXy7qxlmrV2GCFIuDUlURFACkCt4qktW4ZCPeawKx6
Qv2YoAjZ3fgp/kIRT/uZkvzKEcuDxfFmTRL0bVJme2+MCT/JkIDO2g9M7QJ3iqReZfRJkJa3qHzf
bbpR/pyIjT+Z/ZN0GhzIuwI70/0fLPflESUb2KwRKWa2/CGPxTp0M5YlPZTOlli6TQ73YKeZYbEb
a+fPpIXPIftvZIMM11pG9lqv0LaX2gO6qRwMHibDaTQ/cm14I2PiFbrCZ5XEcp0UgDLYLlsSamAX
hZjRlvp9pCUUex8xOgbFaZ4DexoenBRJ2AJuFpmDIoyBo1qksdep9JsmwOrJXd78Zdj0Df4LU30i
dTK7CC84aKHKDUA3MK1yZ9flKULBOWOdp1ZMxwMsw85fBOxk/X60+a6r+9V+LpYj8iVtTwDbM6YY
xJFFtM6ERbDetCjLApEno/T3NFRJEUlna+e2pBi4EvNSk6rMFQTQYx4a6EI1lfYx0Vj00oMpCXQc
KIg7YUgUpC29VV2hQZwdATuaAzT+ufYH9FIZtHOXo5zvOMuw4ljDBBaZRiciHRS8eR4YokEmlbK1
M3kLWOcSWgiHENBuLNmbhjNu2hLvLxZ9MWn+1ku71zHCapd7ssabhGy1xWPYtXetyU2D80KI6jEu
9fehKlm5Ru+LVCxq1OE8HLHS7l36xYHWk8InmxVLdr4mWQ5F+YwTrKIzaoRY9yJPbHUa/EQaA5JH
a3/XLXWI5gqnJY3Ale15wdR2oGqgdUL09ne1jSXc1LUzmmCK9FW2y/3QBz7hkt9h5BuHYQruG6Oe
z2lpg2j2fnbI9Y2iBMsahnOrwLMSucdlWDlVaRBIhx0OutRd2OiYlrnWsdU8EkF56ttl01fiqxsW
6u7+BImI7mgejttoqbWb2BdnI2+Os+Pskthr7qxWLMhOO4xdfRcseG0VHm9clc2QYDbXAsmKuS80
zLie+DRS0kZCLFOgU4f0mZQ+G+g7th69jnDVz5bYVSW4hZAurF17NNc17ykV2k3buMZGFLgyWZUw
BDUkknrefRrjb3OtXmVX6/Wmd5Y/RtS9eHOKA3xK7aNd2dY+g7y46UfWHZuCVAjqdLPUVr23pU/X
tzLHjVdML/1cqgDq+awnkbOZ+5h5BC136oJjy9TyMdn0c5plDhhSx0Tll7HRwbiYIdmNXfyNZKOw
bcxPGrnCAs9zPNRfPhAwzW3ZnygdYaI9FnU/PHmDtRn0eSf6Hv6feOzYIqLBZ0XrNGIcMhFEDm2h
patxh5vwLPFqVTO3+wDDXrcOPMfBVAbseQDdVOivBRhzMDq0lTBudpSiULVGLs50pH7blhg2Nww8
rypXhVPcpSMgBMq5TonUfO65VCV3NedLPEYWHozQB8gEo0RrBCsYpyqnpxyj1WBQ7DlAuXEs60Vs
9IUbrm+qYw64C60sgpFiird4r9eui4OvmSUkVHKFRyvcDY756YzVvZDVe2XdWUj5MZVL3CK+AIsD
hwH58LKq7UpsswQblF9FdYA9dvTMR3PqGG1YDHF1wBdK12FRvfepuStyN9206HGHLgrqkZvOQCiI
xTf8SePqo3MYGXVfPIydA5mpKDgdyI8+rHEfv5OYbaynxLvra+ux0/K3eC5xY043emOuYHUVVVqy
AdbusJFQNvXqT9x8CsOLWa7ZQL//XICC846tg7WAi9JT0r3y+T1U/Km5ffN07zHB2T9rHLpipUIw
MmzIyEvWeNOOadcDzNKagEPONmQfv9ZxpIS2C4qjjrBV+xlhBm7/i1LaW9mOs4L/tUHBxh6WNMtd
kY2PiAwuE3SoDFgnK+R06vz6EIfjswVbd21F2YudNQ9pksLnfzcxI9tayR6+aB/cZni0hQfEEN6c
jYbNn8+Rk9+7xnjIdVqT1pPhImaucMD3L5ELLWEauUFh/9hJdAfE7zGJJAw1Av4qW6CDhr5ldst+
ZrdnJvFu4o+JG0dfdc1Gys85R+oDNXHrYQdK0N5nGBFQKA86900uyqCYK6z+RPRiffeiDmWpC8un
nhWYSrrbyeP0qaqW+MXWPRHvwDGTpGpWVa5QNeOfLsIZLvKTSc2foF6dFJ/25JTtWxMba9do3tpB
pz/hnQbPKIARpe+mDsPMtiYY9E4OWA0mVv465WRTZ8axFsUQIO98bARp0wWYnJV0sovR+B/xdLPk
vC2rSj7pgZOGwYGjMti71bO+LQb4waXpsnQmv0bnu0d2uD7niNEST4W4y7oaxh0H9Ds3uWefRxni
WZPIwntU8uXcvqcuLg6YdikmsuzFtwp9pzfdHLhgNSKwVlSCkt46JnU7rznCYoYz52Ca8elms31L
vITBgdEmIt68L8fS2PkWGkmAVieMzqdkMp9TeOZb6WiIylB1sJN6cLwk2XXOS5Qkv01B5duNI5um
qP4ql6dCVl8g1+AI5kMSQL1lTcvUIcYFAQsiBakXqjTcb2JVRPZPHQ/ZOp312zSqQT8jVqeX9Cm8
/L6GBbYOu1uofOWui9NPofPQZqpQnszAE5IIPf0k2semsJ8qz4F/UUn2cSU0tyxL77xcdkiX0GWn
KeTDgR7+U8ixe+WmxXmWY7Px5haiEIIN39DLbRl7XxT4Y7FNQtO8rVU1xyyPVXrplwLbWO/eLwX1
ZJwM7gq0j7dOllAGutcJ5Co9BEUTG0Y1pu+0VGZwAM5x8m3vOCZibc3bPMMiSmB3fhqEhspg1kn/
DvPNKhziGsUNcSBG1LTEnBbDemzxZ9oGidw1Pp9tUfWHcYBW2eSAq4ai2RaggGBQonwZvL3jlzs7
KjOWh+4lmpD3E3Ieby1JOvkY5aeZyhh33roHY7LyBwA3VZxgZZCDuamB9wXFSj8Uon9yQZszKvtA
N+fhqalzPFbF3cy72cPkYspQ9B+v0zBupYN2U+AQETFbs7ih8+06FWTBGGdc6+invuweYr1DaWZW
O7IC/VXr8iEMqdzMKYFPAFW2unbb+CI7CCBXe2G8mJAr/jhYm0WGRgjV1HqoQXI1hoo5BnMSlCVR
2gNtlKZy8BlJQBMjYoX1EPsJ5pFt26vPggMYiUMd9g3PdBBDCDQUnTA5IzAmGw808DwGgHOiTGbB
6CSfDcTGIx6WF4v29m0XSX0H3xp/u27XNzqi8X5iv9Zo7Pxrv463g0brWG83Vj9DzOgqLF969+sC
w95mNmAdPNfidmx4i3VqfvULq7kLgiMtpdjlU3KMZDcwkId8i9syjiP+k7o+h1OmIjZE9JbzFIVI
j0eZwhfqGawGgVaAMIx9Z2N47m8rpwcDmO/WZy4x8vSo95yVMfwum1a2x9T0w3278sFsbxVxvvJc
9ECNcWSGHU5D2H0Mc0WCi2/bWKFSNo2TMWw15zfpCgJeRNQeUD4eurCrj7ZEA8QcqN9euYFSWEcW
iCkoygEJZdzVAQKibON7KCql/4LOY8Veun5Y2BFwnGW+q6BUl1kV9Oxo1/hVsFQhgj94vvURId9H
L9kAPiS/AGOuC5bRuI/HLNyYCc7zAfHEkiErGwAYCjPrNzR7YVKyrpsRCqDGKN01rpWSgCKnCqg/
f2oGh3EpPI11l+K2lm1rm8NnZ7W/cD19yHfgV9DD5Ctpjh7ViPit6fKPqZizm3xyTtQq04BQ74oF
NP0lW/jer5v0FpPwqmon7dh5Fg6xcVPGfv5aWzCSbS/2DwVISbhrd3LCeNhDJQM86Mxb0INckNzY
pXVDHcmrnyTbprLL8AKHtjjQJr2fS2guE8KeXbX4UdC2JtiAkEBjpFc2n3d4LEwXN4UeI0hcBETg
tsCxzzSHPm6pqC+zMNinwWqfOZmNDxgLkwAmDqkHfxzPpqsQo/fqa/8J84pPUy4eNjM2WMPmrDHo
lFGHiHQzZxqcLYnnBREMwzaaMEc4IyuT5eA79AcO5sI20PWazzmxAkdwGB32Kr+h71e8aG302+rl
I242JIwEstPWBL5CvoKxggbJUFe6nUU42jZrHViQ5j2yFCvAXWY8UXALWvgAnOV62p1l9xTj2dtN
9GhP6tTR1hXeoKqcqE5B8xg1TOdRWd2zVexLa8WWl1ZF4isOOB6hETqUPY7ZHdpSlb0RhpuxuzV1
6W1haL5WkY4hu0617dywtk7aZt2TQgRxOha4Z91Lx0HQHO1TiMAfDpEAQ9gsC2tht7wpL8zWXCrm
oWU219h0WTjSmpJdvQEQlh/iZhLrmKG7AUCdBukUgSVGGbafy6c6bUP0jhpwxTnRglGXHOw1xi8G
o92UlwgzCa7Um3ZLHLu/FoT4LZVHlc5E7YRc2McqACMzlOmGDIDvxm2cLRVf9kK5uPEFggkz9n32
a8M6r6PyXkvfeZ0qsCYQDbCpnqOq+zDq6ag1WITauAXzIQwPq9Kwp854a9kcMmUTSgoTQmxat7mt
Fh0LlePf+5AN1oaPQsvC+XdTW9azZ5ADkm17bWofBb5NrCbLqhCC4TjCoLM+KQG6O2ESx2yp1dx/
TMDnItLizBqOALexFSPbTfIgHPk0KF2ReVoncjPKhcJCtVBob0ZOjFhy7ZBGKiibasE7hv1tAz+T
NJk0/W7HvKaDi3+Sv+wXpsGv3LZTdh5U9O9kzY9T7Lxkun2JCkVxaxEeW4tibIsoJ20ZDbz/MC9Z
u/ekhfKppxWV6HGQOaYecMyzURMnLccbvB6uVfubKX7Qwz7aDfP0Dn/LoIxYtKvJ7p1dMbP8RJPu
rjDRFtu8ZC5q/BdDxHeasfRbywf8mqm0RBfDTZXdupwcMWVKdqruk22gQ/RLlIYp9/+8zPKkjSMO
7rLG+An7po7om2VNj74rd5+8HG9E/xB5BSDY3AZFUXt3daTfxx06adctx7de745SEaLjyIJNCgbm
ro+z785ziuOCJwW1Ldv5SmHeIdGV27a2taOvcXTVGuhTNi7jwSNaKc2Et9Uze+T80e2JMT9iAF5W
eDvrta5r5lpyvsKQF9qBXeCBi/ySHtVQHM18MTmQQSKdQ71DIkghHPzbhMStyndTXH78b/bOLMlS
JM3SW+kNkAIKqsBj33m22czdXhD3CHNmUCZl2E2tpTfW3/Xs7IrMFKmSfu8Xy4iM8DAzLqD/cM53
Kthg29mFE8XFS1Cv4oBJseQcwRTqDaCRjs3lHjQ3WQvTFpGmhwqa4XfBbMcqJaTIN5NMcF+ZW25V
kLPmCnuwN/5H7qXTnwGjj6ymj2udZjh0I482ANwx+RnCvdp2JmLMPi7LVWBCXxViACcbpJdwER71
qq2odieEiqVPSoBgGOxYzjkgE+leNmPctAArVphj057zZZI4bV0zfaQzEjgnC4ZtD5ELsvu2GIX/
OFRwGyHMVNsgxEy6UOHtMMT363yManZZPDvtUDf7zgeckl8IPHF3VGCwY7JAXBJ4YOxBqJOsnIyO
ecynY7/U360R8qO9MNtq09JmT7UVSckodRnRVFrvyE3dc9ovI6MVEROOUIi1rSN0KDMLfcnUhBSf
aSNruqOwKFdhMjvA89CxMkHcxjXcdtduJctCSrBxBrTHTTa5bAcjHW9xYYxrAwKaD4bcon5IDo5f
oggtoCgtdVsTnk0PIBCRX/LRvJfDWCLMx8mOnk47i3po3DY5qKT7iqv7c49F/qLHqb6MVXGqLSj3
CWSQT8/gtSDYdsUpJW+qXIZjJtyGe49dFqLfTxGa753GTAzkrl57YV8cmfs1hPRI8UiI4oP25bB3
GOucipTs7yqEmtqC/hpGyg5eTdFzcAecpuAyQaFi7CEoIC6R+/fDWzKrK5JdvN6+2SC9Hi4a6EKk
54tTRT90nc+cSgMpPqn3PSETGM0R9IcHFaqfcx7y0QbVfOsFkQDT4MBndAd7Q/5DtrWdyX2urJIq
sFLHsPPXiWSmh6q8OuC2FFtiu5pd1JtiM2dAekEAISR0oexgR3q11TB+jh30/rZZ/DNOQ/Myq/hl
GFl94Oum2UjjN3AIW9wJDo5vcQxav32hN3+vuT0/ZbNOpvn7BE2QvgjRXN6frUoDzvMXeYQUuPKn
ot2meiqwoZTTzW+ZDekwzdjwobN3OqQqv7/EzZEhRn1BRpdjVrkP8cC6XfJyiC6urKFmF3aysf1i
2bTV/QMqM3nJVLUZBCzSRfWfdR0RMal6Q80FHHmoO0YRYf2zMvqr8wL1NiR8WH6Q/DF4AZklk8hf
EKsQbUK5e25IGL/MheNtyUaDCcEMbeVo69ai03xlvQLQOx6uENvz3Zij/05kmdJBUQErHVhnXyQk
Q8+6pXEGnRfbxVc/Lpeu86NHjcGBod8YhY96FLCrigDXfEUdiv0O1C1va9N0yb6d/eACdcXjsHTd
U914zYozEpHYGCHIzgcLFVo27BYGNBEN0rrxAViPiZ1eDc0pGxlzBB3gTMTHwhxIJRAiMw/hKQ/s
d9N8ScEGnMwFVlAUNTV60oFqySJ6vSlZwkzNzClurwwQsbfFZx00elm8mxc2ZMMoFUCJ4GaN12Eg
/9BYvsdgch4urDp+dXnRrr3FKZHt+m9AqmBojO1PQKk/scSZ81RMvFum5ZQy8b70nhNecuSudjFY
Z9eTW3KmnVfHTseXoXkQznzpdDacU12Jh79/8Wt9o8ln+zOLh1Ggp5tFCtt7jttj2Q23XEp7S8Cy
tevuFvYZivimYtZZFkqeHDjfvOjd4iGZMKhVxn+r798wtTzUs0XX7nAXY+idyovFbpLJMs4zN+Sl
2zAsX+d9Ut76IfvuIALJnMp+bgufm2P2XirDDNOFSX9NNGgFXsXOkbBDyK2xabbSFfrM7EvzXd8D
/w+pgVcZOx5OThMTexlzA8Z1+V1ltKWhyJzd4mhWALMdXtqRBmMKIX7jQ7sm0NRAX9vjOahsag+c
NKt6lmaDCSzDXGLX1w5v1z7srU9pY+6akpYIQW5TP0nVKUCTy8DJ8FBUzC4bf4Bc2jaPlPTsE/IM
L41bPXTsiowoGImaDATvDOYyjHFmeFaMG8iHlEA2MpCi0T85pQLO0pbLGqpGeaic6oXVjEAzFhI2
0XApeLjSY1MFAA7uZKikbPddUMMEmiCpYGJtDmHIJDfpC335jTjGs8YY9lcLThX2oFMl47kXvfu6
YIgr3Ct1e/Bmxxaw+dm9cRiS6xMywMl1LVnJTD96gm4OjPo3TpnLJ9Sx7wSbbh0POpKxgulk0x6v
tWuxPfUhy1oE7WyF+mNpcd0FvHi2daKWxyAgvm3us/40Ju66HjmdO4crvsBPw7NMGWH46RJCW87Z
/UtaZIwfxPK0vMPclheITEDC4hmh8TzWOzdMmic+FJcml4yDZWhZfNvBSYko4OZi1+exg1ZtcQJZ
rG/0K4AYJG8wp63Eo5g0vLzeOrWaoDQ/yL6rio5zmAd9mobGvOjqpZ4kg+Ws8C5FKU5WB/+uv7uW
AcOR/9HLC3dJcGV9STgYK7WFXWAlmfziaRMsrmPO5bJriit9yc8cbPvOk1QS7v106hJ449agNh43
3pHXaXhIME4AoumHQxW3mNsCxFyMTsKZCKasMAl6NfZGU3SNAt6JZORtFtuEpwlA28Yu2fH3NcWu
N0bnkvfCnqhZnHBh9lkVB6wTH/GCwKP3bwQhPwTMU/GA4V1JRR3tyiCbWLx6dDQoU56YFXYICuFT
dDa/ErUdNKuh/ywWZnPCZRc0M8d6mKP9FIr5ypoxZBnsYg0UPZlBtHRpMdxA4IBNak29k/uhBJ+W
jdWrChDmuiHtUdXckqSqWS5HYt3A5nhuE8xALRZdkn8yXGKA+lst/1CW3k4DYYPrvhEWSIopJSD0
LZ/N9C39M2xA5ybRLZZARuiwoGWHTKF5FPGGOQ/cjdMtzTNn0+ey35bdbDPSRz+kFbOisLgBI37m
9hd3qyhKMYBUBIKEyTHwvqrF1ofcExnLLkMMWVpX3E3xVcTzhnSBW1jYCG+MOZGnlj/TqrewmhlK
dFP7TnDToa+6o9F9+OFU+osButElE6CRWvhOz55Z0J0ihB2ea+PLwErBBo4XZUUzjB11PvnF8Kbo
Lw4x3eE66OSytvr+4orY2QYNw/G4zQlj6ySUMNO9FXW+WVTZfMu6gLsulvACwPxW+RQj50vcBzUS
/VB0nLmzfYS9wWAlScezJz1wXHBhR6M3aQZCGtTweO5QXmBXTK6uJK4pLXdtnTo/PBP9SjhX1zgL
+TGXwd7qNAaYNbQOTKoEFuaSDaQMtekDrYRclxARKWUdsW08Np5h4h3t0poPSykB9DJjKqfmp56S
5NY4cPS9SYmDAYTLWCIun/2qe7OSPy0z+ijCuHAzTK5uMR7pT86wm+73ivTu1VGI18AdL7oYl2c/
02+RjZ1qqMZmj7WVST/44k0UdWwjTP2F0EcdSwK+1zNkgw0BP+WeycinDaRpZXpSzXjJwtfJk/Kc
u+VtYiC7wXVb0oyrXdCPepMhw/IX6H2SqHSsTekr78svB4mOVUbhFkFIHg3zZmDFi7sjX4hoABzQ
JOEhbNjP66UkmKK2ln1hx0cHMSD5owVcFjdhO8OxP4qRaNS7iS3qerQwn9EE1a2d6VmmqYgvoVx+
NrFVHqc24w1QRyw8uatR38F7dzSRMUupDnadPQVjDzYGbf8WtBGplD63gVAs3kz0hjiTg68/Uop5
rFSIYM+jp0zy2GYi3Igwd7e8QHZ9tBDzU/AD+GX3Hauv2FhN/+HfTSOuDI9xExxbXN/g7F3yJcrk
V8PGft/TfMArlYBhZd2sgUWcG0elFxsR7sLW7MgFzSqPmINu3od+ST6cNwT7hCnQYiNMKKgjezdl
hjO3HsIx0m4bm4mr8TUb2Zw7Cf0aEz1s5VH9jbTB+iDvecSsB48yZTrMHFKxtfEvdpciMax8uIM1
UFmsbXjQ2PHnR2IYFnQI2VNWBuNdJsO1mKyV1RGX2Vv3WBiMRAg9mPjS/62XTl0mO3tPUuYECxK6
XdjAGvVY9nsy6ZgSw9voTEseWtX9IkiQxLZJbMGtZ7slLDEA1bCh4pmfqxVoD8JIg/qn+iLgrrAy
b8vR8CVd4nNctt9rVRYPg0fxTtTHzqvdEyXDFyOVjcJexlHlYhlsDASfvCGhZRZPOTsWgg3f8sy6
QdE42xmjb6D2CC784DOzXMra5W7RmLpHphpM3Jv3uFMfKh1+mYR9yFIu+DfQ2XC6naMoupiJm7Bo
w2XvFDXr4hqs1iJDCmaaWDc1T1Osm41YZlRbbXA18b6x4HL1k8x3Jd0fK2DAbExlmSvbu6wRt95U
TyOP3MGtsdc3zsS7DcKs3USgSloshbN2znfzt8CgtAp1zsCXdQl2gsmgiqchscBbr3wnuBTOuKqN
vjqB0Luprn7Y813MwcyAUPJlogwwKlmVfTvshD1+Wkt27UbvBVlUe79Mr5GP07vM2fSW0Rai4Gdi
EdFj2oEQAH7tpOLRMbNHQBXLOyEssrbFboTyxDVaiV+ldhh63n3Jw+i/WRT0bAiwKseTOkLUf0oC
9ryDR7hhTo8d3xfWkSHFYLLZQgn/jfiJfdpHxSoiWkYk1aUm1mXVjn7BYoPNNUsI1B35r7TTz6mx
L4YX/roTGVhcpV6MDUoo8uuvOQpeijx6WYxFFAyEc/LCubdnIl492KHEKBRGvFTTRJ1GLNGYfcvY
Mu6zEZNr39WnEUDdznTBoeuXa0CMC9u++kEwuZvdfj4GuXq2lw0PwgeHebmqLf08+cNbw6RicKKv
QZORNc4uegxUBmVTkOM4nCzFg2XdMZi0xFZG2tlwcQJSGEzzQUlntvnib4syvEXZR9eFwd4tsRAB
AUQwodpPEI0NtmLO3jHE5ldMJQDBD/KO4eF09wSfctgoxS4q/mm8iLC+CcdMpXBDuRUUgTHRQGst
KsBQWcfSqo6Y55gohta3jnDDgyePPcxGKLPmqMF/ICL8013aQxVZL8vIB+Up+0+akR+aJb77MCWk
u+rg4MYU2oV4WaZwuQG8eJDMzPzW+jSkefA8shSuEhLxliC1IAsJ1nhBN5PguJwltfAqHPUPjYrW
S+Kt+zNPxI4Mu60eS//klTD/oBLR/pivLpsaVmnIxChajomLmjOvKsIymVSF9k15EDXGLT3VoRya
Tdwji/QK9WtmNdSkwy0043lCUblaouDRGjzDtJOBllQWFgw+FlSEL0SpvOuhyzbErNPz3IeF1Tgh
T3O/+GTKdeiac2ltNCGD66lPgb4HBmfafTE5sH0m9mOdxagH2955KvMaUWVkoy4eq403RC/5dOcB
9tET/iN725bWO4wWdwXxs64kE5Z+PiCV+hUBE1slT2HHBmYY3Dery69BIB+ranpjJguv1QFu0k7n
NoHXocQ5S/9oCNXbpzDgM5+UBKdY6cCHf9zXJPOQNmyia8ruA7J7vo/vkqmAqa8dCNCZSDuq2f5M
2Q8wP/6YGuexzW3M0pxQZg6JUHZh91FJLczUOFFdhMgq3TEuXzeluxEGHXGQgXAkYbDad/395RMT
tT0jJsFH/F5T02NJr/9oaucohvDFXlRxE5SiqDQcaKU5w01dq+wAcZiDSS2npXHPQ66tlbCIACbE
yO8xC8SZ3tEWkwswSOaMbVdcfv+VqH2kz/wtw9SF9bWr5F4RTERTOHyrOx8gTGxiGkv5a+pZQgE1
abf2vaq0gqTdsZXoqUjSb12TvsZsvWAs5X9STlycAgx2WanHbqKQMZa9M4TpmKaVmyJjHJul/Yfq
mDcuj7BJNRC498EyBTEvZx8+xsoESclClrLBFKemPS8sELY0axrihYVMHUbLjg3nekncnvSMsl1P
gLx1dvas6WkyR5+o153g+/HuB03rTB7lDMIfQfQ3alDfM+3eqtkrTVXv7MFJLGzPN4VLaHpcmY2b
5I8yVAZWS/AhGdmsHZ+B/71tcd2E3747hL793lO35+hZ8atonz/EvJ0wNXKIkfpjWMii5miCmR6S
fqoUuJ3oJfuZ+L7Yp0kvJIEhfvEa2R29a9HSC2foPgBxzS2Thyi3baRZTr1B26H5fuplusDAbY6B
mVGTMCPcWUNQkiRQbwln29v4bi4DiS9OyLwhR0gepM05p4q3oB/i4UoR2Y399xl31akGnlx3nOWW
hkuDE3xZS/eSje2f1TS2BJEVf/hVOT5nhftoembzhGQ/D7VHg83YJ+6hAvFHyhqParQ0wc6WiiwH
TuUNdHMiM4V9mggwPg4ggmGiasJ3+J0AFBCFmK1I8fveuN2tLITYRIjm13PY8VYgX6+N1LlOPGsX
ufa3qkyjdejQwbvUPJolXgFjYeNHtr92JbrsqlIfljU/DpY2myWkYIXqcYJQ8QVNtd5UTGOIZRNv
CZSAGSZt2iBWHYvpV4t1vAkQ7FJ3JNs2YtDUz2G+Rjb4I+tbCjNcS3eW7TOby5+li+KlRJ2TNAxx
bOaBajQ59b98ROb0LnPn7NM5VFYE3BcN8aFtcgxzCgFAdhMFdOHU9skFvN92DOZFhw7MUqwxA+hs
ZKtTloDaQHjLMGFbzuITxWXSxUCTw8g/9v1I8GIYELwG1IYZQHlsbA/RO6J8jAtwk1wZbYE2JvuO
v2uZjrQTIv/UNsslIas1rEa6dyu+wOx79IQ7bZzETyEtMRDKoOC7eaipi5KnfrTYpLniJbGZ77s1
cnTreXyoFlYB81F3xbCVxnsSafx91F5FSNBi7WdtMGYiiGO8JhlbM+CYeP1yn3OqV2yzXKtb464n
RrCBfDNTlYk7BTdTJeun+VdnEDt6y7SPtXft6ijaz6w2+4kFABowonDnD7czd/Xx8uHEmGdRWNBK
dvoYCAa9wuOmU8bBxa38fjMH8tDcvQPSYsnouDk6aqA2UOnW1fgAvpeaqw6PuClywCowy+OmfbWD
pqJHTge0/WgqB/Pqk1+l8tb8fx7b/N/x2FgV2/8Vj+1/lj/0//qPf4Kx/f2P/APGFv4t8O0QeJoC
HGALF+LaP2Bs3t/8EAOOjyEAQgz/+39hbN7fPCBrYeg7th24Ns/QX2BsfxNA2PwwlB46dOm58v8F
xhZCl/sLeFEqJ/Q8l9WgHxDV4Qv5L1jQuYhtJ8tpw2RDsRlN5EZhSkSEHUtCEzF87ICx8oB1NVr8
udz2WTiv+4GpeIPI2frDKqZmx5EUnKXf3LpQfRZ+RJBhxFzS9ohirqv8I+vMzHbOLvcJ9/LeQdJy
hVQ0e3BxBh6aDfCSTU3vsYrHRR99EgGauaD4JNsxGdPPWiBSnCCs7FB8U3Qhu6yjmhgBRwcb6D+C
kzKC1O6laIpLcNtl95Tq2oGiJIN9uR4mmMh4bVh+C0IQUNsfm8JyjzULwgFr2Y0m6RRk7RNeOu8l
Q1QbahpO4WHCLiZc2ZzRVoK/dNJQHe1leZak+iYFkrbKaTftzBoGyojeZTTp9VyLfe8qIgao3B0L
Wo2PItfzmVtZpALtOQe3oi2+cuOEcPWrdyWROFoD7Ct/SOXBhuvEgz/Xh2S6X7L0pFqnffIVcHKV
zQpSVBr//dn+J9Ti/6hQAtdp1QN8FXfO538COP9+H3g+dxRuWqGU4q7/K4CTd2dEDARiUYu3x35O
YxBf9MJbdDQskMJm2WKi/DlkpJHfNWn0+p4elk3MOG7th4/K7QntjmabVzmxKo7vgoriGLcilKXd
5HHVnP7GGOsV8e9m6gFs/+Wx+z+syL/+AjAI//0XkDwayg65jb072vCvv0Dnl3VkpQNi1EI0W2rc
K8Dh77mLksDyIFYD5yZrDiQKPgzD5maV+t0nm8xDAVB51YPM/28uqfPPWNffl1QCKmfkokRIqsO/
PFpdyZg+TIBs5gCYNvOUWwdhWH9TW6TfoP0gLiPRpBLeJYKbTnxSf9WESW2UHJZ1HZY/4jFSD63E
L2Az5FtQJrLSaZBELlzD//ryCfffL590XcX14yYI/u3zxzSq4l4TTpAYzs8+Gd3b5N29TcXcAjSp
E24Cyxy7mQIXks/4EMTU1I4o7Z07LT9IrhK3oulmajbiYF08Ibb7J8coTLx6WuirBKmL9kA+nIzb
S5iV83/3G3juv0BkYVQGtiulrwIPVxbvzn++BfKgsopAEjwxLm2wHbzilQmdPppypmOsjdrEDpuW
XPrzyZC3rdI23sQM4Zg4wASGl07WsGwYIE2usyXNc2WiWrCP4i1lBS0y9Pt0wuoYo87t/M54DtMC
qTWVh8PC75dmX4zesk0sj87Ia8LrssThFdl6fILyfck7eosWGhYx6807Gl3YJFla7kVdgbPXfMyW
ifZ9XkVHVTGgNaw1aZzIpeMAQQ+ItB/pFovs//wCkMucZtZLXO77P7GzgNwg+vug/GDVfo9ukM4a
y+C6oAtmXryUaOlf78t6ntH0t1pmbatoh+8W+15O+JpX0JmSUn8eCQPm/XnwIhsxZ/tqMha3Rcm/
knn9N3a0hCrc122aYRs8dEFwZ4UfN9NrtgrTpovkzoPvsA6capUXE+/OagTvWLGxjIcL7M9w4Eci
mHjaJJao13NGk9W4r4E1J7zT+b+DvP2GSnOkN0QTGY0W1gwIkUGYrcNEgOoPfnawcTe//xE31M25
i+gBjTkBMu30h+UTyZdWtkOayHs4sUFFlgqXojq2HjM0a+nWWTCiNsdjYmx+mHTiR+DfOt7dxAnR
XkjgMdBMTPhZrB3qAhMvIWjzyu+qa4uvF10665p4wfU4LlwKRx4YwolNJ0lDXHZOGAMcxNIcziy6
chSTaBXch1ww9rKGgeQRe9wwSWa9hSJ0ZS/Ysh2E+fSaPQKpnm1TZhW4Pc07klFnZ4fcB/XE2KFr
2BiLPP9ieNRgYHvFDejsdN8+pjJh7JTZap/1MIYZjW2c4X5a2c4hcZmQcWd1AikJh8Px999Vs1Xz
TtqmHdcS4CoLp8R+qAWZvyyvdv3Ax6ZcNnixA0d5ttJ1jbfFaghVz3XxKzDLT5MKn/RPlgAyn/jh
0EorB1oe5GaXfty1h4P5NmDOuDST+90qzSUkU/fkOMK6YLh7wq53T3YIXueJ0Ppg5G4xKggO+o6h
cIqw3uFSiNcyHrvnxLTvttTYz0aljgKP0wMSDiiZjbWJ1P1Za5KvsJuwQQ6vhg7ixeqJmLQE8+sx
bs3NjNxtgg7hmOYHkPfZC6T5dkec4hYBPT4ha2AUIjPnkYSFJK6C5wCMJetSANxzS9iTLebLzHDQ
Tmr5y0wJS8uJR5OQmUvqxpuxUPozVh4mLEhaxDL5xAgUlPjMX9qNln74gevhPUUJ8iuuO2TdJcqW
AKnLiOGdRS0wQnfA8Bqlv3zP27nta+6XwSse8eQNpkZL1su7HVQaXiqxMw727TSNg24dT+0nCShY
q6vJXZdhlb12yOS2vqFEi0n4hYVbiIda4jYtwu7Ll+Of47ZutHqHZFvtWUJ4W95gwcHryBBgmveC
RNF+d0L7LpbsYfJaihUgMn1nCd+6vg8wLHXFQ9N7JJeiRKxmqoAypqc0+WUInoUxjDmG9nmcCajW
qDswjUdcCvyl9iqpQRqiydPHZQrIPrLfssTXhCQjJUoMYaQljSoLZ3ZGflGyAbXGfX6PWAPrhM2h
CddeCtxsXtR1kiLZ82iGmySRmAZHTCm2mMxZp9PrJN0Tyyx5njGtAROo282QiuRM7jz/QeE+6qiz
royZvA2W5nLTujI/t978AKXDvirT7JTbsDCTTXrRJaoDIxpQl+hL7oHwG9dd1CmXKN9+fxmTgdrW
j8my9oud7uBgtlWHqSpe+KusGraYXnlXaIntUD2U6VxDnyA72Ue4yby2liyj5HcSL4aVMUjRuzF4
pODGCsc5sbSM1cOAbCzOwuFHUKIsDC7I6/JHtxUWceFQ6m1waXOt0fIUF8J31E465R/B/emPB/Pi
FfYfGZunQ6OH+dwSr8FFwRXwQhisQzV8Qb1/9FznYSAhhdja4mHk1c/U2pYveeEfCGUbbjJCXq6g
hadT5R1TbTm7BGfJWjUk4dQGn8HM4P6QYOGgXEju9ty2hodkyzNb6QTrZzWfXbiP68LYP+uqsB7Z
kehHxpmXPMo3enB+IRMsDhkVNJhcis1NgNiB3Nt5PP/+wjXptgMHNv1AUZ3Ju5vtX43DHnRpb6Zr
TppYg/MSgEBIpiDfKZ9NTO5FFODEvG+LJOMt0/fZUTJvY8VwbBCAn9Cg3kc87Mt6IGU1mOf9IFhC
s/nDlx5BPfe5huzxgkvmsSgeI9dfhTOTh1S3B6K0zGoOEAJODA7IrqvvdTJqaF5w1Vo3INl1Z65Z
6ia3qMXE1ecm3P4unhNbl0fPrj+WRj3xorvf9W176FxKw2Jij+uNTOTwDACjKw5RhkRSzubYE6ge
WOZX5JvqDBUU2eMyl/jFO3c3p/lGDfGxcuv24Dce3IEi3+cdwkn8FDu8kEAp23JCxSA08S3uywzL
cNUus3OIjHrwmiFYTUmGAtVm99N4CBllNzznTfWWYGPfE2UzXdA64Fq39c/aBl2i7tRSNxHdg6fJ
o++NR6qXFRBG7wfFT1TFfAaJTZND4vPepNiP8N1X0cX2SSaqvR1hUhhZkvDDF9XwKCRKARRmkFMj
PttSX3qIu5em66jvSHJZaaBlyIlVsC6EN2wE0xHPxl8iJeoxVWGnyWfrVCS6vqZRX51biyA0duDQ
Xf7xRRV/Isw9JkOPjLGRAEmWCAhGIyUuZDdH/p8MH/wCGDg7uaYsYpxtxdO71Q3frYpE5HF5Ikot
Og20oAn/msNH/1zMjLw4y7n6vf5eR2NFGoBzjgcGcbPXa9aeFTT+sepRpHrJSaupXI0GTS52MwQO
LItOVXsPhopyvDgQ+HeigoyKjIX6wMuKdyuvLl3IR4hpemJPfkB/Nz1ieFWQOuLxHsSULi9mTJsr
rMfbQODapnAcWBaa/pJmgJhRVMI75Bo3hUQHOULrHQhRPGrsnLdyLxVbNztGQWs7kQfPkvjNsVku
gt9o1zaoA5ylR6aq2y1uLQNL4L2oveitenHSKr1h9PULM1zd2T/yIKw7wAE/bM1IIM6tcxzH+jJ5
48ntAvAk8CNYjmqWm5Da6yaAku5iESFVLtjIe0BZu3BsuaELuDrDJ6OnZZ+7PbZgLQH4RMM318fk
X/VWw342UeTqBvleozI9BSP7+rkZ2oOawm8Cj4wbX9CGtk8zK10MdQXS6KU++G549u6KVSuvb7gZ
M37yr8xqvEOYacE7QbrbSXO4WIwLvWCQp9orXxaN5AAz0Q5pfPiwcArU9h1bN8fqjHT855zq8Owf
KqPQ/JTTURcDk3ln/s5J1u3DrkCNPhK7hoJIyXp48GnPDkGHmUYjcTFaPDZ+L0+xi0sO6WC1y5u7
azwrTxJAoTO2wzq52xVxF6EFWKLpHFJlZkQ+qESNu7Duzwui+FWWQkHWzZ73UrjVTFol3p4tgkTk
jf0Ed2NuHyGayIsTyVukbYn4KaDCryleOsUbl+uVt+I6z2C2y9pHzTgdYQ9XL+4hm0bzQuCU782M
9v3s0I/ldehT79h09obcEIAD928UZoSC0rpjdEMmUijMiSHIEUb61juH0u/ToQM5fnZhlA9Wd+4H
BJNR76Nzu39/GYEoq7rS23aMVlWDPzK3YszmfrVSc5xvSuA2FERR/EhzmDyGWaCPXmD/gmRCgZfd
p9e5KFk4cXAB0VUXyO842iYln3MAwL8dmJEYa+AuIJA6basLHTxCCTE6W5VW3hWn6keeVM3ezaN0
Y9N1OLuG/2KrEuAefLH66L3s/HG3JKU8/b5NsiiO8b1gMV+svr5aGipFpOp9bdscYLEgaa71h6vC
F6XSntWGo6JTPMP2HlBg7bro3pKmY/pYDdLDa7fQRmYR4quR7PE+fCwF3WUbYCksZzxdyUiy1f1L
YtR2LKRzgAnPOzBv/X3h1CfEcXSB/ASrhS3ziUWLvdOz9TMKXPZLdX1t4iAHDIlfVDr+DddOcMta
tBtQQRG2jpdR1dF7lHwlRT5/q+nDDKyBjOzKPXHIzgc3ISmCFDzaSaD89XediA6uKoVRPjGA2sRl
0R8zFfbHIRzCy5zgk8oxG7P0rQ99o5xTGXPryn4yt0LEhArf48KdLDv1YeF8RMgABtUQ5RTB35c2
v6WwrfhkPOJsFTqpgGlcXyLPQtJ/CCiRm6rGAWtJ8ywsF+CWVa6rwSQtCFFKRNpkEwAqyWGrDPUF
aaFzsp1wlUL6usxsaniOueN5206C7dffNRnwF1SB6BeQOqJq0118xGSXYu4fM5Y5Y8AEcGCmGY09
z1FiEQ1890re1c4TelRXPqWITbmfk22sqzdtpf2VsGvWdW5+vkOGB68K9iHwPYSHPauc8T2RhhnF
nfs0Vi1Cn5CjvpWi2WVlDxVIUdGwEQnqYS0Gn2SAPN2nQfqUOzVLGpm6rxE6HNC4T20xP6QE1hwX
w5sigGaDBRkFMUGv6JnTc1+NNYFt8a0AwrGzJxA7eXjglA/4fiHDMzO8prnqd0lBMRvH4SfSlCt5
1WpBxNn2qBeQTsgVv3/6UkbJEdg9JwR84RXpAzT6VVgeo4T0zQBEDcm+r2FqeLOCzm9xpaHU9ZaF
JNOc5ISQvPB4fGEhxOeCcSHEkLUGBkLAuSWx51rICAJLnRuf37JSUpwEFOH/Td15NDePpHn+q3T0
eVGT8EDEdh8kOpGiJMpLFwQpSvDeJj79/pL9VndXzezE7HEPb5VEkSCQSGQ+5m/IOAcDscOFK8bo
1o9QsdEcOJBTk65JcDfhMA1vIY9bkTfvbpCic5407+hxwacT0xaZIfHAMlu8OIP5Hlqk4eZI5BMk
355GkbwyngN78qBjC5q/qX0dDrjADhoVEaEdgU7j/zog3DKnNToX+So3g/IALvyjj3iIECN4y2qT
HRC4gQ8s/EqLCKjbzj20mBJYho3bXtc+l5VfUyg1K+iWxWHAYUdY4EesABGLlKxOOYO0qvlY5vJG
k2Q2zdTRH09xjS+DaVFB4Td1E3yvkd9QeybjT+MPUxxKJ7qpfcZMGOU9dsk1OD6L5wNI/auBmTp8
FQjIcwgfNwTh6ljBje+Yt41E4SAXcFyl+e17wUSqCMKj1sHGz0NA28AuHoPGujXH56wXP6RH93po
XSPHSVrv3qcj6AS3gAs9oc1SUqmJRIm6GoxkUT0BcmSRC8tPPdeehQ7+blhG4RjfTJaLGELYLlvP
Makh1eaya6PPBAT/TewVMMH9YjNGZLhd5WC7iYo3UN1NApWVGnANLMQFzOEk7b2LN8tiNilZaZhx
+j0ongyUvYt3wtJKfCqfFlFgNmxSUN/U9m8Z1AdU+Pb+GG/CRKc9O1PdSnQFuzaGvWUq+2j7RQqa
wpHnn03Lo3LVFGsDdnXHFHjLohzL78nbIoeTrr2KQobRxekqMMwY1yUf37NwOsNX7ZbmAIO+DZyl
nm8NvNFXhoWFg9sCSjYFwKF8fqtbgKeBk3yGnV7fimYvnSldDE5ursyMF5xeHERo7902OGvwcmtB
cK0DWblKwvRbmGDLZWEvhtJaJGYhUURIH1yACHxLtyhM0k0TuqOI8dRrquKMt/y5nOpXKjkYQoTY
CfcAzWxV82vpWV2LRobALjgnCVYxqt8yuUE+QV71foe+xK6z7Fuvo9GaljAq03EfxmT+XmFXz6MN
uonH1jO7YY0VCJYy4OK80MiXeuRf5cOAN55LBsMQ7dPS/BlltA6UnKn56BgI93hFT/dn6L/dXD6G
lnceDEQbI0r7VWWw4CcGqUb2XXQUCagmNddi4gLg5LcIbGzGlnKVXbdYDgHBzyXILyTgDkaPcbqD
xj4KZtXCMdjvYG6CDZVyA8kU6GBYb/E7uKXnz6MA+OIKnQQJwmO0E3E/pNX3NNNxrAPErUwAa2Gl
tEnw1KH657rWsdKg/qdgpMhf8R4K4QzU9j07GLWC5j2UZJJIRT1pefWoQF7lQetSVCfQzZ8dwj+w
Cbe5FnwEZYUk4+jSWmtOTlPMK5SYjzkGZGzf1+XQFYvCEN8WMTGodlD6WCYST6f5l4WZ7egg8emu
6L+TJdbMZdvzCwzf2yf6l3jMwDrhTmdcYEguG3juDbXpbyeDKcAug7pTJoFreVG6pM63gOb+mE+g
QhvQaUudbdtpcbEMJndcRHghuZGDTDDSfMGHM0uxqHKj2LqpswVNayIUEC5jD7y8pN4G3nV+wu91
uGobpoeIacsQMowCAf22MfBFMOdPM8wfLKGAEY4H7QbbEE8HS+x4quuQyq1hlhiqEZNTJy1ntFss
KNDpo2/2LibOuU2NdEKrPj05mo9Zm4RQbqeHho0CG13U60CD37tzk26+AD0cY3/46v0RuV0yAhNg
VIEb3DJIo3SFYvlwjeLeg6sjXWFSsIuqeZf1fbpA3mdasH1AJ5xeo0b6WzdUkCvJ09v06bpBV24h
SkvV+BaZ8K/DHOksLQAAbMzUzfz+AWFU5JWy8G3gWIfBme41nwrI0HMDzGLYaaJV1rqE+nauL6Vd
5cuwN2KiSfoRrHjxNY2kYhs19WMcagHgf3vaKHWm0RoeCrPxr4EICnoK0wLYhH6f6JBMfIJWE769
O5n23gdfNiYDSl0W2vQg+qEw58G3NvIIUGZY5jXQVyb1Aa2oOsR7tLRjVDxlf1dkVH9ax36eI9aV
XkfQiLUTT3VS06ZHMhnyTkJpDzSRuMXLW27HbAUcelU0OrouZo9TMrLCTsn0c6zhxU7a96iGmIJi
mIE7zmDaHTnePILyQ9Bwmj8dy1wUU892k4KEDRPt2sxZwtMBVyaz7VYNsrgoL2TnkkLpCrTisJAM
nRyJBTw5fPhd+oryUrhh3wXK1m4NUKHMfMpxSETBr14UQUJeKegYaDNfbM7tXRodkfcmfsNree12
BTlcGLL2Y8FdUbvpRzpfOgWYsY1/nKbeTR4OzHabL4zYQkM9QF2km8RdQyV8EdoY+lYps9Znk61R
hgYZiiRNHyQHoySeEuNLatbx0m2zR2FhLFykOr7b8jAixbMOfO0Wsxr7oW026NDRTfWQcOmKVyQK
+i21LwKKwd2YjRddm0YHZBwupZVC29Em09+kRroX2msMGL1mCHEj6YqtZbakI4N4HgaE41oRvSYa
2F2zWvcC3GftRKcaBBUqOrhrWA8CLvN9FXTBmibgyrSbtVfwJObgLVFky25g7zZvSDfsEp1FMDMR
KUm74S6wcZnCyvVTNNmPAzVHR27LR+YK1CEyPQjNFWW10Z3ik85Wu3AHWvMWcE1fb1ZuHCAKWH5n
2aEiJF6loGKuDVveaQgBLHuE22tjICc24NHQDgqu/FjrsUuu6T9DkEK4Ge7XaCYLal47QkLwiyVA
PYmf94qS1EKzg72ZAVWKYXteuen0hCVajxBMsEMW8Nuy6YkanYHTfPlYO/1Tg3WZlpk/ReHF2/wT
A6yXNArFYtTB4XrG9BBY3cPQYgWGmuyNacj3xh330gPaMEzyQUaIpVsBeOOu2Tu0IGDOQ+Xxn7LB
FOt+NIEJwkhkRUUqlg3P4yHOHfKUQBgbt63e0rHeuTzb1B9HD7ekTYx0gMGkY/+pl1ENUvEctMAv
I3TYFqWcXxlnDZUNdjn9nPqAKtwhwcJ8HD69Kmq3hVVveqONNiKpPlulfphB1QG45IwPXSO3mYf5
JrWuYJeMckFOvzGH6gUvIblx/fi+BBWFsDEw0zSUyznW300jKZ7T0KDG0E03WuMTvUnz1ggmJn7v
7BEW7O/oAcS0426k1GDwgEkcMX9fdEl853TzA806lPNygVpJUWKQ5aH41j+06AddjUjPIOEIJi1F
TZekL3qpg/C1lbcGZLN9P2rXfsDtilrGtAYUBgngyS/OiW8dWZtfyrZ5kXMx3+CA/JakyRfE9Kc6
6JO7Nqmo8WbtNm1swv7ERMnKKl6on6+Jrg7IguwlNFQ/7R/R3lyNoz+satSccFwbTAJGdrE6QBS8
aegQTwebFkZUdaC2oc1MTg7TRqvWWV/QoNXbhyaDEtP3Y7uigxIPTXZLAhj23safZmUtrS8kXvQr
OWnH0LqxS19fGHV2ZFeE5yLhYc5ps68lGMkkLR+s1ElJi8tdUtYCyN7EhjeolTU2dpkNd9l2o4Kt
evgIh6reBXb7QVNj3vS1cNEFA06bh9lyokodeGzuerWre/gawxAE10k1rewSQSf6MLd+pqziAftR
mMFjSfM2dR2vUsg+NEPxacrGte8ND5QNvwwWfmoA14YQ72ZvO6te9x8MS1/byIJtynxnIiQ+jXwK
aMZOa20anoNxD4Ic8kzbr9qyFPjVXk8BfT0H83HyKooNObJixjGbRso3pXavnPn8yTu4Mr514x6B
l0KO1243LkFYk8sq43jXYerptXjIWnBFkvoJARCaztQTHoig48A60u5nvk4nMxafpuOuukzxUV20
N3rMqFsthFQWPk6iONcFT2NuViEaIliqxa6TQl8w3qKu3tGx/AIvzsjYaBCkjRaspsh4hb62hhJz
VZcpBlCFRcTj+U9aPG20ijBXU6DAAaAnz73X5u80JzY8NcRXXVXclBp6e5ZAGnTuHEg4I6kuWWL3
3hKAT4EJcadCJcDpMM/JDinpZkOL1RKABCHZDS+elh0CLNrXSRjtlIKo58yClla7DQW6KULYnEGu
87rCL+VD9tRVAJur+oBJ6JMrGrHvm+Ld6L2lltrgnjG7a4W8HaR8bdKaLQQpVDHQQ0gaFiANEziA
ck8oLmOqBeV49E24V/V7rEAk+vAUmSbkVIlUSnJjdO3eiiZEN41ugQbCE5VEaO2O95DY1gvuxCqp
mR65Ie4STsQXvEkEu7w7c+DuFPp8y/aWXMVt/VgZgbaaNdD4EPChnKSo81rWTaoFydZjrypkjW60
iWYP7flgqB/byTl0BU7gbap95JU9LREy1Jp869olsgQ9+nMpdAuPUEzDelPUxTu11Z++g3d/yMPh
nIt2m3tTtjaRxBiMPrirjXF3oNCAfjhVGW26H/FEuYafsZfYMtE+KrFlqw5O79yHZgdl+9UoITx7
IKyZA94HhI9XJ2Hw5Rixj6X2XTmUX3EONYMt61af0NGSkmHFmLPqSSMgVwIHLRewE/prLYUjQ7k5
vw5q55698xa8CxX8poPoK4+ti1CNV+wH37iLcK9P0SsHSTOqwuurVcvH2ndXaUPKnPa7mXqfhtMO
KHTt3o5y5O+cjFnfcCoFRJdp7Cj2o8xeW+2DdNKNCBHDCMz2JnXHjWeSRYFdaNeQmR/yKuJ4BE8t
zYeIksZINwjcrPtROyghdgWumrmLSlAOVR7Ac3l2C/8zilN0vGITbNmAQmOCDWVQDMN9SEk5SvQQ
rg3Uy6QCbwGTbATaJXV30Tu4E/qedW1ZIH/gimc3ZonhAarp41Wq43tE8rPKUdexTKUSrdvjijHx
NbCF1WQ8Z27Tkv+ELw06zhtN6D/SABOHquFVjQ1agE6gEpy5iodxuhnL4tMEfbewOjkTCnvRjQt7
61oHdkYFeoTK3E2Hnr40KF5npTU6g12DQjHcWFvGrjXtXAvuI2gwfVkZ2s0Mm++WtgQ5rz3QM89U
/dBGYbX6NHOo5h13JRQuLnF0dZBzo7eq8y0FOkZpbRp3ibkPpJXe5uP42OQAz6bWWsyVWe0S4JcU
ifGlrvGCoMSrryCis68hxouIlHcLRHvJxE/RYqHmH/a7PPJfC8eZHvUUVTxPxqtYQ3CX5u3S9IvX
GvbfNsrm5wELO2gwGvgjB9fBbiT7073+SVjJA9p4zaJ0cg3ThM5Bh5LubEBkUoDFfGvjj1S0T8Io
hkdnoMnol2KtYT+9DPrptvCcdN/Yd04Uu3v6ErXFLLfksHLncWnlefgOdH3j+F65oEgJzLTI96hZ
rkwkge9kZ/IIa5SEC8/rb7WqAiFgvAWeHW+nQV8AE523fYIfUqkBl0jKcocSCM1Cu0qunShiqtip
trJfraxNIJvo+lMfJ/W9LzDGwFHyVhodRGqnj8WGZt1WGnAukrh98Xxnm2vRtLXGiaxbyU7SrvFV
p4myLHL2pT6v+q5lshnK9GUuvO0gXdT5U2hKTmJujXAOwNnGLoIspnEjzJpc3fe+ep2SXdWG6Y5w
LYYliOt5EY6InEeBdW2idrOPXDkgMjMghpOCYR1ycLYySu5GUfO0N40i0aKm7VpR/oSwMAqodDW2
2Lzp7EuyX/VjFyzqdnKvEtvJbyP1H9uFH+1o9BBttvf7IHF2dCgek8irzvawhNeziIZu3qVoZ5no
T93XiVxc5iDaZe+dC/eww+WUFh7Bnh5DIQb42MFg0bFILbVkXmmqtVOzlGyyOaTPDjTjkWryGuCA
sTYa4e6nPt2nYftOFVCDEMUGlrAEUbcX3ibVY1wxm/E5Jw9mbgDmKiskbdq8PoVJm++NSUPklsK2
3s/osmN0nyPBcC3zvny1ixDIAbVFu0+tB5ZpFrgYfUmUf5+G1EK1o7A/pTZpTx0QBMrgkxpPcPlA
udZwgYlnmnltiLl+qcvSXVZyxBJqdOpbY6LnX8TAAIJU/xiE+YEAb7hwAuec4l0L4d8gDiHaGm9N
/QZvQ3+X5Mm60bxpmVYoFmgpG0CC6cOqGc2NPcx3FXncygWUdBXOY37nZt23LjFnCHv3E/7495ja
OxTK41UyqYh0cgS9gw/Ph7bRRVqwG8jr4EdLaA5NaiO/m1UAmhtid6KNax7r5z5zLUQTG/0gYx4B
qEWEXDNCEwW4vZUFz2Shg5teIcB3FB328r1V7YNY25sUvFYz4AIc72JUMTzSdCN77uqo3bgppBmt
ARAK8xB7LZyWR7QH0dZ09lY3BlBk0motEJB8lPrUoTT8HSfJLa58+rJIcD0onYMlI+9L18aPGQfh
hz7ximt78sdFJ/w9do1XRhN9Y/dhLKBDOXs3qnZBXNGrm5ApRfSugHYm8d67BQCmaXcuP9/XwWEe
fe8G9vHZcc1uVYv6WOv9lxjCeNMa0KPyxsTASWjvKNLvE1bFp3J0CCfJSXyW02ewVfGig40F/M98
cXTaLoVyny37ZiGj+cP3UXrScQQiF+0fhkTIzcQmuampjxvFvEY3D92dFuMJ2yrdvdZxZwyJYWTb
LIfWCNaiQ3RQR1bYdyeYXkKF26CsJ7P2gLlNAK2Q6v/rX/7jnyb3v+DV7cXX/qusZBOHUfenX/9+
dxy67/p//weY8n++54+f+Pv6u7w75t/tf/um/dPq+c9v+MNB+WL1e/hdLo7d8Q+/LIsO7OWh/27k
4zdVyO5yAr/e+T/941+o+3KU/wH1A996Rulf5/Lrk+oa//bXTxjUf7lF+Z0uSHv8MwWEj/5OARG/
+brhmp4nIEd6ngFs+RcFxNIV0cOxPUGqA5nD5FNF2XTR3/6qmb8ZyJmavmfbPtptoPL/xQGxf0M/
02cTQ1OGMBz2+/8LB0S3FTD6X+B/B0Eq3/Vsz3JMH1S192cSCMDqmbwaJVjIy3eQAHB9gAKo3I7K
WBzHad4X7rxQ7kAXy0gaC3fej56vdOd75NmkOULlUhwn3BGntPi+uINevEjr5tjiIYYHdv2iDGuV
m6Ty3FJupjSVAMF4h0nWp165vKrjwwe+7vTkTnldBW118ZUdjGIJ/vW2Nev7LJKLDOc42QFhofCm
nPM6X57rxv6wCrRvqvLeHecjG/Y3ioofUlvbGHHN+O85Br2hBK/RLtNWTm99Ixt2yrGCbfT4Mc5o
tnBycwrgAsyqMhCLJ3n20G3XgwJpqPgMCp/2FLZ3vK6sdWFGvFS2fxeLB7L0605a+IkmJxDLP5Sj
n/X+MWmq76gWbJmopFYAAMinz8qW3nK7n8qHRjEnD8rQfvYwEZX5Jwq5vTmRuNfbvp3OVArOQGAe
8ba6MnrgU6wCQfaKmDtX0trLjn5/0DmnhLMbG86+ma9EJx9SRijiNX9UTo05/E3r1pPaFzncyczn
45D8GEn35GLgiBX9SdOhX1OMsbSWxkKNfiLk8Gnc0ag/jdwdq03JZdIN8g9nT4dvj4Lu1ggiricr
T7ng3mXueOx9epIpyDlTIL6u5adGuRz+2yP2ax36d5qH+Z/nqquQ/YBbbOYs85VH5t95HjJDUB9E
BHUGpCSizl7HU36jpo5kDIUdPloKiG/LG+Q8PpRb22RoX8jHIZTzrKxsa5csdZKnZ4uBGMfyW1jF
R8COYeJqb2MbbPnjTxWZx8zE+qcZHy8Oycr6jZ7aObHq6064B9vNv9VrU5afdXPaFhFbxWUGq9OA
FMJUlwu8tHRoo13dfHtD8dHiV3TFg7kEV75rnfBBUP2cuG9qdiWaYmn6t2OAZW+KmbOaZkFrr2SJ
TAojPzfjMUk4v4rpTjKHNwCaNdRYa3lWHnfquVL/YGotC7ykWhzs1DOnPktXBdFEZyfjcl2BilB/
U+8dWhzu0BfTWwy5teeGm69cPZVHqhU+JYH3HDEHnNi/mVOQyC7Wmzwk6i3qCGUuHkbEXdR7dORy
OvF5cVflapTFL8Tcc2nFJ7/QEfqk2c0MxGTulBj6UZ0wupqpj63XoF1cjUX4Jvp0FVJKpaJ2cHsH
KCOQM2U2C7f+OFniPA5i1Yluqx7bb9yAME+0T6aovrzOPMelRu1ruI+wxDSxoRR+tIR1tWsw4POx
zUHpaKccOjurOlnWdPY9ZnDX6Uc1EnoWPAmstLms3jIvg1MN4xFf0Mz8giFbDF+D7SP38o+B03Lt
y6Y0MVb+Xoe63rb9UmLhjAPSjzoXVPJPQpvOABowc3ubiWc4I9/FHsRBdHdee371oZ4vj7ujHsnQ
0VcaoAz1TAK32yQhSqT8fejML2PTqjOM5qN6AhtOodH8R0ZwxspTfdjn5wxBGOzVdybqhE2KY41+
7tXn+dPUGvtRTnD2MQPl1gr+r16XPWkiLSq1ntXlnW0h5M5sBNtwhQbnQr1NrSTqNCExA4Zdq3OI
eUkdvVTDE6NuVE/3Jq9fFiD9vcGMPCmN54ZsWL1FfaG6KHUUZCegGVArZBao19RJpHpA1NVfz9aV
9evtDbPWUfPMSM/FtfpJ/VOnk+slOHodo5vcvvLMdKGO4mg1DpfjMW3loZLeVdR/ok/4pFY2dZ5q
cOZcgiwqNmqw6hpbVM5XYJwKAsGrSoVIOiGw+qiGOWNqJXH9DoQNdbhzVhQfhchutKG8UZ9SZ5JP
UPPYMPD9CQR2D+70M6fuh7obxNE4d7HplO6HFpFEOc/qZXV6WZDdxrS6CvY+elknm6vMsWfVgubO
DyQ13vBE9VaNiZoUKP4fpdLrr5xbdZXqLqnz5EQeXADGv4+rW2TvVGzwMjz6cXgTD+gSchnqyL8f
ppcR1onB5XXTRpy1LRbq2iw/PanLTalAJqVc/fdLte3+kVtKWIEpDAwFyzRcxyD8UX//Oj7GqHb/
7a/6/yr0JNJCyjXIPItreKNXWCWseywKlQGj8iKstPrLMCtS4wcklIHz40Was2UWE1IjeJ628t3u
tsrMUvkJIrDWYy+PvSU6wCdkiM5DMn6AIFD2r8RWCy8Y9sqOWb0ZtiaqDE/qT+HEYfm/zifAIyx9
RB91dzqGFZIiniGODRgLr3mxvXOjTGixSbvqhHPQRLTNwPkEEcDPBDUCvzi1ncSSVz637Yta9Tx+
VWvsoH6uglVlRtuER0gtf3rUsrCvlRu9smmXeJk01TsFj+uy86FYxOd5zE7FaH2SgauNyhIs5Kz+
sgUZmyXLhomqdoeZDcwzsrUcho1aQ1Vsos6l0hrm2buqpSgH4EA9TML7KmMck91+N+IxSOHoSZ3n
78sWmnrHNP7WO8UkEWdj6Jfck21TFtdFkz+o1yoobAVbhQrR1OHUa2qRLCOkmkMUkEBFQP715nf1
DvxJv3q+mN67kptaO0X5rbYHtXkB4dyT6V9fXLTdCTdMwS5Nkw8FtI3asTEFulhmQxo7AVGGICNX
A4Q1jfwLmcWpzU8pb1N3OozesyB/VZvrTJTZWYSm6EiE9fdlqGP7o564liZF1JTnJyZy4yzUbjOD
JdFLg3K+/0z+HomQoiNMNU6wxrulHLSdTWh1sah3dP2QChd1K/N4OWv8us61oAqZnBOPr7RyGJH8
kHIzlUE4FakXpznSJ7+LuvFF8KirIXarbodgO9ZJOjvBcK6EflS3oc+w+R5eyz4+pWjzTNnl3Vg8
Po8xLXI+rd6l9kd1euZ4l3jeS0HQpsJOqwhvDR+WIGEIXrZnNdPbsIaKjCLdr+kdRc2dsMKFegLC
zNgVSD6qka7N5KReuzivqpje2Yoh3hQuLkrVt5E/VVb8NljTUbNxMlUPDfw7Kwje1Zc12IBCEnvL
Q2T6xh+KCuc2tc4m9b3SS+9UOE68cVKuz5rpPgaoNqmYRO3ZuQ7xGXOXgTInSc5ZZ1WKEsTGpmZX
R8NPMfkfymW+soQaEfUWwOt1KT61Mvv+94wBVP/NkFXAJVuU4/K7lHVLbamZlp40DObVz0F6MsHj
ksB8hY2OAdIN8M2PEBGZiusvs8/CNF4oLuFE4NkfeTwuLLjfcRqdXIzbIeQqdnC1hOKz7UzzVo8A
ElTECIIJGF+AWuE5naMlRU1Ep1lziNwNvJnLPLtNDLgPdI8qgmEqPxQf+IM208SOp9tOcpSWcBHt
EfYvH3mTNjv0TGJjVF/qiRdbKc6G6WlihNV3jfe9F79FeIRkw0F3AS+5/leEw7PnjeccZ1XDYz6j
Eo/Lq44En+GzrWIK3BhkbtYwHdNAv6Qi1VX6PFQw0cV4Thz/K4yZvvyc58HOoX6XVONPpAfQ+WcE
z3HFNsfzxARQQwIg+i51vwP3PEVKYIVGIfNS7UZ08N+9jkXC+hiU0/ds4lBOzBP1YiVkt1W/o5x2
doNoMQ7BfVES9zXxKcL8kgVF7aKaJY8Uv5bt3N39HgW1AZzsbr5TqoPqq0qWQLREnlsZXTV1eTDz
TonQnQMMw1G2YvkO3XsXKbtKMy8BCeyMM4yTu6KbrtX4Atf6sbX5HLs/XZg/OxgDh1r3Y9osEATp
ZTWdASfzDy6DOM4690m9h1bUcjxL9x8pEyLdJ/WqinBUGqUiCtFnK8uUN2XFOhQQDSZpdauaVTlW
02pzZRLvU6cBwlmc1O9O5Rxq6AE+4azEcl0rpleXAuHMgs5Dr7Hwt7Z+xBOR5+n3hM6TBFDGdefD
Ymte1Perv6o4bsi+xrl8UqfSiuE5vDeKdxUSqNgpvk+d6quC65gCLKp0ebzco5rtXp0pkkPbngeS
yty5tbpFMBW3avxUcNRHtxmGRS1MwDDtf9RVd0UMudK5Ud/eWnwzOVMMdG3sTzIjR2V0C617iQGE
ZNFlzNS1BFqzcNPormP7U59URwqC7meqKh19f6UPNhwukSeDCwrxKc8+5mSGstzi+O08+aH7bLIh
qhmANs5bkq1VLGo3w486iUnXt11irrT4KW3CJ/WSivfwp7xG4vdeDYsWX6TGwQGxEfj5s5/Rk+VM
1NmULMgqLqPiHAjnKNQSREjmFs6LH7yqEMyOyMDm4dmx0FqIWNpmUxr/oKz/Kl79ymb/VEb7069/
38dfDVpFP92fS2J/KLP9f1Qzo0z1f6+ZYZxzbP+y/m6Ocfvnihkf/FUxMxFNsWmxubZjGDYQIJQV
fhdN0X8T1L4MoRQeYAD5yDz8XjHTrd8M07MolynJFVd3/k01xTB+o6T9rxIc1bTfC3t/uE+UEv+L
KoRnGe6fSmaEAiYiLJTgfN11OfQfY1tNaomEWm4grG+dizjYdW29Kk3yduk/IQn5Ohvyp/KMhwTh
a4tgBD6hfq7VD4ED6yjwr5OJnaib5Y/6F41YJjv1A52gH+lKlmpU6wr/1yHt4UdIi1LGtw78QwxP
5gQGUiJpUKFIrmJmLc1PgqjNZ/kPM8KUGeBU7MiNgTAVQDKUQFXAYPXuD9irCSAhSg88ETMGEnCB
WMI1FDBy1DJtwzhhB8R5ZuxlY4wnB2Jfl8ghUyZovvdUU+JSvTag1khEFOT4SIi/asO9Wpl0BGJE
Eh8uR57M6a0m/778Ak17qYyjSh9uaoDGpto50Ng+Z42L/LBEkR5fm8sl0Iz8qevwpYUFKweu4HIZ
msZpG3UODHQNfvE1wd80dDiPwI3PcDXZZJWhdFndD7M6dHZXee2LM7AsEqhrg/jxYZvQP0FzoKj3
VFF+DVZQjz+XMaIf/JkgRdVbG20KYAxT8uu7vYvuQGBj0JKI5t7DcbpklTIsRoFk52qOhgPyf9fB
oekW1jQ/1zQpkS/8ddkOLZHGDtHlvI/ABvfq7oTj+DOiTYFo7VYdJ4cqjl2v9XXS8O0jnsvuJh1C
O0ZDSdIgW+5uSl+sVYhYsFiFfXFK7DVqbSlucSnb8b3XDS+oGCCPyawaJx1hV7Se1RQTYXhGI+rV
SPClMvkEfl/cujBGtl0uVUgWe96HUyKNdhlLjTkKrfKM/elDmuDkU2AF6jRqrEJOfbSiPQqJEGjn
n0K5dWFG8xabh8us8wXxYwNbmcr2s2+jaVam8xlE5EuBy4sQ67wtT+qly7u7ZliN0t5drl7V4zwp
z0wBo6o/VcpycVdWJRW0BJ/6BMRz6x0A7oEzNc9zKCEZUK4xOKmW4Fu33wdL/hT+PvWyd7+TbDbM
cNCnKGhAJuP5I/P4GWLm9pTZN23SgUoMKSpxadPMlZhN8RwBUvcT6k5VyZOhgg1JmoZ89xl53Yjb
llke7E0IMuASwiddIAZpiNepPiPXHF/VdgLElQCuQwvh6i63+s1c+2t6zmyPxU0wzGtXMJEatN4A
xXI3SlO7K9xpXac8ozP36jItE+O29olYJ8bzcsZJapznyn7OXXJpfjYGlEcCeOtqOoHz+Fb3I/Hh
8IijMXIoPfa+Uav/QQ72rXXREA0+8iDZQyRNkKHjV5xCxFXllY+Tjyd5l3BCcUQPMnxLO1P1S3m2
gyqgDRqRUTTl8z9PThjdqbKWSAIzaYEtmDMWigxi4smfuYSQDJU5y4u9o0PqsTgXlVEoa7NLhdSt
i7s0cJcG2P1OAOECQIWGpv5TxlReB86lBHycxRIGDbdAXcNlyC6rlI3mqvSNrVVhI87N6TXrw9LV
AdAgHptCOUJctvYcFusVKc0JvII26HfxYCzmcDl2HRkyWYyFk4oassucvkx89XLHvIeaog/WzxAO
DwTxi7oi52Qxvyzio1m+KEE5tRqrZfsyd+j6POCNhhkSD4orGJSsHa+g3DwnWbFuepSKddZ+tdqo
zzRiwmw3f71sCKykHIO7VYmNE7o3KpNX/1Tir1vp1kRI3sEm/cpKdNTs862eCsRQwwekr1iOWm6a
HcT8ZKT3yRgtGpsE/V+7wOXCZCFfpPteo96Q20jGaupRVo96o7FHqXzocicnhEBR1IAnOviIVqvT
vWxRwDs8OR9LtXf1ET0a9YmL1KEp15evEukm08JTF/Ddag6Ug8+q+F573QnpWZbsWYVg6UOKiM5l
xGQw/AxMlBT9ULWZeH187WH/gjsIGyX3IDHlD6SKV43RULPzcu9BnoJO9ounID6ogbzcGaWbOLuc
UZwYV++FNz1NYbSZeb6lzZLshAd1zkmlv+XwSNXH/rFzWapZ0X27OlSRlulO/ZTJHClIp7+LWUh1
yXf35bvTohDNx9Ttugy1UycfAoSkWjZalW6piRNh1lVH0fM0Jys/T3eX8c0Yi8vz+Y/Rdrrd5Gqr
Jm3/D1FnseQ6sq3hJ1KEGKZmu1zk4pooiixm1tPfb2mfc+6ou3d7G1KZueiHZwWPh2Ud+zz4TRGH
HkAMditEIdA/ljPnOcDPG7AgBoxyN78WwxgdnA4H5Q5tycgAdwDzfwTfy3wqS7fQ3G9UF71p2CEA
1MSUMWmvqDMfsYlCc1oJYc9YYq9KWQLmRp8bxONh4Ro15r81KlkHh24lOGftzaxgSyiUapbq2rsU
OOhqrLelOD3mVehuytE91Ear4S0O7W70FVRzjPwZJseBrkdyYwzjrUI2MNqJvsG07te25p+pqxVo
ZdFv1+1slDhWhSO8IUU7ou3wBYnP2/uNe4I29gle4tmTnxrkg7NmQvoRdN4935rrIrhPk/jidHW0
QaRq04DmEQmMAhbzuQxxUkTy6KA7YbrFEAnrHuR+IQk3K9u5AyAz0IxCyrpvu6ehVy6l95fpDrrD
Lt36qd/4vYeUAYUbOilPKL8kWGujFJbnU7nX9JAGZf1Zle7J8Y0/Va+ezdg8W3OmbtA9wcxP689t
i1plgV+OCvR7BXLkNs2LT0zWBwUQtBsWP1bR5qv6GSxGp+FhqJXQ/hP9vkHprmuV1aA7PqnY8E1X
6KhZWrcG3AZdQ1dOTc4+nmwcu1Ph6VBL6hH8prjFH2PEvBYinfIHTfQSNC7QVLO7HQr3DUgXV7oT
/SgN1pz1Ef+cZM1MC0Em1JaHzDhjZZS2yNzpOtilurWrleMBrQd0g8F7u3IzA8GUnpZdpAJyT+6G
Qof9PTensp3ejdpYhwohVtFy1oPVgsjWrxnEtftQCae1oVpU47NoI7eIvRfmM8ZvxlqZ4seQqdCe
psUE3VWFFWDqB9eCsRiM/UwKhF9n5JX9KnGHZO/1Rbqu7QMy5ohhBnidR6Dccd9LH8duuiuy8tsG
qeZx4IA/bNqyKUDetRcjAxU1QvQEDKp8ZiTDGyiLLgje/raDOguTZILivriANWuDWmSXNma5LhFd
HXEsxx4m3ZOJ3gBlQ0AoDV+HQbtXdf9+4qaKy1fghScccVG7D5uQwXn1FRioH0fGRxEPkNYitIMc
wF5oItxapfM4xy9hP/0pGqeqKcsfRFBucVn+7DrQl4kFhE85qBoKUT44/5CZJFoXH0iFDg7IICOY
rY09lafcze+cOMVvNfOxRvAhYAWYthcItOF8gvadP+1t9bkmoYEkekZ8IB2qdu2HUbTO0waXHA1Z
m9b8xsIJh8Iqumu08IjBarirI4arehnYyNHWeJgjUDtnDUlA/0Dz12FAKELe9dEyEPUwa71aS2hN
bZY4rIxwXynDQ+qH33DAd70V6VtH1etdFT8FUO52Sccd3jTz89QhEAX7AY0rE8J9VIQXO05A1pmI
L5txcoMlIFB/RqbrvGrq+0njTNdIBkHaUKAOw4Yuit+gGvKTlsW3HtT7ogsPWQNtso/tFw1pPzco
VTJ9X2WICCfSBo2JOjiTIwWOd+oOX2Pr3Sppt+6j4IrRgMT1ivskVTeNg9iHVZRQ6JyzrdRA/4YZ
Ab+uHLk2q88Yfto+gSnpUaioODD5+XwwwuijpOUJdejWHV0Q5ToYRxJ+FGUVZaePT4nht7c0xJSV
mqLyHWawTecBHDofoDhv+JogMBO6t0nJeU9R8R1aZcLgB7ymPRFUacSAnbK8TaUA72XIPq/y0rqb
zKhnBh92x3iO3ppRNY5pBY3XVAMIkwP5vJN/JSbiK20FF740xqfWxJGDFsp7xUWWovVg1uM5DhBT
byLmGPZD3WbdAfWZp9mRfqf3VTbvWmfGr5DZGFvbM7djXa/xcjyirIMoWqRB+MRHwIzjJ+4qfCbc
bsUFFyJaa9nQpudN31h3aabEgBBDsnKXqq2qKaGd/hB3ZfkwTHxFN06zMz36/ZwN9pFCjUCk9fqT
br2TFsAiV5X+PNQtKiA13AUSiu3Ul7g2VPCqqNpWkRd8amobnXqX4eqMun+m6Ei36B7Wr/x8NwrT
naM00cNtkETYaozRZ2VG8N3axxK314OnB8ol9usWDLSqbtSc7qGRRHc4pNKf69G1iUs8QiDIj09m
GNknHRF0VLjSBx9Sxzo0QkxSezfB92IuTkp81iQG16158edDFWT2qvPyn6KPKlYdOZhmXFudeauO
ydtkQ7fSrPqgdN4LZuTuBriK6MDN+wAh4RW/lreb7oIR4nnc949l6dzkso/MauuV83WBK3S1foNK
424ZYkiDPiS7QuEb0ibunHGMQEpVBs8yKVfrz7qJPqV/bkcPSdr8yLwcz1Q8lbpjmxtkRbqkiKP3
oxMezfqdUA6pdfgNVZ5W3gavAcbFln8aRCYKOhiCfCfJYc2UItx3571ajadKWgrqZNywQrvEba4y
929K/Qrb7epmztntgp0MypZJzDJpwRU4H8JvfjKxDb0zJ3V2UkkkkCMLw77F351Uu9R/8UEjg6ZL
n7uHSS/4If6PWt6pqvkthbbGyFDHoDG2/2ZP5huSZYbO8Osq4zGtrbOaruQ1MkVJKhJcsP3LH7Td
u1pNLw6WybwagW+0l64LBOq/C9zUAWNGfqYMwlBJQg2/OuYypa6Hu0Rr3xTgORlECj/pXpYf1WSn
VG++PHX4ydyN9GTkK4YWJHJ5fMYwH7uSDoQkli16rPjNPoOUpzjtp2s8uOcsDPeSP8sQVQqY5dua
qX9bmOrGtW/kl8hbKlherpbaSkO5sQiA/nf/2R4yQtOtj0l3XjybpZNRVtkk57gyNnZDRwNeB11P
Wd6GWV2cnh013WoRw9GAEcTSkFkWFVWoSU8vbZ19Vzh98Kl11j/ILFZmeyPBaq7zh+UvLstW96wy
fNpWaZcdYvnjVUaqamDcEdagK4cvE0FZM/7zTVGF2zewP4F98zVt9y82+VUyEcbGZWtW1o2zGrIN
BKfbDHd4jJ5+56ldnvjSmsn6Yp35JMviXiggs2XCO1vm1XoPwC94xhvf9jdKqOtZy6XSIp0+mE5w
slHqqKfsYFNurZZjpcXeX+ybt6bSbZfFlO7PMmvjl/sIj+L3i1O1s82z/FHD/032dlIypbGzbeO3
JJHBV3ELDs3Jjwli4YilIjFC9WqQQK+6aroF4QB3jA1V+5s0SWE3Kj91Vb0GdDJkFJva07Fuyn0f
UWaZ7OPPBrFOA53ApfUi/QxpgizVGyJhewefy6UAmrPXgVQ/dRUmQmzypQrEtdlP+q8q8r+L8mbp
8TieckRO7sgAjgLZDW/qyN9NWKuuDMRJVg1gOyje69nqHgyd2itvwq1hKv+aafaAhHs7PAdc79hc
J3QsAFiB1RdnY5QAQa0s9X2vgZIp3/Txc+lEqqQU5Aa1W2Ek3jovlUGH0M6776yDV5sGVbvSTXDc
3MaUGg5VpuUey8plwhqjqYAlaYdF3sEvjNcQNiWOSOs5Ue/J3yuAOFt4nRStrQ9gw7pxw/TOjsXW
pYH3H/kVOS9qZQbSC62G51/iFncKM9uMbWjXExo+PbIvCK2w0WrzrBfx2WkI7WqEw1GolB+I4x1T
zUBXAYhCemjbMt1hOYsWRaAba+z32gPsKCR0GpRNDAkPnU3nxsaSB+KUUt1hVYUtIHj+OulOClJ0
EBBX2qpRp2+IPbDxnfE58usfDBrwVObHR559h5DRc2BX3q4bYbl0/Xp0rd++nC+6Y36XQX/uo67e
MpjptughnZQhs2+8zH33vQ41N1FNNbIXd6SVB1wZKiS7gl9/Y1XOQxKVl8yLsm05IOCGitR9MFfd
PvX3pmrPH2bCEHYsbkAVTSCObI1maK6JIHezQXXrK6rtq4PTc+GzgUheuUOIPdQKYqqRubvJiD5o
Z+AZtbGDEtBKR1rOUMqsd6qdkqopI6RDsDVoSyIFhCHrxoot0k3UWyH63tgdjlV+6H9VdTbRWq9p
kwaPIKRRE9EQUsnSt7AKblW/wRtphjAE25TCc/5ucwhlJfeTGcM+hhewwnVYPWhD/IivGJpeeV5s
dBP7aWPEp96oH7LIUTjfM+pyzrizDSwEsMO7cRLA2WiWQm3RRlRV5dUBX1WHcF66qCDGhXNiRFFu
vdTdY7UzoUuSlGugTrf0MMotPJ+dM7jwN4OXIo9iNCqSx0pt+m1gl1Acq3ATpCYOEfP0tPyxMYj6
KaNxAufa0biyJVa5NDY6bQ886XtpHnbS07AnbPCK9py55aVFoVOCyhI0E+4qFC2ZdTYrZ6pf5LaW
mAl8ESWJ8tWy47vAyOC36lfBWSw3Hsjli4LL2BIV5FYW5ENBOmDYxZOgEpZLdeJqc028JuWmVCFH
2zMef1V78LPmaNTzFY+zATV0+S5yXQ74agxl+YK+LN9JQrLEQWv2b1Sv3i2RQkJUpSj7/qGsy0Ob
nUukKtBBfICDjd18dVRKxqSO+zJaLwKI6eNwCaTg/TKn/fHwMNWGt0i6XHbGNfm/Kw+nmm2p5TcF
rU9iSs4ofTI4AnJrBup8lyNEE2o0XyCbX3XpgaoqvvNV9yKtGjvkvXoiL6JlTFR6OpvWV45s88Rw
nwUtIgvoVXaMtOnA4PU6pc7zkPy7jgNPuyoJ74wRMG80Q7orb+V3Los7FuNbU9/1FS8Q/Ogchr+a
ictwEUBUImTYPZ371nqJJ/3dUPDkouQLCLtQblvGn5ZqPKqF/p9AJaG6pCidu/lRD8y7QXPW8rH/
H4odz7kvqgQzWLpt5ky3jX55X0OBbB4FjaSOOgOa/DbVATyk3c/yzWVfhOlw8Wjbyop2UfgIiHUt
oKylnUWzF+wkYaGPkY50osduCzJt6dQtIam0p6udxOcwLUQx8w/3MKTc8uA2wXh7ySvgHaGkA8TE
mYi8mAI51c7T8/04y+OAVQqsg+27avPyCYTGg0GyIQ9R8hF5MPJxIA1eSmZDZVGcQZODKWUbuAAa
8J4kjWAHJpD3aPjdKoPyJEmIhFYfWE5TUqVxbwnMVTeZF2FFAI/nCTm0execgeTSkXFrRPWNmtM0
sDg80N4us40PvNPdl+gnIlSSHhQnvDH07jpr9V3th1vEQn+d4mWYgi+tptOoT/1VMjq+PqG4v9ZG
s5tV7WyZpNRJ9CoDsDj+8kb7TRa6FvS4nN7Sii8+svFTlJ/KyqGGZ2wDrBnlpEI/YGcDHvof+En+
6SXqyQzQUgPhtBwrAQPFTf5A7wDN537vzgKSYftLXidPUZaxBg4oySWXg12Nj57VruUGcQY6+qjo
L8mhnP1i6L8QIEedCWFvpPRIG6XVn7xmgforqY9gs5aES5bXZDVKhDWnJt03Mv1ItO59QHDN4YwJ
7mm5cAaA/5XkvoiyrtNwuLip9Ws0zQbTuUcTrIG8p/zgTGvpIYCbBo4le1X2bISEZxo2eyX4zGb7
RXrotKCu3kBjxinv5UELqI6U5xp2zFd9FxUJUSVVrwVopBlZxClsL8AQPiHUyZcOSp6nTKAswBMx
cnm2VR5sGZf6sb7u4+BelRmFZGk4GP3OODsiJnrplO5Kw+fIIHsvf9spyJ8yo7si/4VAZHPJ8YdH
3ay/elWJbwzKMNLvNRQiZZh+YcXBcIbsW3Becq00A33ferrEk0pnedrJnbokcDbZG64yS65bziEK
2Mad/AV5zqaTnVtEhtSMRyO/XWBxS01mSxK25J091lErI8twU0u2UsMsFaNsgogNocw5qtLhRe5t
n580KNxDdTFeE9d4nP1gE87qryvjLDsCyVe8yWrCmL4K+M4pDljQfVUuPdm4e9RBBP17acU8jxxT
cXDUY1fXjffTRv7tNObbpdJEEvGXRu9xNIKTIJashmLmlnHBz1ywMZZHIvhrJA8fRkRUpV61quKQ
gO+Wfx/r7gU/1AigYziOVwEEmjDmkLfqn5nlVEBdnBYcC1aH3uAf5Pf8W/2i/x3TEH8hjEzS4Kpq
5Z8UfFFLa7ksdlIgLCA6uU3AAO+VkVpPBnRSjsmIwJqqO435IV2QJVFmSHV1WqLl9Igw1u/s8nMn
aYDhNI8fq3NZ/kNS6j5KbvjeYCgVOuW8Almh1wEqX17cFHawg/V4FSyTAIlp1NzNEyqeTvi7TC3q
Acm70LwYtDvkLsms/slhBotmyUENMUCI+Y7yzszuP1LIYQBrr7hBk5kN9C2WKaRrSChGNfB/N5Mq
i41/yraCJRtJgyPJ5qW4yKN+Zyq0PZdpK7MqmZ3KHeyho+mNxw5tiKUaWbaooZf2pnW8FyOFJE1U
W24Enjoqchcr0d86o33OYbgI/tVr2hvEoDcS0aR0lvuWft/aDJs7Oe1ypGtIGmTBA7IxmoFYujzg
sXP+6tjaoC+5rqwGZTflJ8/4n8tBm5Xhqstva4SRooIIoqnc0PHDIHnZgzY6CP9e2mRQCjPlG4tq
k5cBlV5jT3e31Ph4X370Sfzm0HIV7PByHal0BDIP8zeZe/DuSzCfRsBP+o+RrdMMiDKvcWOEFCI1
+4zpykmaJKF0icbdFLx0w7/reSbDkguuMzuay+OzcFGWDEtuuWXdBJCpdsN7bkEI58oQhKqgMktS
Alwx7woWUfIhrXPerRInieJPrjtBpUYCt+hc56kHbWGDE4NOzEZGzCMdvoRRsSwYXh8PQUA7r2T1
PEuOmLZWoTJMBODlnCyXd92s2xxUKwfM4AxiPXgvF50M5scofNUp+RTffZKzuwAracBtkyo6wQ99
qynfZ9yDzOJjiJS3gYiNetifppfIGJlb0sw7RFjxxZJRsATUnau5ICzG38yDlinpnOy2PHIesE5a
2aclGZOmj2vEVKfpG1ct3X/+pizFEtAjMO/IA5zdcsSXtngc+uj7f5FHdll1KproR7KuZdcu+3fQ
ywvaV+sITILTq+i/zL9STC/NGbkOwii8aV0Fg0ASFkTjkrh8NKrse3mL5RaVuJmoeyPv8FWaVijX
/A5ExkAaLF6jbltQJgIAwdD6VzDSpQTlKDjLuyy/1KVk8tX4lHv0MqXgloPcQWV20vG5gtumycYe
UE0d53Ivrwrd/qUK9Rupz/Afp99FTM38OwIvVs7teRlXxvMVoxze8YxC1ntG+wipnt1yiPljufyX
T9fpsOBjvY1K67FB7lxesGRTMrUVjL6kW0ELea5s9lU+48/OdZcP3C9192VUBzUZr6X0M9Rq7yLK
msmhHJnXpeV4FIiMwEETTusQ5ls0vO+p8X9z5zz3zbcAh+iigNIkesZg0cFTbePeO2ceRZqT3y74
DrnMXCLpcsvlM2eixcNziI3LIIQ0tyHSzrxLGmCz4lrHKgYpSZq+tMYKNI48YzhayM1sFJSc3Ime
uzSKYvaEQFISV9nGcXXTp0gZDgRBFwCn118Hp3g2tfEn6pbLRs7PcmRMJftRLnIWPEv9Vcrw2PTG
Qf59iX5jF990WbKTF0jPVVqwkx4eOi86SVALEuCeo78cJnBKy6eBQ3vivApuiam0iYovANthvOZA
TVtGlyi52Y1KbVFu3cK7rT0wU15zIWaBRRYoKoHC61j3eBq344AekG8dvQnw6ihMArZP1TofWVbh
JdevKtUjWlThucbfKnJYipTExc7rrQbENeA78LwvDW7Wy1D+H5CFp0zrm8jHg+h68zdBEIJKvtuE
GTbIxInG6a+WwhfqNJTbS4iWpE3y3DEYAp3LpzCyMKhajID5jaU8GfnwHbzKwar6aM349HHZkEbq
vywfyWP9zOP9UlVI9biUkZLjO8UHHlYvyxlN+hdmLO+jqv0uPVTaAM8xmka1nv8Nkvrk1vjm+ReU
wd+C/jWTrGxKuRVl2/pZtonU9nEJkgvLMc+jvR01N8uHNjTEHZwCkX2lSnxJzeUszInyJLfUcvCA
nX/601YPdMBeuOmY4Z3HeRFw1cKwRYOWBHVZNDkykB7h4hh3GaLnXhducq26qwdiK+MpIPfd86z/
gYMjk5GA3kosQ5Z4rc7ek85WytlSjfdsjunr0ADmVoeDMliXYWIiwlOTM7A09eRYlXa4C5C6Z9DP
zOknRfyNy75+w3RV+sptfMFv/XWJOEI5sWmGlZmzMRUOLgdDwrBEnqWmMFxnH5cWKjrDv0O4fMp/
OUtF/jjP7ZtGwuK3wY18Ub0jOizPvNC0h8bS13lEqSUZ8LL446Duw1DDfOXkesN7mhq/yyNPE/tl
sgUpaPwGZn3VTbJONtz0SCb2o46cJglxskXH5AHxure8QcJIARTERm8lT80lnJSVyMW/Ls9V9mWv
1X9yi8QR/9PEInrZ8VqdbxLgWghM/vtDWV/5+rJ+WWJcKsch2fd/hnq82rHF5o8Z8mCeqY7nPh4R
LuxfsCmau+RYAxu063GtReCpufDSIJLU5L5JipclPAnaTWK0APxkYYVzsdR8pdW+l8GN1F9Sni2B
JfOL77qkPKh9msIYTuQJ0KZh2yJ/TclAtkyFK6+GiMVNpP4rDyT0ePXzYDuvJfTjod0l9vBZOvm2
VrVbYcIipnSSJ+xX0W9v7wfXva/QClEd49cblXOZehspEUxyCqFmCPmJFgSOoNpFCFDLD7G85hjM
6X75jxLni9kpb0u4dvHAsUqogpUse/CmZLOkEZ0KbyBm2QsFlbF2PKN2Y1vm578CUZ7H8n+z9r6t
uw/J7uXSLDveK1ZVkITbgaq8HvVHk9WTGrB3cX2LDsKUDRuqMqnmhYpSFC4RF7FU3FoAgR6kHklD
LkV5w6WEQDcpD8OX0vd/lg+Ypek9ReWGNP5k430mRau81VLNCW5SHmWsJacMxt8AJdMPAZgqP3JC
BobwYWysl8RR5itSjqc4fYdheJbhWI2ndjCoV79GHqb6dIP2bZabJ03U77KjS8rpXhJUa+hWql0/
T2Ss3kzDSH2XWdxSKhXSYpJXLt9VYkqo5udYCJJ8HIgtlhymGOL/Z3bWtq3R107q8//GbFl2aBrj
tTBPaqd+hWAHmg4UFpvNK+9nsLA1NgqIyujXZaTmxqexz/eSZUkyrlvGdztzZCb9WSqq/yVbKCef
MtPZzbnz51r5HmGPG9NLgaWSmTA47CcPebZybfkGp9FyRcDsQmn8pTDIBmEMd4SVLVIYs4yspEkp
6VA+DEevRZ9PI/eLmz+b3HKonZdUvWsT89Oqn2X8I41ALZ2uCXFFybNNYfSPST/8Ci1fDSQbisDl
1d/Lsg2D/4x/EJExsv8CD1XB1nhGirOJfxbOjpB4hOXj2PmmbDukYWeOJYl7797M87QbAWaLvsDS
2/DTr9g5ycloCgg5ZnK3pPKwoP0yfevtP8nTJcGUlluq7kZ8Ya3AvJG26iKAIC8fZvvP7wx8glOC
YetjgM3TaP34s1Pv5SHI2ZbUc6qd17Z8XuKB1J8SdIzpqYz8VyHN+Yo17ptkxDgj3FqdjVWd0p/C
ftDWoskIZbPaUZj9BbH1oObxj133f4VjXUqUSzH2Me8HtGFyxAGBBQX+ClGTdDNYGXTBosfthbss
DPXvrsFTWBuqTaRE5gaPnD0qVOp2jm0E42ZgQ6GbYU+W/LQ+jZ+8W5tV8WXDtEV8atNNgLWdzkBH
VrTYTQR38C7ptwAXHjQ/QLgI11TKIOTzYRCVdv9hDH7wQ8f1fgbjtzIQQTv2FcXoMLXPagd6qev1
CZXH/lWydJkSDnX869rvQacddB+/NnfcpKWH6NI/WmETs998PbzMBS7n7LEFSZjH1g4jraNhj29L
wBhoc2A6uWqL/k4x7go6Bh5E8iUoYcb4Djl6nsLf0GN7LbG5BJUT9dmpj/WvpY42yuEtUD/ggn9L
xBoLAriZKyfVyXYWbUDJNyQIRtXeSvPvJRFZPkLNHyunxFSMcoluwr/v56a7eTaWckTFoo03WOoF
SYP+BQj2wkhHJak/EfrfOd5wIzGOHuJvHHzJ5C1CmUJ6RINsydLCW6m+kdtTri4E0L7dOEbv1n0R
BqW0jmw127kqbOm5ebG070ng9ZJWLullTMnJTWYq1RpBiIc8XHWN8d0t9RedOmZbX9FS5Eg7S4od
EEaPnhMC/5l/0Zp6RDMW9JfznavRXqtA0UGV+1fKSSJO6SsN6qWw5lRtzUE9S/sRAW6K0vY5VIml
/b++gFBqjSzettxySytLqJzob0P2PxgcZiFCimZDHPKo5BhFyduQxueO0Wji0+OQJyTHSZrTevcS
WdW7JHpLxifN7chE6nQK7+TfNUafc2SdpY/rWulmUpKHpeZInQnnCtzRJGLYPWlN61w6yTeXLcLV
8hVjTittTn+0P5PuLJNltS8XzRGtSp6azFlJTE3QUljGvHE/P7bcz1is9A9eFX0h0HGVDq2Z6Vjv
qh9QIparoat/y2y9bAMHtRGp/Qa7PLmJt5cfv9S1Lt21IofiQKonbFAEPl7z9n0pWBdwMOXfrHy5
xfRicNnGJGZ2N73KhatxSGSQEc/ZXw6te+6Kex14mJ/lTyO5rUNuK//0kwQ3puHO6fWvZdMaJSiI
asgAqUxni6iCSeGTrLJnVB9R+dDzl6bE/5rQ+oIiLhP5pbfm/LhW8W0oYDS69ruH9Shlp9Shy43n
1pgOYNK4IALukUd6XxqXXJLLEhQY8mk6Vj40TJcmqZwRx0T4ycnuFR3qhvElWh5CTV762jwSeBnf
sumk+aIM86ZMwvPcwqgYTfNSIaspgxR5Q1mLBWVhz/o6rod7A/cIH8vkZV9zugCnPRWM27qE7oys
PhrxDJYQ+Qabt9wskkvaY/Ht9cojCMdN0Kdvsk/l84M6eRxaBM3YA6Pgd+RfJFGcnVOJsPmS2vy3
47r0uttVjrwAXG0w8NL5EWqtNY9bwwnObu3+WJLbosn8qfa3kvbomvnH3Ph7tO5LvfsQhZHlTSU/
GaBCztjeoyq2BfCkqRWgwZBTRt7iuOHjZEJzkFlW/Njpw0cJ6l/LAaFhlOcP6MVFN13p+kd00G8D
0ik0rGj1auqAUha2Uq4/fNhWrOxLbaZfvzW9Bvk/NUVYfNTvVMsuYMX2O2Q1CsrMujhGjmaBmohQ
xWr0x2Dk3UKVfW30CWpaCFbbqgVoWR1Ah9b1gNEoogaDr7Q3KuB/Oj8DrTLzBvqmte6aCdEgUKLh
SBJ7j6Iz8L0hoVlXQ/XvCVmJ5zT7aSRI0d0Z11E9TqAqtW2hJp/k7GQy3Ejr1sDEcERu3M1UczMk
9bCFt49pO3DAOm+cFRkzMpW68qrXSnUaVXAhZgocwQDiWw0xHn5evm/xiABkGtwOtXVbqIVy1rSX
AknEOKmdU6j+WU7LABbyrYOdAY70d5Hf+QdUO9/ruXixcdLc5g0Q52pmmZEKXbkh/ao+aD7zUEPa
DXTZ4KMwapfWOXSxb7D12FoNBb/JMopi46FpClUdWCTqwket6VPMWG/USWlXcYXyq+cOiMtlurWp
But2xs+qdDJaSeU8gmWHBG7oxj7pjWJTTO+hMZmkDPqu7xHIN51jUh+r0qq3Id6BWwTjbtta77e+
3oagdswXet1HNxrt42yOPFJnMNeKGHA3IPlXXRTtmglhT98q5rXtavEJJbsfBSUYjH6yvZa5wCsz
rVoZbfJRYPa7K9QqRUAQIfURgcWcjyoLiBOGOe2ys6sN0zaJm7WFQeTO0QAZtOanriERMA4A+Iu4
/ywmLYMHN77ihKDtJytFPgkx2EDP79J57Naq29YgzvUNJJxkW7KgazQ3m36AmjA76Feo1blvW4Cm
tDA7HFaZPqYhUD1AB2YzGSfILQ8V2c4WALy1ihUreVBb66BjcHIKZm6ZSE3W8dyqAEG8S4XyWzSV
26YddzhGKKusVK1NGwy3oZ88TDPfPDA/UApE16JNuHqhC4dhohxdDx2NdBdU2bRpgtFej9GwUn2X
3viIwc90D3pRv6mycDemnbHujWxapV5JnovkeUGTOWj0lUOMAgJW/zlNvEe2YpNXtUvgx552mHOo
3S18ebxBUDC2KRff2P6cchZux11AHhk58aWsmvdU6e0rnWakvBEkd/3wyWidYR3aXXkbT0xze031
3pRM9VdzHVkvU6mr66brjaeun/DadD3zsfHcGpVbXNaKWQNITKq3r9IoXvneEByyEN1oawioZNqm
OSBU6N/GhhnsVD+ZHztfiTdAP7UXN+o19Ijr/LPqm9cmt/I/KzE2kce4iLNyybSIigZ91LOK5+23
ptERyjv1fcwjbQ/MoXAUnJOKysMiLF5jFsXfMkx0aMeMNjRjZ7baxsraw9jNQG/a+nUmB10XcD/M
2dKOeoTIeDXhIDTfN33XrEp+0t7PcEdw6R2RQwB3Mf2fVp0wQ9ERD8TBZj0HLXal4FiCGaBOWIdI
i2FSrwGhLsHEcJKOzP6bQ2r2t7k3nay5TLa6gVtt506AeEbUggvtOU/873Canvs2fYG0USkTAy57
a0x9szNHoNpNt7EqE4K2le3b0lcfmRSMwfSIxmOzw10a92yjQ4s5+tPj6KPz1EPqdTg+t512VDNr
m6OaSnHwVqJIYPhAcZO8bLd6V23cuNL2jN9NZPi7/VAUxzbxs22H183actmQXoS3VFJy8TcIjxbG
XECUzY19GumPkVLz+Gd3l464Gpm9bT7U008QII3ELkQF3nb2rjvS7W6K7QgWBnTrBPaqDrwtho+h
1jSrQa+A56Xwe7Jvq21QG2mbYRdrzqUckNdu2Ej2rJYoIpG5KORsDnypdV6i9N3f2JZhbkMzU9YR
0haQ/N5CVCJvK6Mz11X+ZfeHHuVXgOPufMhK+zUPgT9UIyHF7e/tkm6xF28BwZrIpuJs4yDrM992
qn3yG5tete9i/Vmi+KIAjfJGpEFMXEszdXFYT4FBGONHO19QkLyZjbR9Cs3mWBt4HgSjRwMEP8LY
1QCxYyipQ/zX7Qlx7d7dhkbzkOukkhaOK3iqYRvW9Z96RMMTQaS61kPuydjYgNjpPKb+VoQjF3w7
eE9avJ5o6VgPStg9VMhek78QHRB6vXoKPzW21G/FMQgzebzRsv4eaAp6vyazIMf15p1a4H0Flavr
caoCrGpTas6xuqon8zjq0ymcCYgKswWMHxPyvjWOU+iQ2u6rg/HoWDa7Rh0ZK9juc1V0wz7s7oBg
Yx6KhMYeUeMngFoAywcl2toKLspTklyqRpu3feARDnr/oHbsMUcv13U6pNSlzT5VqouvBltsRykr
AhgEGESsMeC9wNhCyylFcT4upw/fEPpUqHy2dfTe+TMAM1SPVzBc7ufKooOkED718GlM/4+m89pu
G9m26BdhDIQqhFcSTCIpioqWXzAkt41YyPnr7yydcR98jq2WuymEql17rzVXVBIlnL1bFRPneEBN
MW3E1E2HMR6ac7sWW4vktXBZCMWUy/PYLRFCBNxAaV6497SZ5v3Aq83SDHsx8c17ajnuNqXjEKYJ
TT2H3DPPVfZ9DB47d92LLip27uARhJLE46MbFTpAcTrUA2I2P00JUCaLYDT8FwxxVjilvERcUhr+
hgo7o6w5n81HFUjGJwnOKCbOz1tCXKZdOmEOGp3pkq1YT0i5TbIc7qg5y60XPI2pyWWcc49IjmWP
w9AiM4L1ncLpUZonypTG9/ksaXlp1UpZgXcBt8lCIUZ0L3lSTiWubTOPWydVR9jANCB5iygpQ7Mg
SCIidbloI3uDoeCcJ8N2Ttwn0ZAkjBkLjbTzZk0YhBKVoAykogwne7wZcf4VeOl64qd8JdAhXKul
OpQg8hfS4ZGhUuqOJCzWge0R7dF/9JxZexs3xRT8OGnea0XAnqleejnDsJSXMiPX2VNxH44YYWh7
xa+xwZXt3IzLC05yx/ux4y28UpaepFTe0UiiBtsLWavC9XRG2XytA/eQK8SQecumQ+zNeOvRyfe2
h9nI8tf99Llk1nrEW4JKYCUMRjrmo+m/BzGlUF5B4RTOFFYpBry5TXY2in3Ace+s295wSMHAh4bt
3ucg/Yj7/YxoaD/My3Mb5J+evJECXOozTFJvI4t0q0oOh3gNLmbVP3AsvUzsBSxKRPT4pu9topVg
ssB2P2aYvPAMigP7EVE2hGweA2VdYb6cm0qgoeaMMk3MC9znn6a/NFp4M0+DVudYtKLH0fuBNbUQ
ptMeJ4duWGsB0YKe3jVufT9uIxWWS/fVIwLXo3Oc33eihpH2c8pXMKCSEt0TZ1ZbFM9QhjbcORrq
altDoaYDNXz3ufM01/5pJeZzke3Lz7gHhYaSqHi9hJim5HsBf0Q4+O9uBQyWz3jzhvwVIxCcEz1Y
oqHFMvFWrc43eGCeA2tuNvjSIvW4gGrZJTxAm9rsn2kV1RsKws26JoJmVs5+65LFFIyuDgILhcNT
1M/LzcmCTxsXdY1coWwamNneh1KUgyo1TpFFQeRpn5kVdNcGT/4GzpFhvja/oPYfK4lsPnN4VPs+
x8+HFYk8bVxPS7WVdkFGyfIuJx8Xmphv88i/xpd9fzcUUi+veGksJMy5JE0YkSpCDic5ilLurcXg
+RdEIkS9AvSe9hfkZVz/nmzrpfKvHruoqSfDcm5uQyd2dAdGGuoTeRJz+1mO7aGEkAgtNagOkcfW
lSWPtsvED4626RJVUTCFdK/DAnfYgFa+86P46kzDE6PLH7jBW0LO7a5bCZZwUT0m3pFdOzkuwsST
Rtza4j/N6jXjfGCbqUUDEMVMkTRPa8PMLaPHnBkWYuQIJ2a0kyWMygU/uOsb8clIbr5b0cOnHAxy
293aVkwmpFT7susPZjAcqsVxNsXowg6UhrNhVHmzK1MH5bYBZMP+C5j8i0l2gwj7yPGP3WpQdzrl
MVc8ybWUVGUR1yKzzCdyFsylpDaYJo+tvThl9hHhaIVLa3BDnQkZ9+2DyNZTYiy7jhVdsv+iDg9+
l9H85g75rZVRu2tUUYSlThsrX7Ikvq1m8UZr+la0Y8UsLNr0g38OwDBu/Hw80P6xwyhF3gc/76Fq
IhkKsTxV4zCf0Zc/JvYaHNusxmpmcuE9Oz52fvy5NMTupaY4JuXfwYm/a1+pbVdlcCAo5OLGIRO2
5DXnPwlemDJXeK92Z6fbufqrxEQ8dSUsrI/1c7LIXb3irMokmN6iRjOLFP8oU52+QgskAuButu3b
2uffaxkVCLZLrm20vjtFtvEwLaNWXB5GUixEDMXQcUac9tNz3pnnlZy//eJiCbN6vq8YUQ3GF+LT
/hsmnOR2ina+Y+c+oYXMkXxjESQ+/c0SNkihDOHURCzCxLRyZ7H4AtLOKdNoG3WDfLUN996Lfboo
CkHhXsxpfhjT9Ijl0QYdb/+nBuvbGLJP0rXazjgEUfdNCLcFi5vASCH+zRPneRMTYI2QSdkhPYAc
Lc/gbgg9YJJWJeeqRpS8jAecxGeOdjlnH9IvgqA+tqVNdKpDJD3FULcbRfPLzZWFodV8q6RznvBU
oNTKw6kcsh3pDgOuUagexUyklHM2KM/rVI9aRfEq6p5Xoc+u5AkOW1KT6LEm+8leSCwMToGxoBii
bo0L84znj8Icy+B2zaaHeCDXqZb5R+Wut8RiO+5beg1mz74ZtW1yqtpfbCAXyQF212aCj9eFXiRM
ksPxgo48bFgsl2PCqb5ZUKjORPXIiW6229zLhqiK3NjVkbNgCCZX2/NeJtMiaI3psk3NwAYzIBvj
iphTr4OSMusaVC39MTPd9nHubHrVYBUl1y+MbWB/QsZn30tZIbvhNVmxSzSWQWKkU2InaKbzGkCa
7uRfCj50o+27Y7vPtW2Ti4p1j0TD09A3YTwbyEWd4mlOY0ScakLAlOLlFgPxw0af3FXRPng67HQd
zJmwjOFoetQiIwZq15AEzNuix+pSP3EqJpK9p21ezLQQRK8tBQhFk8WlIvfjR6dLyW0H6Bistyo2
D4HHemGYrQgrDx1ltSIGThJeE/N9indlbRSbRRgZZoM+361ls51bf4Ks4F0IfYDTvzhfpQUk02+z
35MTHfMe8w1Oia1tzsACUCck1rVVbNZL33qa+zmHVVD9CiL3UswEyixgMmEVcU7tXX2zsz9TTzUX
r8wY8j79sLOJcZKwKkJgypiXJv5tpri8LSrMKn4XS7GEAVQZrhjY6WGktHCKG6BCNFQkxefL9IGX
4zPoSLyp3YkELcmG2I8MR2t5IrnxLz5pKpfyc7Csx8KUX8qdCA0EJuCtf2pOQdrK8WQ2EefBFgNv
0+9YJJ8b1aITzCZ8tglYExm2vc8/TAIiIypBjolBtkjEy1QOKWm1HA/W1PwmdewYx+mOXmeNZ8pb
mG/7bfRvmOnokIaOYQ+9VvWxZI9qJZJUCmcX0ZRh6dDhtsH8HxzgdTt183Umz2DbagV6NgdH+uHw
KY7eVDw47nSgov1l+cQhNrhqrQDmy7pMF9u2wO21vzOjjreenZ0anO3RTJ1CG47O2qyNmM7NSLBq
Yqr9ZHWy9jRdaGe6wZtFf3P0jLdK2dG2WqOKKV+3sWNSCUkf+7Z4f+B8M6MtggApbzzvGK0ehqp6
HtevSGGDwphQ7zya3TXLpdEXzwrSSJGKo0TnOeFozpbgo3OYPgzvffviwU5pAJvp7rCeOsbUBTgV
fuYG2rvGHOqof/l+/OClAUc1vqjZ61oOrnXnuq9umr+9Qr6NUb8rsALqsdFPb73sPT4y3bEKtaFe
nv43kLBtj3ks6A2GPfw8me/9FII/jXf3mcX2Q7fH9XdHbY3DycT7Ot71uEePhvrV+6bVraVwP3Vm
JT4jt39rB40Tr8JaGjf9AdbWIufNvkoB57EwUCyyCaB40GXnquShAcOg/6w1bjmni3kZfnTRWlfx
AxoyvDNNpjCD3atb6lpD+tP6Ljzes6E9RdR7vrt86UE0pfW3/n/da8fFGs7kbGibgh5CBSbdpbxH
DNn8wKFpSO1iGLva1Vi6N7Im3jSwSc/R9HjcWONzj76VHsCjLV0OZWKv8OytC7QHzzng+P3OvPo1
5QSqNZFlsH51ojyRgHRI1/5fws/XGf6z9mtNoPZN5kaAPpmxrf92kVGiA83gmeyiJv6zDtk3Qgnc
scFL7CV7368uuuv/IwEn9PBfmoBqRn5o1r/1H7si+0eyTJA9ZTQ6urhkGCbuLhgRwVDM6LPvnJwm
K/hD+OYPSlI/g0OUvhqcWbQSPJX/E73pp25lrNAvf2hOvkt6AnSFH2N4kI421NSWeWnJBHe1ElxN
/+nnthRonLPfa8ywGz30HIiHlDfBqoI/qU0jAvFS0qSvWpmqNTJaKzM32THN3IO+n2AKfmSv/399
NYdcG4z1PLOD/IlbRmvSszV5mDpPpxH+3E2toKveRLz+EMb1g+Dn5m9Ogfp2W6mNOf6sv/pz59Gu
aAJ6NGMFQRWilSBWcS+C5kPLWn5MAfpjlrQkbAUWHD3SD2nLtkAskUINzf7vNJ6UdD/htv/5kWxo
sYlJ7s7YsVpqDZEWxGilbSLsc+XZO8uq6F81z/rrWoWr/8LPfyrJbqr3Pn5uaDK/OYp4RfSGWhff
osutTvpD1TEOOZU/JQmvBY+DQUCYMQ5brWMwC+aq8RwGk/coec01VDTF5uwuxc4Q00VLd5MWt3/5
mumhYL1k3/p7So/H0jt7rfNpTV/0vd6EzQCNOaHGhlZ2/2/AduaVxqP+cx6IvZd4p/8xmkhHRRlI
J1YjhXgrODJp6mShQVRx/aqRoK0ecC0AGNFRJGb/NQlGlddV5K8a99R7METBpKbWk6HmO3PQmI+s
P2rLg/+jNLZc9eDbYj8isy2z/JsJFUrD2j4Sh3jQ2jANH9WCOGdi0M4DoGB4t9F7NJQgX1ln+VAJ
f7eb04ds9vc4aL81CxOiyXs67/XnXrGpEzC3x+p7TIL2mg7ND4xK/3XteNUU8JbJnT0ud1HNWA44
BUaD/NR2hiA3HjmXbNNXFwWF1kLbLFSzN3yZdG3A4qy3GiFtJm3oR3e21O8fqc9o8tESoqbTLw2x
/3mRInf6VNu+OegnBvwAsTA8dOWIvq/EEjCpZ82i1++dFjjNTUd62l4qg8jNgN0WNwy/lCj/Nn1+
ZeMMe90ZG4loVDPtcB2QQd23Dbz67AxPP+vGzJP785uel3wqcVAvLxBC2Ur0eNtAvKv7FmXU/tJd
bCEYHfuZfI4c4phoD9lFv+9n4GKB9RIU2be1MCkJlvdBixmpI/8rlvK42vRT+XF/fm6jyb6nTsLv
kmGczl9rwaNcZ98ZA2K2XZOY5iRdbmSsbPXV1etfog0aGusbFNY+s8dzw9ZVieQi0L0tLNyaWxqQ
Be521qvml9pauG8PxlNjYVbBvOSwE40tevJKbcG63JE3ool2/mKp+ZtLDGWyOTlxuaW8fCJE89+q
LTZO/Ert/y6yGdgVhrSVr6dXXGXvP7Q4/bWf3wSmbhCZR/2N3lD8G04degdMX1dFl3lx2j/6CZXY
KShjonj+p/UIE9dDHHLR48usvrUgNMmbF4PLqtWQ+sXRYFnCnsJVuezRyCD4GRItOqs4xQTeWRPh
Z3a2NABLwzIRieavljSuzQaE/6dm8ut3sSuW3z3So7zl2qA3mlKujV4vZMDVJaJ4cstnXBV7x00e
9Xqg1wX9jVZWfETps14AXC6T/lJS2PALlhdgUW9G/ZSiGdAJKEbMbFnfrFgScoqQRf8+Keunkg3m
5yXQX2Cm+dsWO3CP5AYEf400OlptcRyBy04oIyJRs/6cNO+WOAUoGPD3PdwtXJxu+EPamL6xSnp/
Rq3mhlG+NeqJyo62FHCh/yZDftqrf0wXQpSje+lnbwKTnL4nsmq+hjTUF0MjZ/WFKVLUHuhBgTk9
6mv9o3zWWtB6Oso6/fzxx+dz+2+OcEq5CB0G520c8EPs4DfjZkrAS5ensb7IJAptNqZkZNQILR4/
8b6jdtBEYo3om3CV2eX/kHZ6sctbzofeDGvJ++wwxegfsCdBpCxoU09fLSEn5pjzZAdbHcLArzmU
XRxSY50zvLoZ8j8dbRDk2YPROYdeq3LyOr/keRNqYHAk0t/WtNPMW7306pSFCZR5PVpQuoGXjCyt
g0AL0OMgWTgfTt1ThJ5RY3T145W4j33rvuk/6l817ipl0wJe8qdSOK/KauXOiKaOFlvkhfFSYFss
6WQHITku1ZPr0xXtvP6CQv4+Ejz60HKG9uqaGVBA4npe9L+kb2ePDQ5DwEBVsitWIR99AKqDCQ1m
XrEwBhCViawx997cMr0Vo0njc7TOClHJmmHD8aIP2dQ9jwuPoUrUMXbGT9fyT+mShWL21zClYbTn
4JmEiweaVCzGzsbIyQkX/AEq8TYqqlONtxdMN45+w2LuS6TDg2GaSMfiX7PPP+rWR4deGT1DVkRj
qh8H12q3pWO8mTNbhO2aB3tpb1Ui3hAhy9DRjYUB+5+ZENkWCdrtnDXBG4ysdkbaX0fbRBA7F58F
s+1YSohnjOda0awfDoeXwd7ZkMOixOUvdoNChoNDZCZ1yckEsgSmG4F3tGNmgI25nib7ac4i9Pfd
vufkS3J1HsDZVjubFmOX4TwR+R93ZixUL/dWRBcxYBWNbZuoQrhHvWfFzAnVV+2MdMcy2W+qGSWS
yr19ynPnmR7N8nIi2K1Z5q16Scf1CLNPt3iNfEu67p0Gkw+QdJ22oH4uPk9u20zetZjpQcmeuW/R
wW+PjA0oqo2TLa+IFt4keZBbpdQn04s9ayQJri19vXwJ9gByNi0d0yke1xCxcvdglcnBUAGhO3US
9jMrzOgab4PBOc20rG1nEvQSgcnvpboE/GeXDERIHPEYdpP3a0asSPE8n6uYSfnoWvE1kxxKzebq
ZWV/doL8jb7xOY4ydfSghIugGm9tJXlYkmnbYOrbFCrJsN2TPl26B5mspyDpFcpz9UK79mMO5HWU
yDVy2Vwj4T8ai/U2TxCNrPoZhGHQZB8DCx74iOZu1sWr1Thc5zI6EYTDa+X+YzJBE5+jYXIlzvZO
Z4CmodnQuLPoiEb2Cz9wtFF2t4ZxJzDIN4eKNEQZzCi7V254i7VGrc8pXUuKzvd1XX+1EpJBQZaP
qHKQByvdfUXjq3erceMPxfuUWL+DuIV2FjHE1JIYm86939eHGWmsh0NlG/vx1xBkL0ufac1SxKU2
FcW6T0esPdROcRlNVxEJWt8NVChoXrp7TQMkSR9qd7/UKREoPWQyL4k4jxb0dW0zhgo5Pvv+vY6d
ly6iZdiV9tMaGSflFAAV5PBQTxWiW/btfI4DsuMzoEIzqYjuBV0HTMNmz6xtMxm8gmI89kbwiPPg
1kzLlkC2fSPQoZDDovioTdkS+psaG0sa/7A+7GLzQmtMqPa+aiZu08ZXmhNoj8d/YlHPAjErczAv
RIZ/r7N4D2A9lKW1Fx4wD3pMzN6Wx0VG026Yp6u1Uocu2CbTyUEd253HpgEkXNJnx0LfbzC47mS1
dZqc3JhqPLHXLuzMbIk2sojJ/CN81z00QfweJb1+yekdeYQ3+95jxEVmSdgHS4T8yU5o73b1dQ2e
h9azt0Ykr6pFQ61344joGMNaUdMk5r4t0hYA3voBHjq0XGPHW34dirBQ843JzlvWXyC5IIeyR4J+
FZ6/wpV707GfRqPZDDb1V5Ug62ia6rkiKmXTv9eO/9FX8clZ61vJuNNFSdAE3mFqoEhMnp2Evsru
ysGg5wwc4YvutR2Jsg3cEGbzV746N+WgVJGNvHnG8KdAV+m0ahevTraV2QTEpePtEvUroF0IgnSZ
bLuoaBZd+sF7W4rmvJLZZiblfVFoC4jF/pcW7X1AGqabrf/GJvsTV9lx6NXH6lk3jj/z0SZLTGhx
OLg2P16BlSXeW5fEzl6O/pvv1cemyz7y2UA4kzPa6ZAAIhIhnWHkSBMYMy7R3vpYgJVsrEhgRW12
ecoAKVLxdUksA1NKsV9s82HN5zcrz/dt06OniwZC1lD4NndPBx0TwHm3aJSGpZoOuGZypsXpfem6
1+Bh7OthW1igtnWeHo/tpuHJiWm01LW8BU3x7rq4t3rT2rXtchpK9XcS2TFzor05WPTw8+LuxF62
TaRE+XiX47VQkrnKNB/s3N6XMMHMvP3OiW9mBBBck8mydjOTpJ40p4G2SFRSbaIFPTsoZnhsil9I
pG4KuZx0PkvV372xe8wm+m1O4yExL2OJRZZLli3Wc1cfywlFWS3ac73az56f38XSf81e/1Sgvtwm
dATN0jmyEYhkDufVuVZL8zlXzKos8ds1Up4fNXq7uOqeclPpvJunTMhdmxAMHje46sSrRRJbSUm2
bOJEMRWS+X3sOk2gMZDaQwgmKuPStiNRuuBUc4YYmdXQqR66rYic2+QjRE9L1gIBwNwnirtntjRw
BKGFmz/QRnyvgQrpuyMcwuSdwXqgffiy9iWoONhuFYo2x6y+fU+Rh038gepKd7PqTIySrJki+Tf5
jfWa7HI7SA9JPQSXyq/3TjVsVtdLyKkPm8DOT6bb79W6jrg+lyc0Mg9olD2kHNYlS530WJFi6MDi
vsX2W5q69jFusSEG5Ra8nftEwY41siKnlvJ841mJel4WAt/z+qHqk/yrS/pAzz0rTiEObD34mkco
TpsU8fbOmVWJrEm9dKlvHuJxLrakW+/rqPidRB8rE6otFtrsInXVLnedvc7HYBL2XpGLbvgsps2N
Rpq/mxdvl8oR2FxDeIlkVhBL9Tc2ZzLPWVLcqK5DY87HrY1Cu+kn0qEVA9V0Zb+QNIzAMx4bKlyj
9wAg9+olGaoMSdzQ7xcLXUO35g9G8yYWdJxDXfxNZfKQjPFvkZhq6/YtT01OsKwCcdK45Q3flwJ0
wFg/GQHncZOhKkYlgqqUdZT2fN0oWM0uYyK/bJ5sTHOcaAlPj+1X9sTPvF/fkF3fPDR64KVSDF1B
3xn4ISBmWkLP6LKt7WUTsF5OVBVlpJsfVBG8zWZxbpP0ajvqyejwucS0/6u1ZVPqzU+3piDzAnMI
7SZ7stT0OMTBr8YUV087GdKaQXf54C1kWiQkUis/BDBwqnLulxtsxgiMqqPP/aWaCbjjfrcW52+n
+c8uMXJ5NsP+uP2IW/8dgFU0gDYuqwfGSsUxGNQ5cTvmHzLamISVBRMqFKMevmFd7Fk3h61NdxXQ
11diyic/xT+Fau+E2/2WqpTU2ixgQ6mTfguWH4CyQ6i8zAmdpnthK3nC3pEfl/ZoGdFjlVsMa2zb
2M1evh/cEbhvXzM8zlZivYN930THJuufsb5QdUwy3yYjF1RKIL3G+BjrfifY4RfsM/kmSBCYQCjd
TEHfMlyDaJAQwDnIGs3J4t2MYYZN3GRuGHkkZU9cC+KHmRhCnFTXDjhU2qbv7Rq3sCNAAAyog3nK
J5RYpXxzHeNWGYnNpJzg0QKCh/QuQ7TcmEbx9Ezpi69S7XQwdlIPLBLZzNsqEIfB4ImNva3jsu+l
Ha4EPx/CbgreSssCGEo92gClVK0fwZ3HXkDmGWxFK+ybnBK8826Evt8Km2A5StyU5uuGAlVC3W/G
bb0Ud+GErpG8kx7pQcBvwmVW5M00iH1dK2UzMykkuMJdq+qNbWW/HTXcXH8FdjWRQ15Xwxakgx+q
NWKDpG1BzQCWsmc+tiWYQG6kWxubokf3pACxtoTixE7W7CM0YRdrJJ/eygaybWCwpU77NQ45u0dP
6LIfNPvScd5HqY9Cjf9h+RgUV96d5mvJCddOXtsBfNM6lAMzIcQwUcWPnk2wJQFtIPgP8OUE4Bv8
hBSlJH0ZBlisfrp8OH37BzH4S8M7UwbmnzwmVnAUiNjy8u53x4EKh3s+Qj5pnZdmGpkOdy6LKAak
fAK03kkGhOJpne0btDN1SkTl7rt1CM18PTXBSYlG7ZRJ7KzdAYR0OhLhDJYn3QIhZoRwSy1QywN7
a+m/aakNUtHibAf5WVjenizxT3qTXUiBOoeWcDac88kNVe5TVk5/c9SySdzesMq8V9b0VuYDT3ZE
6JHjAk0Q1bpPOuBGkUe7bZILBUi10395LNYDBckTP4N9mNV/3ihIupMfVe0/CVnXaBnc56yRX25j
8w0NmrfsMerXLCwC88ljpBDmFoxsn3MS81s6clMYNWOzR+7yCtNmffANdD4rKDRk93A7HYLSN/UK
RZk9WE7yO7BifyezhIgKezq56SEdZvzCzDf3zLQeCHtyHkaju8ZoEzhDBceqv9Xe6h06H8l00M8k
HVbqKTa4NYRApS49SzoPy/Q5JTYkqwF9fJPLS1NrrmaBcq61Vioc27tEzJLrIuNYtjT3MapYOVT5
ISK0LINggi5LALER8F0Urq8LdvX9TL6DD2gb3dUtTlgPPM+FSxGUuznoEL9Qo/Q1pGJX1PZusZr/
Ko9OFpaTnSdiwouHXRTRDZ80mmUS5qbATb4pXF64biC1Q6AH4CQ5HLpWCDq9cf1AHsKxnWxz57To
uupWnS03Ulu51K/KbKEAMsErhqEOUw7hnfyva90PW6L3nUtDPRpmxnVSbyYSvl1MPPvB5QOyAKV5
Vx7EyP7ciZfBmj4wRL8DBY4fvSC5Rv4JVU+xo5qv94Z5r3TSN92O5zg2JSN469qPkdhHNY7RbNgG
BqqxxLswKYYQHqLNvJgrkD5YqofEHLVIGqFH9u32Tndb2gFtgh+cuppFOnIsLkLNwbpRx6xl+pnk
tFgmggzYV2FDA4b5wIz1AGFeQ2a8MJumXbH0hOUhgkGLMX8lzmvrd1ycQCzHNO4+nMl48JA0h0CO
s7kxUJCM9yAxOca7zYmRtImAlKhFcwrjWg+vKZx3NmmoW9+IPkVs7nN1acvaOiYK6cuI92arsvLb
cmCrtIgwGCTzKCsRA3J23SE0tAPXMYNgB0O03qep3MJ1huI9PZsSnGCOvGa3tMGjn3UfEz35hkyC
OG/v4+KfDTkJNqmSsvxswyw+yD5H3SxNsNLVYZrba8aJ4bHynmJLNhd7HB8BdH0ZzhcYdLoJxtpe
G/Qti7MA8c4Q7yRYtRmn7BrP5BaOx2k2f0MU1vwA69v2FqzU/IEF3d+VgLdoPdE2aFEvgoGMt2OZ
/po9tsdqdm5iBR+NNeIGc+Mu66eOgO4Ne6K7p7UhTbpK9ex8sogN26ilFhUJ8IoC1dQwfnqzQXCr
PW4cN7vUEWd5ZaQh2bMZKICtMMD05H3QHKKWKw4lmYW7c3a5UTfbXMQvTWx9OsWfLIrFZhqtZY+Y
nqnFPDPX4wd0o9NkCiTHFSpifgC7IlvA9Ac26rj7xHrCCXWsr+zo+FmyQ6En5ZkYNM5zPrAQ9zz6
3+gP3R0f65iSDEE3MH83/GlnroWxcXHBbNzcWDZGt57LGE5qnSyfhRdCuCjDMp4x86BM3xI/mm8v
qb++OciBNmPHCRon3Eb7bmYqEw6tpzz3udfWvvFY7gMEPtuyKt5n8Rsyj9hGI0r0rFePU5tfAzpT
KodGn9mnIhZHN2r+jGICv1AgaTTigzAiQcW2lCGnFD4Yo4MgJdUpG8UWsRoWC43p9CGsuw36p09V
pJc5q8XRkRmNfPqWUT3/4bm1aD2zHfqLveMsRitslZotd+hFvt5gh2D/tuWhDpYDN7phNTxPEx4g
NKWZ3oo/kVdzym4DrAMWGVDVpTSK8QFtlqTXRxHJstI+tN5LLJbmXE/EDNVmfQmU997m6G2ZhfUp
FVczkN9LHoYqjPs8W/9E7z87VDKh52D0THtrhprSabgAY3bZLji8D9OCXK1DBAFfrtuMiRPdcuEj
NUIFAVtypRcnb2WeJ8/dQDdEkOeaZkQzGxpSYRdLcXYD+4h/qt00hKDvZ6ABD3L0NlnZ/gqsNXjP
F/urr+lExFmMqc12ziItLkOTvqt25vtWThsOzpqzpf8HHwfsKVtNsEhQcUXTvmvaZRtPZB4wn7H2
um88NEhH4kVOh0J8Donb7mhe01408gV9FHVavADFcIe9VVe8uKI5jYPxYCTJ77XoP0kIs7bKKJ/M
dv5Tkna7z8laQkeR7Oq6eGqZjbcD6nxeKeKpy3/LzByLU1A/q988Hv1+jdxXEY0UCtHS71MpbDzP
3EERzU2IGu3eOGm0c7um2S7NfEwd3Q4sbCQGYKWyETKrLPvPhZu5xYHGikhT9zQH0x1Im0JgElUH
25u60FApDOelHU+GyPqd109QKzIaEOlS3vErE/w46XiQSRO6s+dgdcPWGDdMT41DjH+g5ty0zO78
HQX2zZjEr6ShSyg42PuMuXfYJli207IN0xVjmGfY8amJTHh4KRxKo4P/gaWoPQZRdXIsOeyJtB11
jMitDrps78w2I/UuNa8jx2Xf6P0NlHLnOc5QD62xc47rHF2ZYe4ba7Y3Y1t6O8St/naMG7lvZ3fg
4FX5hIX59nOPHGSnUGtS0CN0MiSj4skR+8Zkbyvtg+vKZZ82ybmo2unCI6fO9MWudikpSazxPOOQ
ALuADBE24qZ3ioNKzO4qpR1z/xk9LsvGcjIf3Vp0r5yuYZzgXx25fnto8+iOg8WGY5Y6w0llaxWa
PQ67Mi04gXqY74FkOTTB6+ghmxaIYiaYJHqm1swg+SUHVrDpMSFClWgkN6Z/GNZ3alJNPKu741xP
684cY5hoYusZEh+JcP9DUK/CDItv2p0cJ70HFTJjk3wAGqgZVo4eFL8XBbDo6+4QaHwngll2gLi4
/R9j57EkuZZd2V95lmOiCC1ofDVwwFW4e2g9gUWGgNa4UF/PdfGqWV20tjZO0jKUOxziinP2XlvA
kztAwrV2lYkNH+LdM1W4awyBBMnUKAJ7D9NKtnREmTs1itBiOoi5N69MkW21kRWIStmqTmE+CLKc
c81Sb6w0+Rngx2+XWWcUm5q3phkPc4eqS0fGwnoJgFvUAnjBDNUHPDHqLi8tCxDPO5ZDagusO/x+
pFZvo4oxKzOlsDBVOPjqMQBMFPpj6Y07z16Wc+968VVWx+8l2S/n2sD3aXXJw/pP1OebjkId9O3w
GraTdGtZE6sXYZDzqjL18AnAW3fvfQRHnCYJjGVTof8Wg7mYl1s2r4+90XMrZKF37WTeIWSoSlmH
v0Gh0vEM3XtJXGzx21zpY3NGF2+RPxZbF4v5zFJiWOKK013RlZ2h4zfDk9IouCKc0dhg5fHOA+EW
h0adbualuwsXlHNsY7HNJg81akCGjc7Dl6flh6hAsteOceBZ4BT7wnpPx+h2XPpml5gWc1mDZycz
sICaXbO19B8hsqdY0IvjLn42lRY2HYgdcnw6U17Yi6jbdmMYo83wZedbUeW7NJnRUdnqfACkQ0ot
Fcw4MYVvqSCJ6FoEVFA/i8HCz9h4rF6zlqEBqxMnUadwiiLaydNAXdx4b4gSGXXEUj8Ljc8SnQCi
YYtJPOQ8eKZ+BGeIw6Qh98hepttwEE8Km7td/1a2k6AnFyMzt5THbKmsnVNOF1ywLGZ6Fslmbv7u
bFZno4MkrMuRBC/ogDrFwSZQkTKmdvDWk/w7w60ikjHbR4nGTr5BjwOp2lliPLpZfxMn5bxNdKrx
hjsoEBujHfW2/qbpQ6SP3YvekneILBMyuB43W3M6d0pEPpPOToCAqftFcVnxd7YXFD1i8yriTEQh
nZkJ2ryagw3HLkSQw7zg70/zK5aBKnsgQByOL0IVanSdf0YD+mYcRYeFTh+TnkdZqO+C5tTUdhpg
UGQZkbU7ZaSFqlfa747tH1Olhk7DMDEo5PWe1fGLD94spIReX7f6cg0KEzktW+4xtiYa3yFVrw5y
QK3jpijqy0Aoh8tufFfIgWTy4HIkx2nQrK2G4n/R4/RQqMouFs22Cc3rxoPkppUeJdNKZV/cDYZv
jpTsrUW7T8ZJ7HTVRCBanTKCER6avr8Axc4DJZfKuLl4wNMD/26c0x1luOWQqhF7iSJ7aMxDXzjV
vk5H9OymipmCGlMwKO/lQg93iqsWeeTss/L+3WG83rR9QUCznR0WeofE1XXLri+nKx0qTIYb2yMq
wk+0JqGkR7PCaxp066LylT7JLuAHKY+b22qM1Su6tt+lZW8F1gSCXdodhkN0p5N+7NhV0H4eDoWL
pjarcTcwKizs5ljVCgULcCu7lJNnfy7ehxORUsN90qNkRWMvSAjbJHZEToa74DHLgaHk4Y5AmsCq
9PQK7cdzKsVe0E7PZOb9jA0CrxLUGFRZgWh5st7JiLGPTpL9MLG8MnMofo+mXp0oaRK28U4U88Dv
4WMHq4dXvHurw2HjVenNQpg9mqTfETdpH3oTY3x0P9XYV7qklIgRnGuYPBsDn4jTa3TFE5NVile8
Rbj2o/BuaTjpYDrdTWbol3SgO8z2O2dbZdxpkXqYF+cxSRNqC7ZXBIuF4a9HXKGFxk9m4yeD6EIe
zRA3qKXjIy4UE0uu4tMphqCvoCUOiwSyuYo8QfcouY+If1C2H3SFOaEylYkZpksp/DjjxjMI3LLo
dB1bcyh2FaGSAR6zVKHzohIV0su8BcfFxeBhFVJL9WNanI+5YcudOu3LOGNKZrIVvog6PBMD1r6l
fTPi1jiFxcGL2afYOYr5GB9dz77fZs0NVO9B9Atun1TfZhPRUhhpiWIT5VaI0N5MQ1ptleHUlyor
lqbAS63TLczfqOnmF8cTtymJAVSXsVRA/bax+zBQEvU1xkp88trGBJ5M+SttaFLbcfo2de5ZYHXZ
a3F1pgBHbNbeVZGdV7WGw95QLLYALvtq6BcuJ3ismxvCdK4xsXypjtYGCBHB0jT6uemqYT/nxWOm
cOzsSw5FT8FDN6lvNlH32kSICcbFCMI5IieD2QyQr78sAvdTEr3qA4pti2uZT84JBfqP47H6zNmN
zQkb9rZtIc33+yjllNVLc1sJ1aUddzN6EUEGWfgyjDGHmIeBncX1jsP6nFFnz8PyGdbO04CAZBot
5gjdw6TaIQJn2cwyzv2gyXZXfqoJC/HWmqy9FY1nzDdbw2XLRFcYLGPW3Vauu2OBzVxSuSShdiw1
8+ZryJv2we5jnxlVC72egLa530Yz/Wmc7oGZJ4/maPG0pPpjq3l6YKopag4TREE9isBIEPk2pVC2
fSRTsJmeyx9453Qs1xwiFzMdl8EVsRngc70UfYVHF11Zmy+cWmol6ZxQBSsxZrN9r4jZYrE6OHdZ
zJkkB82hNYALhwmiNFzwhu6XK3tJnSB1u0UI1AyQHbTIXHaWQ9Fl4eFUeY4YDm1Ej9P1ODLkIetA
jcsqcRP37jsynJlisL5vosraDNifBBYGs6bibZVNtS8wVlrk0esTtk/hzYeuHT4Q0kitCDerobwR
Ro5JbTCvHKW4H2U3lZIWXPKNPtmE6pXoTVo1OmhYmew5e7LKkb0CRRCXXQj9ny6ISQGyWRTC0dCf
+z4/N26sY0mgiddhIjZHl1QRlZmGbsZj586eT7jtG6fszvVSJAya3It1sDhctuKYSqlMVCQMK2MB
hUHBUFE4Ey0oG4gAGs8N6V7Pkz2cmwRMAQ/MjYpdcoipyGJoJbqsOEcQHuKcikH6WGcY6ow0zn1b
qA86VT4fyyJXWRWPyQLUaHK8q8ZNOAOLegwr++JpPaEOMUmIDkw+E0YTz/AuyelD2Wa0BYMx+IrL
mjGSRgHVrO8bEb+my/hihR1eiEH7ROJEikGBgUFYJIKVFGbxgmpQ9ylwXpixfhTdeZhoJWaDVl5Z
JbZYpcW9Xb7HbfowlNxW44h9BxbLtsJlq87qi9eZIa4UZEHOSLGjcanezw6DqvU79foCo2LyG6Am
BcWcu39QkGaJMXvTyg80DRtH4CttZryMSgYsQW2gwj01avZm1nQ2OjTMe1uuaypFORiCicvqjEMc
IkXwSFVke6TvQ/C+LNivlFw7IUNqgGZSJIkwY+MbQ+uDu3kQMbF92a1ilgKBpYLpq7J/dEowvhiU
2k9nptwUCBhLEMRYBWx72wilndW5WmZr12napahSL5jL5bZAejV44xZW95tSum+miYhX9IC0tPKe
crlBQ4YhX4uRWmox9Vml97q7WNHxd8zGXW/X312cADyL5J5+CB+SKrmrNdoLpeO81EnS7soMZRxt
GuTkxXNmFbd5p50MRfmpnL1iaYTkoYnZRWa8XzQnx1hYM/fPUGa0dLo3RuOgKtVyk4rFuQa0QXBj
eaS7rG1DzzVReVEFRSDqBF0GlFzn/FjivWvKYyKc8NL25ScBOAJcWujK6kXyLDT1M4rr+MCDkp/n
uMOMbB0a68lN+/fBoWVK7Xtbq/OV3eqfnUphF/76AHQCv9GxT4cPKDI/lRQX0xZ9oh5GnBpdc5SN
M2isbPzqMWlmgAWUoX8u7Vevsr97fXiPa6TwuncJnYWKtfOm67QTVw0rNXa4U9GzVHHSQgKAjU/D
7Sg7pOGVZcwYEp2TROnJd5b6/7HqfyacJgvBJLOxBCW6gkhHRU5+QVdB9ZbOhBzhSkdkgh0CAI76
91WWqjpvMqtXih4xTZxcimNaK2W06FbXtxYNHTbS9wTb+jR2H9dvRjymwKgoVeN5FiFHSGrbgxTM
1hkEOsO+UQJGOAwEwKNbTfyYBWJgtcYGikxCI3ISHT4IWxSkSp3uk3A8GA7SRy0Pwsy4qbPy0Eaw
EVzlZ9B3UiYOL5BxYQH04ZbtTV/PwRrvLWOJjTp6jkaKxBxGKZPXqeFyQJp78L6NSdvrZ/oyJqN6
Rd5VzgeWAnGkUQ8MfSCc5h1r/200eFc1h6CjvKTb/NwCB6mxJ2BXkN8ehuR3xAgG6uWJVJ5rqmS+
TKQ2nPE9017ivt13lkozCvVKrLK3EjdeDq9Eb0+MINsi1r5gSv/wXN+NMxUDSUGVx66W40fNfSq/
hu8QIVUBxoskceg+bQkGl2BmYjTfcJ7MuGQc5dnL6sduGr4cGsSblRq/5IavL8v1+oUz0IiWf4VA
E3GMdrPeVqu2mk7cddSC/EPCnwCoGovpIUxlYRmXb5ruw4VGLZ9/PZAW60wEunOq7xNRvGS8udTg
yr9jq03b0Nk6OmAPhMDyb9wS2W6mPtKRwhIWAr2av+RRrIdDkeNdpf1OtXdbN9a7/KF8ISnsdd1l
q3Td1SoQJgiD0UvKuFXx2qTj0/r/zPlivvcLD1URfSVwFL6wzTc1e8QB+DE4XOZahWrP45aYO3RL
8DBxTPKl4oVIl8fz7ABJ1cF9quKOpMbNJBPZC2JwK4WbFBmgGYk3LYrWNGnDWG40ZfFbwvlYnum4
/3ryHrix1phlLBEfhsH+nJegxVAhGePihZp9Hjr6JgtrYYvHrkyTY1aZh0aauaTPymqhjqnOK5Kn
10SFWKly/Ry7wClFAiYSEHn88iDr+o7F+VtYm19/cezq+qYeYFNnW7XmFkjJmqHMh0xDodCiHEoU
vevD0GMxYAGFtYcpxIOI0cQ1K+rlqSMSc73dVt6zzX0nUJAolfYkT1Qks8tXz1lq8omLTtsnCfsx
3bohpiAwNTZgtKW++kGej6h7tPKBGggfWj4sWBPedLD/Js+cHDSkPHrI4gue3MCLXF657a+xY9zn
ikZNgjX++sGFyyF54/A+a9bzhCN+NYjMkn1WaL49N/S1ki9D5STL/OZ5QryV6ffrNZFXc0mX14wF
PtxQdqAoOzZloVNlwpAGVfFN5tQYLd+YTPGjmM6Dkn7OS0Cws7ykWIl4ruXzren9TsOZnEwMkuvQ
Zs2cjdS8a4T7mso4FfmhEu7+xHtEWPoqPHl30k2AknVfhvEux2Ukb+iRK74RggV0ot2lmn205vlA
4cs1nA/HpMkeEpwH/vJrVMmNbOnDmvvUJGCD3fImROq0KVpGDxs/rDmLfSmxsZOa/FYG9cce1d/N
sDNcNC2dfWUIWDNa/1Rn6OiR1s19/wO4BbFzBLPdeCzM3l9NDusrShvNrCY/KHKAKFB7Q0zu0SXN
S3HPsvfLQblahNqLMi1fYafe27jPVw+PSJl+uCmxgXGtmAITNC0ypXv9Rjwkp4pkdXQQn/WwvIiE
PhlTiZpYb+uU0CULc8T4TAXyh+p/gp5aPeceYcPrpOrxifHbvIzQDFIdL0Ix8h1DPi6qia89Hrfh
gnAzfR9kUqRT8itsRLC78GtmuOzZ+x/yyXo1wpfSxNEjz7Gc8OSsqQjEKSV7ZdpovSFejNI5NHhK
1wFasaN7Q7675GdSZB3VGlkm/0csd8/dEayPiaY7uyG2j7aePyvUcaWufr1M8vWrBS2HOZ8SOZDI
OR74V/mjZeJJyvzRUPLCafOqwmSRo7qc6AzGfznyTuiUiHncdYkHtka7liOn/L68hywWv3EXPcrB
d/1DVbID5U0bNVfDhHqA+q6cOSviXeQf2KL5DXNnBqDofQ9YsgDhMEWq4W3BYqhryStsDZ4QzeSf
uP09Tt6zaXHM1dRjT+LOHqEN9+2TSNUDXuOr1WgirQfJNBIrdFDm6bFUftaEk5XdPdH7x6PMxVhf
x3DCa9sZAnkOVAbQqOPFZcRCuRz7odqTavEjDT/yzlDy6tsiSmX2NIr/4t4mwM3rGLl7a3xah4aK
2m3vUEZaWF+gccFZ7KoXU5up+9hv68CxRhdA2XrQYZCvs8syPaLffc4VUESLbmCfm37QdP6kTsxH
WvaEassVhJyD+3mGyQtpuJ5J4krjG8vs2EsqpGn3P0xz3/Jp0kgpNujbEFlkUCgcNTaXOXZn1lNV
zhKNpqkf5sPtutZoMb2xuWOXlUL9lUN9JQWs8lbGnfDp0Pu5+uejuD7r60PZg1Ui6vihksu7mtxb
RlbnPTFu6zJ6pnwCAYAF5vq8xspwQGZ5nGwKm5p7v553ufKbhLiXi5AIiliRptdyUEMAcFfAP1nX
DZX3OsTIaVhp3diN840Sk7ENJPN6JdnovpniuoW8VMVxIJcjjvwF6Z2TtpsWvKDWJzfr2mG98xNy
ugaiGeSbyjejpkx8n8wQsAwXtW+LaYzdIWNvLp1rSbbkG7MGy5MUt+sDtq5ZwjqkBYOUZYC4YuNM
+GsGRYl+cPTx5p9zhNuY1whOt0SQDyaT5fqi0mAVWc73OlgTuH4seMzXNY4cz+VDWumLb4Sy/YFm
Uavvstb6/Veajy4u1P4BRDGQrQfX1QuMf/uaptB1nme7omZaXT+QEhUIy7LrpUPjG+bFRUus7TrL
rq4j+Rk7jU+fDDsnTX6TPHjvsP/WpbMWeARXv6eTzAe1ZKjNGpERppcOdPKGBfmP3bKcSJI+iNvp
0g3Web1jOF3CHH+HcoSjxn5U++Ig9xO51GiFZRfYwCQKeLkFT28l77Heeqsm5cWBFS8vm5yQBWXz
KhsAqvGgymehFDdK2r2tgxJwvyN58jv5/XX4kydsXS/L/jYIhtMoeDy8ad5xpk5ygqkUBiVK8z+Y
WvbLbB9XQ2DE3CB/GqfWVYoWZJitb6numA0b7h2HK+ckRXmJrOp1XRtoSfdg4BZipOvm7n0Og/Xh
XVfChSqe1nOrNe1l0dRttLNc1KBrhMF6k2XywqyPfv40d9ln7YVspejJyPsspJ++SVRvXy0O2hpu
qEKWvTCRMyNK9wzzspzC1t2IvHK4pXVh36jYGyT61QO+splAqUuzII2grzjCIiNX8izb1gtDkMt5
sbgBijEQnXHbDrxcGPbMa8O7NHhNhBLpRfsd0Q5spuKCpGjbFc3JY3ksF/6G7ly5UYOrRvlMXEVO
P/5q+5MPz1g0FJ/nh3ACQFEz3G+wnd4m9Bza1oVsw/oL0w8WP/EKx2Pj5cOrlQVyC5fkzj+enlaA
r+6TbVbktzIVhk3ej5tgOHLnxwVkLYmUCZAhx88kbV8YnBPN1gF/t1QE+E6oNFvYAke5IJRvpmjt
OZ+hk5t0cpRPry7g2HBndI75RXWdYcTA1OXewCZ9c6ikJA1UgcT9Xmw8S0w9lYFXQy7U5Co7Ig9v
jH56HPlZGO3WsWQdCnGqsFqu8a4V7x7Ro7rR4NCQMOzqG0fSd5K2LGawY9CIXqzwcZ2Gfv3x73//
z3//nP4j+q5uqxzXX9n9/T/5+rOq6S1Gcf8/vvz79cfQfzfr3/z37/zrX/x9/11dfxTf3f/3ly4P
u8f/+QvyQP77RXnjfxxY8NF//MsX27JP+vlOfLfz/Xcn8n49AD6C/M3/7Q//+F5f5XGuv//89UEW
dhkkzN7JZ//rHz86fv35y3Bsz1zP0l8nSb7DP34sP+Ofv+6r9iMpPv4ff/P90fV//lIs92/ILi3H
dWzLtSFcar/+GL/XH9nm31zNsDzXNnRX061ff5RV28d//rL+ptumS6Clali65uguP+oqIX+kaH+z
PNtEAqbZrgPqzrZ//Z+P/y9X8J9X9I9SFLcVkOLuz19QedRff9R/XWr5AW3D4eXAAHj8xLQN09P5
+efHPRMwv6/9W28kVpTN1NbjnHMUjTwJaL3FFgdauq0oGWnptVVHje+VygCyo08CayrA7BWJGuhF
s9W1DC1IcV5EfJqHi6rFLXDLYjhOpyi33gWtfjICE/hGw5QGQyuyIKLjQMG2WSioK5AIwP7Hubqc
EO0GdBGjAN6stxeGt66fdDR083WLTx71MdWdzKVS5bEs6dMs33VoheCi9YlQAqho1WHG16sLcrZU
dmD+4iLShL+GBiukdyDa2L0UoSD4tqxQ2eQU/9uSrWmL0xIWix7tbJ0NVOv2t/o0j/uipenmmtHV
UCkHp2gc/CgxFtCYzlPEALcp0JwSW04yllrWWxOZkK8p1iemBfU4eAYLEbYgaGPYbc2oOiYJshzo
ReCqQl0hXOo8MYhuVb+UEypzWJUJOqjuIpZQPWp22qKAR6NTo2hVEO37vWN/mIPd+Z6nG7j7MRnU
DdlpYAB2qhvRE2rqq8Sy94prdnuDkCMZidhftO4Qy+z0pY3w+oxCAeyUtFfAijLCsbPqrEzprZVZ
5UUf08+BLvNuoguK4hx5ZB6Clpojz4F8tnj7zqvuSg/tXzvQS7bb5tZuq8/SoNxphGxKHcWNdkac
99czMn/qsHROtJ7uL4iuvZfHut+StBt0SaL55vQumMzuM109TiUYMTfRVCRnubqnB60HqL/QfVRD
tEfxXbZQyRIM+KeczM5DVZFFXLragznX08Fq27NbCsKkLIfbclKHnSaYaF0DYpu6wKkCByP8yL6O
LZtChpElQdtEmJ506y71lEuOPBA4MrW3omOQL/kcUrukKT3mCCDgke2caSjHeN5QkQC+OTpEUC/q
sEha+E7LGxUjIV41FB7vGrZDlGxZkNcG7XARW/6iKd1WHxAqiKX5Dg1q1XYdBWTzILIGM74RUR3t
lV2ksTr2ikLsyii7Ax2PoNh061MCt5fMinPeq/0RU95vzAAoCE30Ra3zG4QbFV5sKBvQuSjrrOqi
L/0eEu4H+aNsmPqXkKtO+oq2MyyDzTXBHGH+CEXz3dEx1inJ/JjpsnUbzvOx7ttjmZbzieox7tdq
hGl6zmhTbpDnQg1zkSG4lJZ9zcBogaqWriE+WLszrMs0UXmnOfkCORku3JS81kJlQQPiFaNjHOCA
whzDhl8oyi60l2fVpQQ3RImxUypnS5XlLe546bHp5iAB5aulDq9HcbIZJpYGMekpCcDQLmzqjZDJ
06amZRixUNmyfdq2rmUFsdtUwKbDo1ZP0Z6olTevF8gsZpcurtZUAQI8E4uAfOiM7oUGEBucuLtB
KxTuFHfA8YpFNlBYG8NsdyiWjPRmuUAkMrvBOJQ3AyyyBRQeYV9gxOxxY7RdciSGhpSjpnrNepvI
CGylNVDHKn+xBuNO0LpBfNqx7i5BXmK0q8ldRRGqlX6nVZhGcpUwVCiwpNTyS+500gq95ozRJFl6
oKBJROehpTOTMpBh5AuYx/cQbO29Y2GebKKftEfgSkpaEiypc2oa4sdTSVZNi53jhK6ElAICj1w/
HJtHz7a8XVXu9RBDdDqo0IKoCe/IVH/TU1MJBjTXBskVm1hx8YRwUQxX51GYuitdoKuJNSTJbEi+
CRA+qqGGQ2ks4a+1nFZ0m4RXNj9VN1tkKrnn3ORPzTEnu9LBqGG9zoxMoO+RQ1d1zq1sxd+oTaQQ
9aYYbVh8eoWBklBDhvotyltBCyYCylp7r7IqNhbEOQ3cQK9QNk/cMh8V9pdKXV7Dlq0QpQ/5EhkW
UeAZxTjxFby6bcfEU2PBQ/MQooPYCCRdqobI02m8aufB/MabNjX7qKSK5NrLcM4bc1c2TzaEWr92
FeEn5BBx6ye16xMinO5m0W8K8tIDZnNjO6n6UR9r5DEooz2ae1VLAI2ieM+QLOnEO04XLFxxr2nv
nI5OWK6hgxKcgIzm8PoubYtKIO3sxneiAQ6Yg/kHpxgNKSd8xRWs7E21u4aywIA5gPqsy0kKCodd
41LnESVeufo5jY2edhk6ydlFXBMuoOTavjrTMQFEALfRjWKywukZbhxVCYqy5YYdAbbWyugnTLQH
bPKY0mZv4yCgUHME9ihll2A6c6TRPsl0GqlTfE/S6u9SUU1KKPp8zPX2HM/yBjAYHXxHYzWcJXjO
1crGwiQ4Z2F9b48l7IgqdolGZAAjdHQXRdEQsDUBiHaqqwa5q8UJNzS3RvUed77wtutfjXKed+vn
oXfDLbWETYdRYqtFfeQrqiG1ayrDbnrbNOngD5n1HEGK9cnhWBD4eTuj5CnIUs852nENwD6PceBF
7pWC8IgETyavTTbM6daCy3a1/lPpoCX++eX6vzwvaXZVzoc3oF5KJ0DNZXKuAKxRrKJyXpXljQ7T
69o2QVeI7rZBgBrg/4k52cUXUGc7mPFM6UPrQQvQ+huj06+BeYzkVmAd0d97p8ESFpnofAzzef1q
hGRvOObgq9S4/LYjHgCRHK1GdURXEWoEXir8gp1te6EesAqXXIEyNrCWmrSWRwj6rsD8sJQXqiY4
erEcUOQnhShE8+xjnx/92Rv2LVJGmBz9o4F4ij1hpwSnMMEj0tccX8t4qUR9HwbU1UeeO6ptojU5
KDbthht/ZykfdbSh/2es5vANfaM5PObAj6s5TLZt2N44wgA9gBEVx9kZezXvR2pFvp9qB525/Ac+
SnKGhPtRzEhsY8tRT2NEc3f9H3D86lBp1V9fpfKH6/fXf1C/wVFOGGymTKRnOi3/9z/JiLFWJEju
0LvwDnV0pQ22fVi/Wt+U5vK07XMcZ4zXjoyzlydB/rdndR7YWl8wCCWmn0yoneqqZ7Lw4DufMVgg
e1u0kRqPXpMDId950uGV1urJGSEuEP2t+OXUdgNW7a4I+qrFkDbo08lYUhST1vovoQJgV7Cpxdny
phuedkza9wTrmtNdhza6qyZVHluNJG0Pa5/l0iiDREmr0CrBlrmHSHjfpcodIpxpE6oIzY2OpGG6
0Ghk0vpWFRdzQaM5Nc13XZH0qlcw8IDXijdYKXgm+1E+SXBhYlmyWqIfU5q1l+kM8q8imIfoEH0g
kn2q2v3kPg4KymYqp68FDiPeb+EptnXMuV90gzdRudRHHJa4cwxuFbuIT/jJHutQ22I+/e4yr91O
GFaZ89xb2NrAYzztXh94Drtw9lPiaLiZfDgsZEx0AyuFGSVgr5ubWNAS87bCLtWrnsGRzu9OqVmZ
OKb1yZrpUx9VUJiZuTNnvBG0XDHATPID5Qeix3103d3WGe3qKIoK2Z2JYxI7gN+0vLcCYP2k90gC
tCiv9uQ+bGxIC1S4rLbAUaPDZE1s9bAAzb1aXBaIVVeVPBz1yNS61LDJz+ZSGFeAGLLATs2K7VX/
3S/Wg+MKb48o+nqJmepFEwNnKSp/aJDVmLh8sPIpv7UYSUKxKMqmh1kw4Ueh2VtmbbrNcFm41Hl8
mwVySJ4u7RqnPPCoHmyDIaFMHsjYQleMhrIfnSxQWySG+egqPnEA4GkJFw3qmrtWST+KGMWLPk/t
dsFuj1nV9Bcw2xjBqqOD0nCjDRl2uOKrraSBP3JAcS3g59UYqzz2uhSOh3uaQY5rIQJ5GwxnOhaP
ThfeQJP/ZBGLECz23thvnSCEctsaAy/uBnoqbeRWec8+7QsagxXUmIQiCu8Em9gXomFj5LlxkPMU
AcI0znpUlmAK6q/BrW7Mwb2i3Yi/MSdDp4s79ns81+AAIDOX3lWX4YanqFzUmDNIZ7tiBZ2iq0kq
P1H0p4JAA3W2VN7KyreDga7NdbbgDI+z42IxTqJTJ5qZrAZU+TbZMb5jJU+WDvWDjA2BcTh+iMfm
5GTdwvXhVLbJ/DGmzpEN97BNQjyMaTfclQs6sxJWUK1g9QqnfjeMRRCChAyHEuVfebXYlK+KkIMr
xZRupBHRrkvIhRF2UFtqQ4shvo2JWSOdokOLPOW/Mf9+azDP2FuZjxUu1tQmGAd1PqQBec3TNMGj
RiaJNlCBt0mjd6rnPs8wIaG5YrtPGY1A0lmLoDr6ePgadiEkZIfTDTEwjzXmYI8YvkFmRBBScEKz
c8m9u8j0vttkQlenZO925l1Sxja7S/YodVADJg54AuUjmcTol5C9QBnE/mLmPt4bOygr4aBLiO6b
isVFo98saXmEHnStFQ8qXhJI19azfA3LEU8DLslTFx3dNn93vX5PteI3mdTAPDI36LX04mYdiwo1
ex4UmySnDIceHUO/sN1PbxG7nLbHNCT7ik00aPDFj8SIGg83HLciLnmiXclHSN5jdazWqz6Zx7QF
8oFRHNZI6wICiGF80yzY0C4EBwyciCprehiL+jwjmL4ipeO19ybcn296UmJII4l1Y8zVAdTLEYPN
NVdTZbtOHbLC0LUbaTBohrlXCWh2PaINjDeRNOeWgPZF5ZEXTnMzWoQc5cZAXvwCG0PTEHWN1V1f
9/jigYcEHTenGo6IhikR7TTKw2KB6dCrBGjmL43EvjoCGE+t3ReqNgWuaiobOJdBBW6CdPX42hBT
cw4VLB8GdJIghF4TkrMFmI4FuEdw0XYWaecjVA1iEyeeJ4V8uXdtDpEU6Ja7MS9OwPG9vtS2mcP0
YIOQ0VqEp+mIbG+okxh8tsGQnsbJdhmzU60ZFUrp5Kd6Lo3iqdCzpyohiGmIzEuC5Q7EDtVXTWwU
aivn3mt/xyBgcUFA7TGdABsksfd5Q3IIRHwQhqCYXgoT839Ih/Awzxz8Qrxz0oIQ0AQaAUlmSDw3
3HVejHliIbaisqKtApqA5je8EB7h5ejwsirVYH+uAM6P6fVi1Sq8MB7PRHsNMT2miQtwt4yPscWY
PoTaWffGW0z0UHa85YwNMPKnI5vAYblHyhoOk3mPuyUYBvYFidtAf9Lie2G5t4VA9pfDvvXSbAl6
cHwNtjX87cOFKD0UavKQiR8y2MmXRy2cgrYelb02A0QQsX41Oa6JSIwbkZjKd7txd1M5dV+9izEK
DXCdmNwt7VNlWso26w1y1fujSKdbdl7ftGaf42h+MOv8yVXrY0RGl6NWN2NjlCwQCPBuqsYI2szc
dtaD5jjZybO7mza6LqkqU0ipW3+xL7iSHt1OnFDvsr2kpYe4lYeXrCCTMEJ0xMwN+AgIoP3d412y
SLEb6KRsWxPyeV0UX3Fb7/F8Zu9OxcZQYwOd9c458liI2QnMMzS13OQ6XnXGQnsYd21h0cghgsH3
VKYe0dUpMuWIHQWr1Gm2er9oTXDmtZi462Pu3NG+biJcMnk/EMw+cnWmmCwsr36Zid9F+vwNQMK4
KhlplBKbUV1RserI+ogm1i/51AU9XVSb0hFa87gOFrY2/8XTeSw3jixr+IkQAW+2ojfyltogSFGC
9x5Pf79k3zmLGXWzKRIoVGVlZf4GdUcw51N5F8XlexDaV/K2hdrlj2UDex2g/roJNFqcwL9zMN+e
AWcOkx/IO7DeK/alyDDPWY0EfIAOtTUj56jbmJgVycKcwBjRSlpPTots0oxSgVG+KUp7nwsRJQi8
Z8+ieDYXfIyJETINmocGGWDI1fq6BXG8xCQo7l957INkBE+qYVS0XIMd0ttfnRtrmzFJX9UUj4aJ
W0jG4Qh80wbU174if/DRxgGQhjl6jHE3IsjRUQFihIAYFSj8eXSWS76xZ4UMwSjfda16dEED9p5U
9tC9i102YIwNKCYFxE5Og7Y+bdEiwzVITaN15h+rGUtmf+zIJb35YpjWW9Qf1Qn7osTyuu1Qxq8R
8PgIx8C7Qu2uvVk99QM+DYFjg39eVYOmspMgweKEqITPKnoTEG7Su1KlZqS42lExuyfV1WwM15Q3
iPTyMW9tfLYjb14gOhQThLTz6M37tGITxeMUyeQWgGiBjDaSEQf45bDK/OneU8t9ZbHSHatZybgS
Mew7KrVrLyuADaLwkdfzd6t7Cyup36quOyiZf0aqc1WFTwjh+NQVQP+1mnPfmv6Dko8mJ8P80csg
ikwkcTb1S9pUT5KbwrOmOowKMjQO29xyMDjPcR+sRgzgYcf1o1M+DXW9qcA+3NUVQGHIweOqUu0X
ranRxkG/xBGw4TQjWQ6rhSQJGYrSsUiXfaQgVI51aBq8uEFSbgIHyKc5zjvaQCl7jHHvIUS11Npw
35t+svB0UuFMbKX82Qd5bnc+pdL43M9tsbZdwA/ZVLuYsM94ckbvREVMFNoUNuVk/sCgBIBQIL/K
QSkADrqAvnuxUKGtBnpytt6/GuRHWwdNxUXZoa2ieZd+xGsrSDL3rQnv+4ljsZsdhhF3KEqkFEPj
9NkduPXQHi7NkECO9OsniKQHlHW2MZoA7kRrMwq/tSK51mB+kFa4s1P8K5EA3ARTDZRZQSUOZCxo
LfPOydhOy3FECWv0PjHKm2hlNunBicN3J3r0fNPaxiZwY2/qP5PkoTXLnVHo28jz3+NcgTdiq8cK
MP6ya8ExJ0p3jBDjMWw6+U7m2piy9T7TK3qrkfgWfPbWd6fXqAHj10Z/Y++9RaOxQv55NVVi6L3K
U/cz1ZwtdfWRMsYCS6Vj7hSHMqo9sDKUfclYFi0UEwCO8FK8FOB+Fr+Ns47SYv6tAgm9TbaJBxg7
Zk2MzKqNnff3fj0frWikMq4fRwMdILN995z+rsB7BqAGdLHkxTefsrnaOFgeLea0hv5W/YzuAGmO
lgv84jtV0199I3mMrXKEkt9QjJrMbIfIN+YFFtXzJLnaSlaiZ9X84iN0REEQLb0E7lzetu/hZDzE
EZteIUA82VPc3j3lkV4vioFNxUvG1yEuCHqA8wMYmnZEJWvEdcSwe8Qv/O6JIhTaZu2DrX4GHv4y
rqOtLdoMeM0icQYNyEx5RxeXjyW1K8wmVLxeCNw5flVjZxElqCAuJj26AF2Fw+rAv1MUbM67FNka
QA3CTVhhY/IX6/kOQ90XlJcdukkuLR7Ol1M/AKgBXRP3drq0Ybk2BTBMdz/UECO6wCxWVVsurY5a
A/CQYRWEXDmSkhuvx54OocXdGg5WvNIU5K58PViqitVdXJwcEUl4RqO2WRVz4mzJ0zaONh1NacfP
R88wAUV6xi6YGg6BXmgsVVvZ0/Vtd3S8XnPOTHeTpm5K1/uk7IKDLnzJSW1pm5nOhzVzbIpiDDFz
q+U4rXziCpCiyRYg025CYE+6Ylx1IBjumJLgvlz9EVtbK3GpJmR9jR/xYB6z+TnXEYgETW6sXDo5
ydhBiOXIX9aYOqS9fyjNvnmwYXT4etwcynADNZXKD3LBMAaUY6zW0oVn+6AgG7AmYyaDHcNCtPpy
QycdsgAwu9x8y0dEacAlD0uP2jxyIPpyninP5/rzQNJyN8b0FQqblgKCEJmVrBzudcHq/2gTBEh9
SvUrTc33TdetomFGkhQa9FuX0ddwbQ4HHU5YYe5/qLA859F7jwzjZ9Swqk/8alqXCcR4gz6coTRk
LCkITeSD0O1CKrPa5wbHLuq5rPnhuXKsO+TF46ehWPiuO0HPQaQhZgaHAYcFK9KT5UxXFbHJ9hVc
jgcyqH13czbVtq3+hsxn6ZfKs2fSnwo6fE61nE8a4vusp2SahEm+GEYwiCkxxk6ic6rdu05obvK6
5IgNPZ9a4Q+4RRdOg7GJHeCGRDHqC7g7oxiJnA92bcimpIZ/X2I3vmDLQwDftVX3q0Vdb3ashVvj
UDUMjobpH2V2xID2cHZX9hQ8tWbhLmebMxptztoyGrqqQkzv1W2XQLxIgvjPmxCoKXvI01FFTxhG
r1nSHSGxhOSiTfvAN3dB5jUoS3BUaS2jfa609DHW3Tcl7y+jqdlrMtCFU0EWzlDlWTkNUVvNkdQc
aOb6cG8UxTzgDVQu5iiiTOChZDio4boloaWaf09j7y4L4KUXtvem28Zb5QDeQZHFiCnYGOZ4tXuV
Y5S9zR13K38uRImenxgEPeEAChsI0DgWWheK5u6gXizcE0RgeIwB+Q8htQ9k8FokblznpajwyjJB
mAqG2+P0VU1P+Mx8KVglupZ36qPpoLI3W5NxQaLhLIDDqf5UBufTru1Dg16JABV1v0SYDYlmN6HL
Sg8aLoOggJ26/+7LZp+1DX7I/3AwadF/V027SMboSdWdXUv9XMCRVQGMjZ8CD8L/BB7NhwDEBaor
8Hv0It6U8I/DFvxM9CZRjga3lEg2iEyjP/yJorTgXA0zO6bsLIWNSBjuGTVC5IJ3nQKg0UCr6nwl
L4n+NW6Ch0Iy+TbERV18uIw2XcyF8nATzeaX/9Pb9pKZhC3mfDtRxO7PNyH+AMV7HVXsG2DVMt7S
vnvzsbVG8e1OHdT3Zh7PgoEyuuZ+pq0vsts3nK6vflFjbSfzIh8RK8mnWTz6OGQAhj3HKJKZIA9q
JXi20UxrAxWYvnafSuqWZxd5LSogfcX5g5hABFF2qabhKt4QAbooNPGe8jn51KJdlI9nsikMtbny
SN91mBe5gfMjP8WFIBu8tQrPTD6C1iyCovZeK03QYN25nYpVXrn7OPvnWCBK4HroXDB5JNvBHarR
Pp3pESe4k7wFxPy58dI7spOXwuJKUIhPS+ti2yt25tPNPqJtv+V+WbQLx8ke4dCulTA7/Bs+VMr/
sy2ox2XuJmet7K5sWldPhOq6eSfmApGDw7kSvLIgzhEPVJBCk2K/DtBlZAJ0cXgtLZ5mHc1LlB0e
dbTE9RYoaWn3D5T3F/Il7pgfUM/byMOTudClzedsnP57niKwPs/OR5EcsxqEXRqPz03a3MwaZEbJ
E5BfFWyeYPTmogNpaJPY8zpDpNTdOYnrPf522HqmdxUDIIPAqfNizac4NF81/iiy+2IzchxT80fG
sPOZgY6s7myHdNxpTkxRowdQOmTvFYhBH2JGbZ2cgM/xgo3XTFslLk7NoF3qpkVg+Cvw/FcktieI
kIaPwob2KM9WzDzkApoviE8X+YZGZP49YZ8o1DvZ5+nAk/+1/a/4WsCMuktTk/TVoFirP6cc4ipB
R8uvyn+DH158Cv9yrZr/Iz8TAyw8bk9dDBxPrlJuL2jylRO6ezHNGEIwcl2Dv1r6jkEK9XA02rgo
uTgqkvdWh71u4j33fYaZpvczDuZFcOOmbp5mDDdq83UqqnfazIyKeae26qdgesPKuCBQfEUl5pLT
JIXPvYcktNdoNAi9SYCqY58eoGksDZTowfCte6D5iaVdAtbHzeik5lLfBtOg+w6OeUYPOvy3qChA
HXTH+6h1nRJxG1yLof2WO2ugMriTtRGjBbl9pAj+MgX7Lb957EMuKwNel5TWfdciPSijneXdn7zT
ctbFmHzLQ7wtFBaMh2C4DFndeD8mD3koclFEwTHROt2gllOMTp5r45+QXsSl2TSzZzF/SXCskQeM
2smmiNXNMCiPEGoX+RytlEI9CnpRPA1uLAa/K9Z1MRBZJ4ID2qgYaHTpI7SPN9kCSgTjLTs6VWuJ
3EJ5uKF+scs7Tm4Nte7/XRMkNNr4CvRw5zGRlDjaIL+VoYMoIcxoihOE7LMH+JsAJ1cYx+VDHFB9
YlAlJMmtt2Ny6fOdZaRncVOxB9ZtkJJrR68mXce6NYlO4t3AVIfdpnYDhA0EByqEhybOvIAvNc26
IAe0apABrMFwTmx5N7sMI48JYdvJzz5VBj3U5cw/YUc6hQezDq8mmyglp4tp4PaJFqRUoIiItdmd
ZfQ1pfrOiyt8rHd5KDJB6sn/QVZEC2/TJWLqjGr743NQcuKdRvlXfFtu5gmEB/kZq7hf8OdxlRvP
tja83XYXoQ30mFHd9htVe6pSH53m+CKbAvXRSGu/R2s+y/ySb6XfAjPF2/iYmzU9psX9eL79qoyM
XJofUdCw9Gdi8aVQ4SaM9UvjvNcju0JPnJiah6LjCK8HlyhRCcTITTHF4ly99hmo4Gw3m+rZG/EH
kdWdRN62w7Yy2mBJ9++lOlZIyfLfpuz5KPpH8j5Zzb7EKiwynuIEjI8G9pj9xMbq1gZNQSyLP8Aq
fckcFXKiDC2eiB8corz7BqehUId0qPJcUi3fBma5kSGQ3U0stSSOyi06lXXIzwMFDZDBwE1b43S7
c+FZZgabCpPE15bJ9Bog4ZeJexOPbsiDK8eW9167hSBZYzJWlHofHZBWlY9XDjevJVAoAiphUfZQ
zCOeD9wZ7rXkEfjF6MrTbPs/txdl0XpusELa3/X9g8weeUmmHAeIB1WLuYTpfBvCfyE8zb+0cF0N
EJBga8n49dVnGWuvOmclLfefxQlmNHGtINiWA/YfCHiO0/nmHCNLQb4joYjSx9qyKuEncbH/fa/u
/6ou84ZfRTtjIx/jixpgHKv3IeZPJJNXt8I/tooPKpZDNt8p13u7l9tN6fVz23GgZxS8UAiGzvxn
tO9G5b/IPi2jhfbRFVmiQNXPipe+IFQkQMIPiRFC7iky5wn3n4U8dJmtVRJcXeddVeuX/1arfEqK
F3tvdCssSF8HOOLyLOTtat9t8wkjew96pckcb08SV/WKnMGsVqFm34u3kCV+tF2InYX/ITxBCVyS
Haro3HDwTXuHC8EOfIA7XOgfWriTqOVXJxvNGAl7KSL0ivu/REtClSxOI032IuoqEdnHwkeGsI04
V8Obh6jqljh1BFB2BsX5yRr3LutiGuLRTmKHrJ1OnzDyZD0xbSqfrE1Lfm3qnQEP6b+XaHrWlfEg
43i7a03/QG+/Q5Qnx/JRpn/KJ+VD8ukrz+hzXMhxbxs5ldv7uayR/NJP2NRdZVonKukdInwNTMRE
FZPBA5XLH7xtAaiP40vejB/9b+bcQ3MHJ9k/TG30Ru/oTkZLcOlKXx5MBCklRZq1DDW14GjN5S8V
wC8j2UnSKotuThjw0Sb6ZNbt+aa089qJdMqpr6oWvdvVQKUYfNvMN4sDyg34PqJHpnmH/zkvCc2m
gfhJQR+B0NeaLCJgpy5qZxN3xqbHC6pHh0QjdNrt5sbHkp169lycI+t7Rzq9WrjPdA8SH6sSYbmL
2KLYfr2czeke5+5v2byi3L6gMIjHdbj6z8EKe21LO08xSsamgUqOdtXj6iRHBdwG1hHvFqeW23d2
WgSB4K2tcGth3vy7T0vZZ0m2lhfEgmbocaJo3wd6cbparW/RV0ZLYZBicdUq6ChN8ZMMlFFK3tmn
DzoywRL8FcRFmnHYSRKrTpAlCPUDMc6wosdJxZ+dvK9dyRoSkyUn7K/6/NXp6tYH83SLJOIa1yDW
E8XKbiBR15kA8sn/bS8ymxvDP7X5RnZKo3ywE1JZPrHWYZfIJiCbQYc/uWG2Ly1/ljxQcjbYfkNT
ft1CjoSHqWteNA0FWP7MCQtqCCFOL3/CdUewkr117pPrCIKU/K52uheUqqk25xfZDWKwepTpeUS0
BzHj4lBIIGV/BoG9EYd5P3BOjpCZ/ZzNGmRGFBirWNEPcd09F+ANGo55Us0WIzgxedOhjutGAGbH
ARyzE+s+sQaky38N8HtzY+vbK1fitAbKfAeeDOlZwrRp4YLr/OLQ8SsObJ7xHjX5UkNWIPKnszgw
ojRKCkboLdt7Bb9ZD3UFt0menH8NcGq6HJdrsY0B9noR0DhXJVc0pBTh1ZcAQa67LnNOXogl+Ng/
3P5thiIEyOK388pvXMUq3uN51h4zUMAHhBI744zNeAzFWtId+VK5XrlG9H7QmbQP+QRGBR1O8tjb
78vYToH/29MLDazPYEjeCtTc+a3UTi4g369Uz25jVeM+0fvlLvXsx9aFCBZFt9fRYL0MQ0cjLTiY
EN4bTuounC254vTRUIJzT3yYtxkU6tuQsNnLY1ezceEN9uMYMPOUAkmb6IKyw1WuXKwY5aeBqzRG
nZFnbW5XG3NNsvPc5lPAvmr43aMkeVkI9Ew2K+wSHqGT3jnGlt4/Q5LkF3FIkzch53tn9g660d1f
XYm1X31KOQQxi2Q+3rK4bDw6FEtuBmUShQ2OUC0NOr+LX26z3ffS020NBnl9whb43/bR4DMaMkOt
/hAVzlr+PHXRvkPtQRb4ZI7rCC+kAP2j2wkSXP0V1+d16hs7CZey2gdOmq47XHPaX4bqr5POu1mg
MUEvkuw0qfZZZuAzSTXYD7LCfWmrC4jytWuOiBRxt3IbueX/dJmNcJ2z9h5GJfnVK4Mr6P5wJbjE
sf6Vtocaj0t5sGG5BQ73KetA1oT81PTmW66ASZ+xJIb5Q56KPM3bI5hhTgeuwpHQ2Zg6S6eElykz
UWaSzJsqMb+M+iD7vuETq/x5eO8Luucdt8uIyn6GntRlyte3W2EHl3zAGhFomRvwo5xYiB7y06iN
FYKW5N3UMEjp1ZJzPYWHFDuSwLIvTfwvzU98f0f3b9XifBt0xsFjpxtwmTSERDkMtB/YJozktyxX
AUreKmK0kg/JfLnNf8YGpt5O6YAXMOtknJySEhb/yXt0R7unTQGKW7iGOtkFJnU0mR8VtOhiLJK1
Mr2X3VOSQsnrMUfZUo7bamp3lrO37LBSOMGTPRzPEh+nxt/0JN0SWiXh7uOdEbknibqFUv0kvvjO
Ggg/qgc5CcFj2WdAt8XlTrJdqYPIBzbY2logjnLGv1HVt7T7l1jF9vyAe8ZCkmCl814tZjsQ4Y1p
F0dZCbeDkH6G6PVedu1ebfpN2HFeZw+VYCCBDW+MJ3rHLJj4w8m/HPi/Bec3cd8czeYLs9qMnVlM
TiN2VQR675GnXgxU/8RMUww5K+ppSsgM6fwHTNmPmByj4gCSKRV5ndJcChV9wsUJ0b3+Wz7FGYdD
a88r8a/VXO/kEkois3nX9IvEQnEBVbRkOertg0QfW3U+4+RRLquniuhTXURNhhkXvA6e9yLBXgKR
1YwPyFotJJgpqr8aLH8vwW3Mq18wSC8h4GFJ0DyYY7I9NlD+vP5DTDtlPncAT3pV+wqK9w4IYRAn
6MgQPPgNSeTNLAOx6L1KUnwLSzPbnpLToc+dFzlsgvdnMKmT4l1DWvV6O6bL4V3x3I1Hi1nSNBKO
S8tr7rIgOMlxP9HGKwpeiN2o8E1oAFDbIFO8HWfyeFhPqb+RE5k82ilpLpAZ06o7RwUwmcH6NXJj
hWfITnHHD2p0XU2Jz62+E9VeObOxk3jyX1yBSPWsYBctK04KapVmM57aQUUq6WbGOgWX0GH4WZ35
UO49vfqWVFx+8tHyDWBh1n1tL+cSBSLqUq3avojaAFrUF8VlM+VjEf7dotWwxrH64gzsE8xNiFyL
xPMOSY+0hgQLoD7HqAkBZXe3k/YtsqCx3RoUqsboG8KxTC/ZqAfHvZD00a4v7mWH8aSQrPfX0lQv
OeJelomBWHQtE/dYwmLsmEsDOSTz60Dt+bdhh05J8Wyj+UmXkM/KvWWHm05x27XL/llydCQiytsi
ij/FtJlrDTtK9VMdN7LR3sxeJXxoar3JkmkvoUJOYXKalQ0OvYI7D7k/j3//z5RTVljaNK9DKhj6
fyFIFmRcKle/W8muJA/0NhZ9PC9R6rzXJ/tHUjd5Pp5FPC2+pRILRuVHnC375qo1gJfS8AqXjHTM
r3YgLDdiCilGpnFA1Tx8QuyMldHaF0moh0zfKLq7kbK3aK+kY34BE/ujBTYugdk9XbiNPk87cTL0
mOiKM15R7+58k06Y8Sd/TdhUfad8nqjiOUxvYLavPuAC6R3QBr5WgNfw1kQRma2FnEoK+Il67Kbq
Q/LkgK1rttwfwJ8ch9p7uTLJkW1EChp7E/b5qaB8T/HzCSDaRVwvRfVnzHTkYxWUOTmCGs232Maq
FRDgcnrq0TpQw24r34ij1p90G7LQk3q+CPF4iAKIykHHPMmK7slIcD48qBCZzejU/tau9yLXKdU+
Q2s+NNCBfJDwlztyozCBTzWKmtq1L7yvWdkOxAapGDpGjITIYxRyQ/y1D7GXZiYofnYyjd2w9RT9
R94rH+yRoIoqipQREVnDE3ybms5a7kyaEgVHGrkGy4t2flTdXp8dNl/mMZ2mZw9142D6c2mpyJ1M
oX0RGR/5ujQ1rpqs3/BztMJDVqZrvejxymTkGSNbbR8sd1oUBV1a/ctGX0TrocwRlnjsUtl0/PKr
dI/ikFtq0zkR9ztEnHFhY+tVfmTAzQHiguIhB5nciqHqeFR1oACy+7ut+eDTjZMZE7CVyDWppKJ2
WqF07b/d/t6WJ396QTP+R7HC1wJEcMPcF6K0Q1afMaMgzongzbO8Lr8SS73Ec/Sd5Xvr2BuB8hts
/2iogCdGzYaEBplcz73Kg4EocPEG9ycuz8jJvstIqo5zbJA5kgGXW0g8960af5Ps3zvr2biiC/GI
RMhCmk4gAo86kqPynED/I3OZXOST1RxVeGCZXcOpD5YaL9MQ5uzOc1UwCDVV+zEvRsh0FGNwb8gy
GOPIH/w3uC2ahnaOi4xFmsmlqGazy3v8TJhZ8gTBbgqR/QBzFZJz/430YWjnFyF1i2aS0VHA6dVl
3ZfHsZjPeomcVVyQBu40wzjJMRIY8pkd5nWIMirIhAFJQW+HTdQtzhMo9L3fYDNz9bUQkET8KzUu
OeCJI7FkIYAvls2xnLOjuELLIfK/nNRW/U3R0/7GIfe/XFUZs53hT0iTDH8yO01XvRhG+Rgr0wIO
wGliiXfM6MCfP5zmvY9FJgqdCXvQrkW+zuryW0rm8ro7NGukKEUg+E8qP6IHAs74rmj6F1kU0pZT
apZdDjFT5+TYoQROTaZH0Iq3Uxc9mdvGUX/EV1XCSBTFGALWtMPpG0C2l8gYHlD5+TNwXfWQAoqH
cYcOHPpv2MeStAG9is6UbTXuZuQupXsz2+FTCRLnVswgWxcSPn6gxwZsmxXcivw0wEX7g4Ma2xLF
kOfbOp6PwNO/ZMKlJNg1DfW61/YSS+Q1EdnRIO3UDidOMoyhTFC8GxCWIHNmKSKsfVURO0zxV0lY
i1NGGlvkSyucNiUTWmapTGzH75GQQ/zM0z7GhAx5ukq8K/GNhb94LcnpnC+xuJVXRe0FyERZFM/9
u0QNCZsZVxNwnuQLb+HIb15K4Esy3eXvDm8Zg+kz6Z9khs5NccY3jG9WWia+TGKJK6qWf6fw9qt+
a8A+kQGQS5E6inRajQR6bey+Kgh6majBNX7zXTf0zote9G+u5mS8eOObaH5JuUVVX6x8/JBvkU+K
GT8J/m6ZPaDWtowe//sXuSJ5h2agvDQddN/+koU/JPFaN/Bm4R5ubw3jewOFVpkVshVOmEFXxgrf
om8ZqFu9pte/BoDBxAbL9t/ZEf6JkgHsCRNcWyRmILurNh9S5arZoWSetnCKcHmZ3OAqW3CrFNez
LDhZDoGhXwPEXOedHiVbUB4/0umoF2MXfMerXPO/pYd963oAunzxPTyW/Ys9WR8y7ezMvVPS8Dnk
z2oBOlQhwaWgL/8mrzUhR/+/W3ekRu9Z6d9lmeaWeYFM91V10KwwYuYYIUJ8WK9dpix/jkfnrqgQ
iyw/5N1yIr3FiFZdmZVyskaSZOpVHhZwbuBvZFxk+Ho//Knf4Wue86p6DVHBcPXkIhbVNK8BdyKf
Q2k1H8JlYYXo0o8vPQDqErHpQsXwa1aPfvRsevTQyV5GS0PuQnlOrUtHoiubQI5L2x1m6ceITaLM
X1jafwIxkOCfsLF47kdKPqUn2vkmyMcnYsucrbNu2sn7EtLvwU9WuIodJ4M+VJYvOyk3k7HIv0+a
fgD1Dgafc5t8qHyA4yVffbGupHREqlKRbXH8fPEq6uBz/u7Z2IJVsCUDHJ+a4gKSalX63iEgSffG
8GPO3V+1bH8Gm9SSQnNSlZ+avZ1oqMB+BFtRnWAwPJsx6BOSXKjSF7xqz/WI9nQX7+VXgM1SJnRO
cR5Qf2sfiUykGc5pVCloQtFMCaWckS0q9MhCv7ljImN5beSALy9mZknb46OWdl9p1z8wkTiDcYoy
p3d5OHINfgKTv+l3tzclHH/bsXmxre7O5H7lTRzOTmLi4hnJq0ZXUYZHxgyOVeYQqK0i/gypPnIK
qedizb65bwv30Y4rACl8MXpGb0A97kLOGzdVtDmKXxpN1tp0kC+Qux/H6NmJID5xhXKl1syAdchm
xyH4euJuRcdL7ZudlTVbBHR/7bb8QZrp19WDY6AClue+ZS++ScqoVruDDLxF7/AsdeTUovtF67GH
daQGCLpTcJEI/28Rul8E9Ft0lgXbUaABBDAo84dkmRL4qeceTUhV8mfZi2RtOzBWOxU/QMgiCFXK
wh0S5xFvCWi05HZ8E3Z+b4LX8FtqD320ZTPYS8/opgoJnvciK1Wv72GTItD4XdtPyhJqeEJQmnHW
SPVtlTf2fYDT6MKv5vcSejOXgCOnnqhIlsKUrsxTNsXAF0aOVE5ivKr11CMO2oIPHr0nW/T9c6de
9DY3GUF0TPxyldT2PTrxNqpzmgNyqP2BuUgfvE36JbI1e8NTjoGDtmiTVKtmtOkcaOjUJT5sXPwb
FmPW3eVxicDjhNWlnSlUQR0FPwmchlrAa/E8Ogvdhq4zQprVhmDGeYAS9KwHT9h0Yjk/LRXc5+BY
aBulsZOFg6D5oqtgxIdz0q1sc9jrPejAqHNRkMQkGOnqdJW7FvQUX2AUMGJdOHmtK8STER660YcL
kE8Lt2oRMPI+UL7HRrEMP9MRZu8MUWaJZh/lgwKRSv8JXE6yLAt/Y06klmZqISAVzx+otWP80LcO
VABSrCk5FXX/BssbcoIXI9FQV0vV8TG5qRErdCYofzqlDG+enjSUoEs8kW//CzHSXIV+rtwVUxOh
vgNIp9+ZEF68BOUIcNGvbltZK8+beNBzvk6Vl9x24HrEdbxm/j+lqnsORhOEY2ecMUt5i3SnXLW1
+5y18GOGRLkgP2rsvLI8lhlzE7VIH/o8XucI6uhI80Ii/g7CHmQt2NxlGobPRYaXaqLth87qVqap
LREfgpyTpzBhUKxBtbtAzc2vN7kCt9LyjqE1F6uOYgldDgyKm3HpxK291F3ojyreD/5MzbxcRFoN
b0FTkk1a6uhBp92nYag76CUAKrtuXNoml5NBx63GgZSzzjjH+c1qSs5ZmmlLuwyLZYemj67q7bbO
NwGmKpSlZ/GPTduFO9uICVt9DbA7/PTRvF8XUzsiAYwPkQ3zAzx1EDrzpurrxzAu5BLUXdU4ymaO
0wUl2WIe0IA2KJAjgLbyctQ6E4O5C2yjLMZdMttnF2G1RRQmwRLs5ktmqclmCk+KXxhLAP2rwWy0
pWYhw2xm6Byy2qr5RTVzqJdVvVPVEE6/bRcbY3grO5CWYGpAotEqXiP0sQg0MW4LaogTtrY0/SFh
snrKYojql76fNLRD22IVT8UBFzIQv0OH3uXc3FUabjuGvgjRAl40ibGd1BC9WovxUDVYubhZ3dmk
XpueqsJCC9tNauhHzFUTYOUFACCbRMyYRmiJ8NCBC6z1RNd2BCmmQoQIHIyaGhlr7yNNQRp7aIrg
rWJvRyhIyL6GSB6kyDNhOLtq7OjBSsx60UYZBlgd/QJf+/AVsN2h2mpr2qcf+QBJxAyUdtUZ2QMw
vwGyLt+OIDmtX8t96NXxI3WCTVWoHmBPPBWtQX9DKTxajsr8hQEMmNHG6hahor37Xf3mo66AcsS0
bSwXQZguOpljsi/8JIXkAfuviOozbl7DnaOwRRajZawG9aXAy2itVTm9VqQfRkiVodkvMdfoFmMV
biwk7Be+Yewtp7Vo/OiXACWGFX606MXb3dnGO2fp8G+LJIEspLiYw3jWiJ2NCIBYCtILlG3P6WAv
aTEFgOB0/L308twrpANaiMaO6fhwXDWkseFmDDp+OKGlWTBWjde6Sool2vbSwyzecTTe4IIYbRLE
e2Jbo70T8u9jrj7R466Xt9nuuEfNrR9cxQEeUAacUXV/5WXKR9xBTUW+4aQ0+YirVnuZYVZwoKMV
1QTdHnF8iJUtZiQNvjOqXksrgGYp88f1gSQmcOzu5BxI2oPDR5c+jQMkzmDMtkGkdDQQnsLRDldu
3e1HTWc90YSYFdK72EarRq+CxYyo+CKEpWs6mnFnuywg9EAQQWP/mLBSLCf0Drq8fvE1KCGEcX2R
1ezMbVKT+/XjsnXCB+TwdhUOU1QELR3r7IGJY0NT06MWmYtxhvJYVtDrJpNmUlvFyyrt3x0FAQ8H
1R1Ilj++37/1E7T8WyTzUVpaDI4Cym7uVjQ0SNtriHLGZO77vgB+707rSZlw/SJz1MZygcdVd+eH
OdwCkwO2W4xAigsiQp8pmKqoGyWD19YH0YOp6EiOVpCpGbJRUbVFbJ2qCNE90+N4UFvTIQuYjDP+
c4lwaNrmxdNz/rnMlGVcgDLg/wiQBLZWb9VsfrRGJNn9mB3JyT6csttVquKKN2a70dXyvvK8fMkK
gIAO1yU91kodLzVNP4Zj7aynyKmW+Pp86PFJSVXcraDU3s0g18tez7a33ReGn7Xwxl01tDbeJ+64
QrfXGDPoJqn3p5pdv6h8sL9TPIFaVrapQQMgScy3uCmB55sgnF2EO3quI81nAb/rSw++ydKcxiP+
8c0QPSRajUVsD/UJN7GrHYKaz1Jox73/UvruNk7GcOmb+XDwBp3qYh7/2rlHu4MjBmoWCerRizRL
HxqAgrPXnREHwtM54liDNM52Lpv8Ti2zx76vD7GBT1imPQ0e2r9jA9GXMxeyErb/Gtf93tLV37iY
cCevIhqyUa2saxt/x7kdnqNUwSw1fMI9ARox52JIiSvdLP+PvfNKkltJs/SK0AbA4RCvASBkRmr9
AmMmSWjAocW6egezsfmQNV0102Y94n3q4VrxXjKZGRFw/8U539l3y1rdRl1+NioNvDvxhiT5NQc1
UZybA0bYnP7D7Jvzki5pgFOl884pB/4uK6vjYg7fBlljjA1jv6tPsWAt2NrGa6bwfDZCgCPHO+Hq
NAyDNsJkF8Shj8bRBABe6ThW145p7WiRCWNXPDNOxTkQs4tYta0ucg1maukL2v5BJ8fZKlmgTMa1
ZW8VZLN8BDBtaIyp++q9lervkGoqyDPy0CrJysDhSNchjC1LDvwj8sjVw59XZzdeQi2Q6em3yTa+
ndG8czQhqdWIXEdnO0y8vBbcDH9gJ7kzFFUfnzqwfEiOO6Z5FFPnqtRaugftoUKofxnIjDo6cWyy
JEEb3giPMrTtXizSCHDptNxKrvmlWNDs3FhDix9TMOXGJlmYs/zWWRtKOnIwg9rdjKrr6t5wKoQy
LykCYjJnIGAclKyNQBgXN9OdQ2VvC48hPq8jjvbGmwZKg3bcpVSWs2MgVYv0G+UgQNq4MZjpK673
CQ1cm77lU3Un2vg5K2LjZszi10TZf0zZituoxVPbdGcb+v4RO7kHoGa3MFpo8hQBUdH+diYOXrxG
cqObsSpO2i2beUuL1ZEDp8PeapaKOKD42e4142IC8aDh6ZeBdKO2cP06UnnISITQgKa0vzmRHzIg
Z+dUfwQWInYpXcXSZ0hO8iADafaRrAxYoVNSG3T2TUlCQ5QIYhtXNezBC+ZHp4ZU1vKWM++tyxOO
vNhPLOHXidZ+p0QokLzR/IG0oe7Lrry1Nc39yjdbhsX5+mCPXnNOyfsOK61vQgM0QLBgIaPqS/sD
yKdb0iHkLXas7A6C6uvM8n9FCPKra6xmNzoWyVEcOV2jhltRqeeIeCq0Myuq8NlGCraU5V08ICAr
5VpB68lwCmSad/3XP2J+Qn9a03Wfx50gCx0LO4e3L6YlDzNT3K+d299avYebipAlw4vFi739Cl7P
P35VWpF+j0xHoFbdVUgrbjTmxC/tQqDp0CvtMtXtc9LP1WnMpvpiZzpAnEKf9wpTF9gYrw5MRmuj
mb39f5zj/wHnSLFseg40RbCX/yXQsfr93/69Sv8XpOM//9x/QB29f3OFsKjIMN2C17FgRP4H1NEG
6qjblq1LxyBSR7f/iXXUnH8jXBP0su1KadhCOvyxf3Idxb+BsJCCAsKzLOnqxv8L15Gv5fwnriOZ
JLY0TE/n72O/b23cx/+J69hJBkuJYeVBY1rfC1MGRSgVn9qDnomrsJw7m9vwnFG14Glvd30L/Lmq
l1tlmZuJsaXHFvDgVhBNTvVqutZ9Ey3fnaHevHmUt/NArpWyS/ymU51BDuNcAYdhquavYTH+1Uuz
DxRAJrfV18DMOa9LaRI6Mj9pcgQek3v0XanatZNWB0ZZ5GEtkhUDeOwerDK6ZrWEQmRwIcrVuspO
7kzbbS6uF3O9ZnK4aR0WbpV77JsmOtpO9T3OxTfwFI1pNuUVJnznt5kO5HvG2e/BZbTW46XbPHss
e+q2IH93vS4Zew+qCYRqWRiJAfdrqb0QqyCPy+D9rlr3l9em9AG4xZ0JSkY0zPRAmvC1sq8C0UVP
RYTttC9MxAagLuCP3HecoIgL5mCVQxs2Rky8gefHusA8l43h2P+gWfAjavNih1O9nqkvqN7GHWCg
F03QYYKefZOafCpXhlQxmaQLPaHVx8cieyRv7TMuiuzkFRigoQqcSSv8HGM1cci7H/VRM3q6E0B9
NrwDr6+Xh3Ld1UT2IkhrYixjnKBVUTdHOI2vOvbKY2qnvFMJyZuzU97OI/Fd3rzOu1lqfh6R94Xk
8Vc7Mn4bDO1PY2qfmkmozii73VDI5Sj1+uxMNOJN4lyLzSEEOYGAZWfiqN0cRi1mSsZ/MhzTaAOd
9E9SnxxGVeWNWbtp6LhR7Xcu1nZJRHDE0X1jR9jBijr6m9HO7eamul3xyCcxHzRkNFjPETPTFY4B
CaR/xiiih4/T95a0x/0KJeeyH/EsXfgN4Ps9bxcBptiP5j3bQ3NfE8JFSqX8dpvRvRvm+NNNnGfT
XL9Lu/7dGgmgFJbOpiFOShfEVLJ8SPvIuTPrlXCmbiK2kBQsNNAASxdEFfqysFsAWJvQ/lUFI6u6
z07R4BB8RPbsh7G4j0AJFqIejexAuhaIQAR/AAVrrrQ5s1l3DHcW8ndf5eUSjsagXfTWO/ZrRRC4
OxE6pdnNeai74VR2Lay24U5HsrMRQe61Ypov4BFXqrKcAdMPt278Su3xYnrQM40Bdw6+TNlVZBeY
gNRm+9XrcuDf03nM+QBOxl1mTQ0RC+2rlVxV1jIRK9Q7a7KS9qn+nkdWt1B08/PsNsYzLFWxW61R
nJErGc8FIfGhuzXcyNhS39aAP61F8ZWMrNj00vEBeD4SKHpfGNAGl3a+ZXf6SvZ1f4i69HuJjdBo
IHssJTVq1wwrqnDDu7G7EvS3Kf15qp1Aah+DPuLcAnMYq8GBwrxiy9laS76RDZAA5WUhilMMrW+n
8wvBiodMTnHoNCwlbIsihG7AYYQXrGN525sKa/DUXmNXsIDgB3X7uWXWd1kaUx4a0R3jbHpe1ppH
sUW/R61fOb4t+jc3i9vASnSgctp01tOWTNJE7IG+bisCB0ievE5JRIkhEhgKRj/utInmr0nZwEvb
wlxMiZWojt6PV9Q0PzVHe1/F8jLbnBJZRoiLPTLpGOugGbS/lt0vJLA57y6n3yqqfUskAgHag29J
o4TbD3CLvICd3RbfEuBMghm6z5GplhoKMmJPT/Ad7uHEgiDqyvRh9A4OdlCHmEijsuFhdPuhcfVT
WY+kjZXvRMhFZw1S6rxF30VWeefmWQR17A9wbHc3RMBntDzBKvE99C3oPQdtEC1UWA3G1SH3rCUx
58ZJa+bWJYvk4Vj3vGJ8a6+Fnd1aTQMXIelkmEB+7fvYCTw94b3Wk/uGefHOHjEwt4b5K7ZoEIl5
vC9osHecBpdlEu7eQWQNVeuBCJlph5wC4pF1I+N1umn02PZxscjDQDo6cMnSid/bqPguquijiWwI
IquKDgU8A8Oc/8BEeic/ZKFuxeJOJAzRiGuxJ9Bc+fVq6pe4X/Zzn+D+6A1fz9i7DeDF5iW9Angl
ljGtaOHS11jJ36nWfRvkYZExBDAsujjDRRjRsNfxigdyLAMmLsEUp1d96EmjWck63visEZ5su6g/
il6iRkgenQgski6+lIcwHpPxbAG7T7LiC8bCCuHfsgFt9aCH2Il2vXtJl4ZnIrY/Kuk8gKN4UoVZ
hVrxULA0j7zuEKvlvcs5MqU+HmEtv6QQ/3RwfYpcWLi0h6SyntalPSSp1Pd1fnAlw8micYMhck6T
OX6QI/klZQoiRX8g1vOLjuUtSyMusKbf6unW7yhkhSlAPPL+woXoMDvhLtbKwyBokvkYEpOpDBYP
1O0qx78A98yeDwDZ8j3uhHdVNa98KEBMljvT4baHhAlOyYzg45zB5eP3FCQomAxvOzA8VZSC4BDz
3kxfVNdxn80ZTDTOtd0gtu/9Gd3LMzZdw589ohVtjORXFn5Hr6tIdi8+pnX4NHK6xFyEAzPvFJ5F
4FilgDDnvYMUeRnVkzeJq+G4JpKk+E9cgWC1J/PWXaUeYjF3t996U5QQYEVvELTcGq99XYirlYiD
k4CcLgRwZW+ue99sY4oUM/OtovXNiElvarsF3pK1CeFpRrpwfI33K4aEu5lDm8CImpu5I3TRzcQT
eSWnYmbQUUUZzdNklGevxDWipVF5/tcvf/7fz7/7+a8/v/z5xyLl//h9//rN//qzETuSHOAwX/D/
9o/86zf/p7/u55ermG3G29u3+b//m//LL/PzH36+1qzmUETtVyncMyBR1Bk2IHC4Oe4wHYzR7QK9
A2iyWjzU1YiBl4IGiZ2Fs3nGMt0suLc6Pk+xEjnXKqOwBgg0qpMK0jRcAPaF9cZPgO2FbwFfeJ86
BLNJ58wyiel1JgxfozhMxuSCnfboltORlGJ8TkSWMYHp1MY0DxNSnxOQWIGRlXFgovsF7JgGGpBx
6CztrqkN18+pOKfCfqdxKG6MQd4sNklp7Wrl+z6x8ZU6UcCK526Q02vtMZyHtHKrGTz1+qzzuDAp
bmnuky01e3LFyV3YRRBkHgwuVDctYp+f1UHeLW8V+pPJhnRdeTkDNJwFRgqcOTb8fIiSQ+wBjGLy
x6XGq1KzHafuBevVaK1fZBU3vQD/meSFP7vgEAuWHLgxKl/O0xTAwXL8kj1swHzVxKVcDYBVl0FA
YYJjVriYsYgBgirFwi0p2KjqJgNqE+puOlQf+xJsWygNJgQjqw/He17bxUWt54GAWpcw0yFWsKri
b4RqIjRypzBVQiw5wKAFdgd1yZbs7WJ0t71kCzRNqbc3jjzFHJZ4lomP6p0AMthout0eVyA/IXZY
MpEjfy6KUJnO4ifz3ih7+JkJEaBummJALa5WLsawbMdsP6gxIKCalBGmeIGuuntBOK/vFQNQA82h
oQEz3aHsLZEfQdjkB1yi+qNN8seBGtvPVS98sBkePqEEThX3ueZNRsAfEeRhWXub8itQ1fLkIav3
vYhi2DaBOHvF9Gjn+spWAYavnoH4IfI4MI3ypifzPnDmhQ1l4V7Grn2rBZscNx//RhXb92TJgpqU
PZmYb6CY4NptUMFUqQfoY3VQIHndoaq9p2EE8AnAw4pqCaGV12fqqu98ZGGh+qdikfzEFju2WR2X
oibxL/eKQFTXPHdJWm4N9nbV3qmgQ9kLn2oknpRBLEI6J/80JVhOz/L6sGjjS81gGeRZQ8wcSp0C
mT+wwZZXZmEuVpSMzQbjK2EPim5W+5z18sHpZwbzKwxiYRt+rbdGUOGT8OPYvsvataLK0xifFRNn
bm4EEDMxkLZodMWdZfJ5s23ngm6LhgOUCDwKHdgsFmPX9G4mlwmXuDrbu5KuMeB/fQ1Jf2ZHlrBK
4sWnpJl2pZHft/R8h7jJSK2lRYW/RPAgyEyKLcKWU6bk3qxf1QCpxojrDZOhhp1DehZ4nVQFttAP
DUHbNCorfOlUXgEOsB2QvQvywb2SwO2m7Le4nO1dtzmpa4brwJrMshj360IFbrh7a0N+V4V1o4k6
PiS2uh1tdRqVAKbvmNklnZjPp6Fsm9dk7klbGbk/akM+REXxxsPERrwD4jfp0bsFb3afCoLWEnoV
kFLovgZp5cd0YGo5G/d15Sb7bAbFk3gS0ta2VJ+cdnmz+ykNGGa/io16jW2g9KdbTWOT51RsJZhR
e2Kd9kpnxSX6S/qDYhPFq8BGF5YkRmqCJzQfkzV81lHiBxmgF98g4Mc1+UwSkUtCam58jC5Mpzo3
AQQ8DmVTkQUn2sCOcEbr2e+MUJigce1HKpsOgv0MHIZOmQPmvhDey0KftbeN7KOxO535bt8fRDU+
6N2eCu7Mp+draPl39oDRjghCfxRcI3o+vqsy/lAuaxjXI7LW6Zr7cV37ozldLcbfLe7ATractxaA
2Kmob/GAc8ahRGUBxLOcZC7jSOwYNlHOVSOZxUdmcSw4tdyGm8ipNrQKbr7iPV6gobBznU7D1Hw6
0z6txc7qvGO3ACQt9L2ls+9OAF03rdjQyRz1yNUbf1o2QM7gDAdUa5faXP5US/zXkoQ4MF05LQPD
AhBagF299cXWOIeN9jmrjwP1WphviA2nWVDj5SXQt3j9YJf8TORXf6xkq/GA5GFOOFU+4Mg3p70p
5Yckij0gLeAIvKYKld1nbORBPxKEi12vLMMM7mMTZ1uc8RRYQ7OvuW59F0hIFTdLMK46CwNjPsPQ
Z6XV0y+7OEG6JbpgVEXt5uUgB6C+nNZ2PdMa/XILplDWyIglLVd03jVERg1EXhl1h0abw5ixKuYH
wMn6pB+YG4y+dKR2QAtBShMyyY5yqm4OLKCH3RwBZgIbbqGCqrWdkejPmkt3YlndTeRW8IVGNAZF
rwHuCQwFRNBN9QfWzeteK1luDzRLZsSERi50PGWfAYOdePxTXEM2ATspk+XcQSbCpAfxCIAS2KVg
SEp39TsTftKUeO1xAlsY5GI/TvLNRj/oehu2gYFGGxsRzLkGZFgtAyNHtdA7gxmk1IUZve5uNFYn
UOzfZiLU/GKun6p1G5OrhchNrtCqgmRkpqhn4hXeXhZbeI5jmD+spXxtZXMkO/D7hEx0wLlTYp/2
WK4lifOop82moq9R80FPOIqrjBjppLpMkgHLumoX+JKxb/bDxeAk2s2DGwGmRQfTFIoaYC7OdWsG
mIu2NRAbU1G0j3ZFokY3v+QrJ0k+bzNu9Bk8JJi3Yq24W1ASESrWzmgzbTzG6xjijQt5XcXOzUHi
GbX53nRU/UAD+8PILg7elH2/6tZBGJUXTm1FTZ+gOcndVTBfO3QTd1OduzmmhdfKU5c4SewANcAY
rlp6zLKeJTDEg0BZ1pGYut2kg4Dru1IFxqCuXWYRLskb7KgtK0yuGA0EyPtlA5Vpyeuw7JuICt8W
yAATEGMrHNilYv/U25li9Z3tjcQWyHjQEPRlryhteJIUpZMZJeyfnDf0UTR3KeqISkdMAJZypwRn
Zoo2wcNkKWxWV+MIF4UI6wn2GulapLVtWrTz4pRjkGkzz9rMS6jK6BCTFKxMjPWpE6YRUpy01k9O
VzDaNLKXuGMUAwD1mcWE+txIvWJq7xrertMAyWonFSEaC+DtKe/6Y9Ob8iGfn0ejsEJrgWKdNae+
ibs3vSRVCnVBnyrTR3hrXZUq/mhRM509h5tVI6pNH/LIh1K67MTw2+vlk9Hy7KGvsX1Wpa2vcc9o
AgziUtYhldsYeuhd2A3CRovPDWOvfZQkuC+7szMqjrhkCTtzRKqCPwwJRxpiqUypiZO1My/LihUg
YoIYNbDavQT4uFpQImQMHKieSLfwwlkM5m7+leQz6PDGckJj+wIpHDLJOm8wkFubWJnSguD6loWs
0rWz0DhYpi6NAG4nj4Umw0UkX/3Y9adpHN4XTzuqYwaCENULY+dB3M2d/l51ZAzkXvmLJLP3pF/K
wG2nU72hOevJCplV53s+rAu4j5Jii+fDnVfHr51r0muvzIj+SGc1A2wsR9xYM80hw6SpUAXrsk1M
wmCHZTEKGrSkXUTi6TwyN0NCBimu5jfKJXCLqgjXMjRaTt7eYHqUEqUCG5E1Jj/lPIkFqC7P8Dpj
/q8m8TYDdrdqxE6TC2VHt/Tn1BjrcJw8zgezKlkP+rIz0pvWY6yDXiCIWFSFqGJuHI3da6GWx7Fs
2jPajedshibWRTBLsuRoZoMe9mn2lBNkkbTaEM6SL0arfqla/vaCPFTGt5wSaZmFqVQoxSd6gdog
j4iQl2xRaJAzxMQTn/PqOo+nUdeJCUwWP5brcyphrtcLDbAiN45VmJS6uTOc+NTwI2AEQg2SKpYW
yDUAOSKDaSJsNNWW2FmLS6MDcx27Uuz1qNizNQcVWEUEp0dyj4bmbGs9N0TOxRPb9hNo9HM1Kko9
TdmBRsqmb6UZ+IeWNxF6NFP2t5hhEzkaDQM2XmGlb0gXcGOujOirhquqDqUR0VGVybgHxr8fMgaS
Bf+DFNmT7EHLAcBQMNvb2ZukDaHyrsS8BWOad7IbS65Oxsmab7MlaNNAuLo4ybm7jCK5J5nj8CO3
8srlUo2cwF4LwxyUdbFwDEXuJzAqYpVGFD7jSu82gJHTScli3EWT2FsMScsISRZxgBAd+hUACvPI
bKEIsEt4tnUd3zbNKoNiMMoTS/YWHi009JprP9SU2YGvKt/JZjEfFhR0dz+/Azpiw2E5kjZR/ZFs
jvZjvnwQ0jADljrZNLd+brAozfEtj1N5UdTIft7zcc4z9wGhEQ3ylodh2d5tlXCBTj19azF5JzdH
m1fDyVELLZCoSWDKW3oYbT55DqqVKOleMjj3lMIc9LFimVpbT3WHpLHjqTu3JQ7LrvqzktYd5EkL
1sOGdcGHo5pR82sr54yLGZPnxRydoMObEVqQcpMoQVcyW9829wtTYjSKjuppeW9xyhQHgsCYWbr6
XkUbEb7k79YWKvmcoZ0/DNc5I+4iEY7HB+WvPXMlaC03F1YPpH0Mybe1y9G0TMfXLYuEMk0EdqLp
1OOvson6EAeOKVPcb2+t61gHFdsXPiEUq/0HA6oskGRpoREjlhA2e4ClO2wcaOdOizxUpzNnAUDs
aW3KKTBFdnRTedBrCMiLqO1gquWzJyeGhVG+7OVMEM7Uw0LXxNuPrCohDJEYjmnXxe3DZCtjn9nJ
Z5ZlF+RRKHJt6h13dX4vdnscF905IkaLtyc7nNKC4od4XuqVIWQghp5hux2j7qkzrD5wLQrbngF5
SZUFvZEkLjbfPAGMCKPmHzLLgx5RNnF54w+syJAV47xhdJ7gz744zUin5mZeOHqRn9Trl2bDjjSd
BHmYRZ5JtU1w4rF7a+Py0THyjggAVBvCW+fAFRnnAj7x1tF9BV83sZNsX66aChVOHlNHEayRQFeX
ZcEHoX1poVgFSBrHfVE7L2sahU5bkuPEzP4Yif5Tw5mya0ZGJl6+hHMHpKMVyTXfzLWOyRiZevwu
i5cVrS2z+Kmz/ozgQXs8BueCBeJuinFiNXN+zbDShm4DMrnSYFVSKdeo+NnojD4/7aVQLSCJCpas
mCJy5zGFJoMWdp05oJZ7Fw0XLZlZ353KR+b3yxlLOYEHcF4QLrHxUljdRq3Eg2mSgQeXYpM6xdwV
05OlaV+RHO/GBZh0vqXklGkeaN56a81kcrmccK3mojCayXcg/QAJNQrDwES4aOXMcsdGsXvkpiVK
RjskyDD9ZY1HRB+/ytRgP5HPfIV50s9J+9aJwbmUHcExziTdEDCmx3diWHtQ1gncfmgjRfPXLjXz
3GpQQKPVCzyLZSTlBLq7nBePKK7yQsiHm3qIepdmDhRcLYP331UW7cp6+ulGujExfVmjPpQDw2SM
wuEacepqrXmEfyUZ29q3lfO51BScbMRuEJwD0m6QgKjEvszk/ASNTXkz2/zsLVBPqRe6H/GqzVqq
9rBXaJLeLVQ0qlXDoZ2NLkgF8T2Dx7PBQ4az3PNI3EorVhVkIDM/n74dmOjJ8efb7lDqB0X9lC6g
tlMYOe6xVayPziz6mKptn8ppMr4tREDKeppsor54nFjfjta+NfnbujnBKJ0z+wQw7HvKYjlQILxc
6uWm8cjnqr2ZjReyFQzwDnEvBiGG6pHBWBb8FNxjP9MsXIaYKpqjtqceTw9Wi3KSpHkyBMFkO3Xj
Z4opoMof5FfXz4+bjttXUp30MaVPnbK7ed34g13Wb8t9Mr9rBEd2TlydW6q9zR4ikJB1KncnjRr3
WFMixo2TsLSSY56a9rXqWOPxbFy0XsPjrOMQjk1Mzw9j6Q6QVYEEqwgzgzXw3nhZubO0KIwK/aJi
oO1xau7nzGXW11XPvDZwXC2yGcnSOnNhUaWQSLzvuPdHlLaybYNK/xg9D7O1VSvElBwkcxnAVWdp
sOQ3P/1Al7NgVhwWETo+Ev9GRqia/eYZ7RQsrffYD3mGftIDpcR/ytukCWtoAkGCFTfj6rV5/JlZ
8iCgieXWB50SCpXWB6XpnwKfjGusLlLfhXNezx8bOxJhGTOnabiEf8SZqcvaqaxuVLfBToa/g1kV
QYPUvyFSbSrpUmy3evbWdN9m9h8LVotfLkCx6gkroU6GDGSC0NPqf6i3a1T1oc0WxZ4Jk/C2Fkqf
pzulml8VojfjqqdcUP20vuEy2aKHC7Zw9pV2V+6lgIszJJsmxJu7neu2yUkWLqCh+FQ7KCm9bDot
CTWW4bHvAZApuToPXm9tmwuqcIdO0YMg4Fc9c/HhznF1tK8DnU4xWl+dQ/gTuuQDVu+8Ssp92hcf
7VhfvZbvrMZsnzAmpPBdGP42WB15WYGV0tLl8tyKFL6Jnt+5DMIPVfUnd530lDGgD5foykBiR4B8
f3SIWzi5hOZt4R30JYsoxqOB6SPSqbQqeW8bvUFMOAJX2W6TZjN5kA0ty6wsnre4fPp5vzqbirCt
pid31N6GBa064rPNMJH5Zjq9OAazp3UqUa7bE3jCJOS8mvb1ShmbiAXTjLIOsFxvuxJ1eJ0X/VO2
SvXgIISLsSooenXB0L0pliPj2tpXtM7HUbX6de7dO7Bg0WOVHfjoEjjPoI4vR3MUu5wKJY5+nCO7
0tpPwOkoiWmKUITbO3slRNEts/1s0MUkfeQ3cv1j4a869lADR2c+4Ez4Y5naa5JwBHdjBNTY5Fnp
rfItmZ74EeCltwlY6bzlzcTGMvbrH0cinW1UEUzKep3NoaVWa7+qxLqMTQmb07cMJyELZF6OxHvg
K8eExPfbZs7blD3ULEBMhZiFLqgbOVvdeoV22Jh0QEODRPmxGHmQvBZ3KsPj37ZGsZNp2cCYGQ0M
8rjihC8HSGFEjiSq0IMxQwSOcroSIkEfnJHTL1PRR46mABEEda+oaYC1dflVsVXwlyVNeZt3+dx+
wo0yznUav9WespnNayz6EOMkC9tKlPtogWfznC7atNf75pEdHDnz4wgSfdMsrbgGyWOOuSLiG9ta
/xIXdZvjONxNGff/OuTzPhmHMmhnGUhcRFR6NV4lc7sX5Le+OnwcpQv25qA1HMMoe9Rej29Ugbxh
HscXJYabTLOQhI8OCkUq46GEOY6unBeWafuIZtcUDfkeKZD8DSbTTNWZqEG4/Mb3ICLBCA2tw+D0
Nxz0lHROowVC9zRWtgjF7Vk9pCZk6wKGc92LwByTLwSbyIU6psrmV+mg9VxG/mLxsznOIk4KuyK+
DSl3Tdo7oVG0TsDqkTij62zA43uELHb0O2zFI9KYEIvwrD1qK8Asj01L3VKRJcL6yw6p80uDDfxc
sv9BlcC4prEhFAG65eLejUwImRQt13W2GKfOH2Np3aPxJ5AAoupeUk1YtMrom+wnOt0LelG2wVZP
ae1RIvbM1y2XLQXZkt00f1qTA/+NQNdBNg+akyMcyWjYXZ3Fa1ewoOuz+nYq5vepAuBdFXgkhApt
ut2Q/N0S4wDXi6nErakZnDtOdTcLrQ1gjU7j36m2HyjgngneOKWR8yJBypSWfh0K95yb2iVmCryX
QNYoYbiRYUc3Gn0aY12i51MmqYMgKnecv93OPUfVX/LhnuH1P7vDyI8r4vOw5tAs54I/1z97Y3+K
IRpDFPhaXZROU1V/SUBBJQmgbNd4TbvWfC0N3tsuh6nbDU5xJGBywSVhOEz1o7GVe8wPrLEG7+Rs
Q2/zZJgMgEn54COqZrlncMg71Wy8e4mfZIQyr5EfisqkvHHuwS3dGCWw8ZSTc0jb7DCRfElmQ33l
hWSn2TBN5KexkPFtNyv1bjS4Z7VMfPhsLTrLJIU5IX4Xib4eOidliOnYZGNoj4PBElQQRuPHJiNb
J9oCNcFnaXmsn2zdROhfDF/kbGTXqOY7kpH0Zb9+m/NAuiDDTHZX0d6clyT0pLxG2qwfs3Hgtcsl
45rF4vvxtDuW6AAh7TV/ZE6XP2sAEZyFbdF8miadjgvE1h3njdkRlFQrGHpDf0plhZsOQREjviIs
Eu/bjj/HRtAFUOHoyQlFiXroJnRwBkkbqz399ex9V4FORxt1NjZFUbGQcpO7vJdVtP5KVy96jhCT
9/F8L4wyexI168eoGW1/LQvemkbgMMFmGrrA8s1kg4+oKjSZXR+Jv3qLE5QjutPl3MwWGpIZBQ0x
kJRtBcl6kj6ZMe36N7YRi8RwXjuGjFzWtdyCczqyTFoESrOb/TKKIjkZRcSiAbOBPyoHCc1Um5d1
Yqok7QYXeNQ8mQYPeVWal7pS3XGtwmR1G3K5jySwntaoe/UUQZ5NghzElAzhV5sR3OJUAIU/wIdG
oTZaMZMGZhUMyi9T1OtH5qMXFEnV1YtidhC1LoNKI7t7ygd1hlDBjJrpXS8sqLjcLxBzEXCVxbvV
jm82wYPE46wnLsd8ixj/IhlrZqFW7Rcw3oznSNoYOhEfZrXBkuMzk6b62jJXypumPMVS/G1sYgdZ
kWFdIWc1cOTCtTy9uyWlFeAm1reqYZlIXutokegnjIJTotkz66xuEqQBx9VvZZXdkF796o7Mmh3F
EDNZEL/aVXYcIeYHvag0diTybYkJeqZ8HTmWtmA0BqZkAhHJmkGI6yjrbSxg+6JrjnOZO6/scn2y
CSKhF9R7zkRGOuNIMlmY4TEjKxHpQI45UbM8Koq+MO4Q1ptl9GYIEmviKFPob3iw9NLtd38br+Vm
o2GBeO0RoF5IFKceXnSehl0aJadhpNAhCRKDYFOgs3X1Y9ebLKKnpDxJy7zphoQMWIlzdK3FAekt
s+V5eBrG17KO4/PSxeeqwpmSkymFfQv6i1qNnUED5s+sytD2RB9CQ2tsKPcj9oR56Et0ag1pgzCV
9M+kNi24SdU1bZ2La9f2YZWYcrw275/zGDQIzfKUWvSqbUGDWKN0VP+duzNZbhvJ1vCrOGoPXSSG
BLCojmiKk0jNli1LGwQly5jnGW/T0et+Cr/Y/WBZVaKrytHddMR13IU3JpUAE4nMc/7zn/8vm0+a
4vak1NRlEYUyVUyhg7vB7zArbq+yVj+Fd7Ade+WujfWHVCTm0qs5mRygjyk1b+YYH7W02V5TOulg
I54Yob+EUno3WDbIte12CzNW6K9jiuiVRwxjtJqF5w1XplHYx12K76on1kVJTxgtju9Lx30ce+LJ
Voc0ainQWfURg6oRc+u6gcSCah0pm5ysTavunEnBxQLoOFKcja5FcpX2uLJ5Ie5jgGCzNtLog1P8
dhv16YcB9S9RVMoJTNGNVUL4atubvgV4SCLn0rQpA9d1m6ydoVqlkC0uklw/q7Lyg+tO1Y0qSqi8
jDd27sKlKs2BIgZCX2rfS9qACSOUsFgHhgqDs4RKl6/MJrRB6nsUsSntYe3qnbWVGs11YGdUeqJt
0sQPyA0OeAhN9WuldIjj6NJ0qAIBQtoajTfFuioD/7QMh60nlX5Dkx5LTwH/AtJda02P5EKmmMeG
Q2ec54Rb6sbVCdaqAQ2JI3g+LU+ek8bnAgRO1OY1KcsHlla/FqHYeKWWrnTU0omDQ3FWU2fBiQMc
kNZFXkJw57poZrGqEzik6bVAX30TjDnep0a/dlINb3Pd6+eDJda6R/XWCSC7uAOVQD+qV2Fkae+r
VJ83BkW4QQ2qJa5DhDqOC+gE7dKjQIl+jx7MWyjsaHYF8EY8TAwcv6JZCb4NLxKdvsVGmtTnRyka
KPG0dObQJywUMPRB8TcyToyt0T10oWBBdik37BlIl1drHy46oMKZbZgRRD3kSCplVHCool3OkkO2
rn2vWxSTbohDKSwvgIIcN/qQGD3LWI/o1SzKAHstxHvMpN8kXpsTNWDriV6GXY93uSmrVVLbaGKl
4hjUMVuGwkL3n+M6DWxq98THSRKs0ULKgxjXJQeuf1r4pyCi9hw76WjR5LhFNOCeMx+3jXlojMmy
j7hXXYmt8zT2j7U+LK/KsDrp5kKjObvFDICjAukQwPErf1I9dmqJVERmbOOSnNVsONuthrbvxozX
Ebbdm8IK9W3Y3+gmrWJVHT3q4eBfaJK2vzrpaEsmnppXA5t2hWTVyklpQoKx24C8hXKbdw7tm1aM
YXSbP0DUMZDdAA+XqaCDE4ql7hhskFX9afSCk8qr/cdQEok39Bfhwbw0QmcL4A8bwEqVeeaBgboh
c61hXBXWI8cdS2WlEz8vvE6TS8pj9tSURlY+xGKhRpxMarDIwmJX4/+BNNbxQGyIX1wDdQtbF6fW
H3XoPtiZI1MQ3XlCux9a1Sd8KlrsAZQTnW4HZWyvojCOl8And4OK/23hsqcn2NyaBIKYqaOmGPXG
Hap9sCgs732BuA8Omc01oWs3sylezOsO9TWX96trgRDNSLvhaWMFNDjAdMqxMQK8lB2H6oDgYYMF
oesEITT6MZzTPo+OlcSoyXKIumUFW6XhFNBUJST11W+Am/1js9X6YxXvJG3IiHippcwURTxYo7zE
huITJlLKBrZQeIzZcAcRaCqCwUQ9NYV9L7NgXRatS29yONnJoEw0FVBA9aCUaUWybPPqIRhUCiQk
v3FHalGZ/g1WMg2amrRBEq8s2wryDK22Ysk/urjBnoOIn6i6CnZpBa0J/Wgg2N8gjV+dwqRGp6KV
cM+9Zu327I5BXm+rSo4sI+UTfVpnvtWHK3QoLrxM7+dN72ibLE0ubZEFC5x9RxzqoHoCp3pRgVaO
hnivVhbOSgTj26CERhAqPhqe6qoZ1O4igkxbhBHciVF9wFIPXoFGjlvWEn5LHOpgfcinQgBIlabZ
RBb4Dy6VoFJF+wBFCr0kQ78cbEmdCrVbLSVT1hVePzKGB6RcNqXAlEiqhbq0Sagq14cw1TbqSvNQ
LQ01uVUaZHlcylCJ05y4ReMtbJvG3o4encRFpsyT4C+IHTOLYXyTYwi0YB++qjPlgtyLihenpNHp
xXEvvSeBjgINFb4w33UpfY7SB+zrHH9jmkMGNOjpcx86MASHegAj6Kj+GcVlAHcQ4JtN0UT+rIUR
3tjWCukfvFHpPsE8kD5Af2hh0UPYiywZn3tqt81MJGYkWQvwTE0bvXM70C1zym/oZoW04ZvV8zDQ
rZNwkDyaIECrODlT4zBa+5Z32bhS3Saa/W5MwchHA4OiQfN4vTdRpp9mOY041BbuizajhO8V55mD
63eSn3bCwNhTY1kZddQfY9F7n+NpNcssagN0E56bTsseSM8M+obsI/dqYUKmr8VbJ5xSSq9Rz/PR
A5XOul1QpvF7k7K+nmBLXfvaQD6CcZNtTyE8fOESzc/FWExgGtgdBQdyRkd4wB4SBIAiSK8SGlW1
i6R3STe9T4COQal6kcfuuI3I9FHw9+jd56QDPOpRJLU/dD1lDtL5K68gkHTc8hpodEe6nAD+WMT3
OcClqcz8KruxHepyVJycwX+LQZWNzJG6dOpG8HD7ZJbKErMpfeZjNT83BA84aYqLkZICtCg7gzjh
vk1VizfSQLo4qZfoBSNBYwbRTDTDXFrAf7ApljSnneohRqyVXoM+NWdibE/riTkkAu/GEfRiCtta
tz5c+25829YAJAK0Za74UMxhRAMGlWIZ4RkdNf19SApyFlohFTPiu5MGwDrpggu6O7tFl9vzpMQ2
qsCNlyp6dQpY0UF4oxMjN0JMrY1PcLVvXNmb4BgZRXzTu6hU86GkFCWG+LZrojvL9OXMP01cnoit
BEC0A6UDSoqdoZyVPoX+bnznIJ2/7PspQM8UGlMwcJWedq3Rzo1WTf4Ro1R71mfowCnlJVEJWL3S
A1pX3WkjeQBqMN5aBUmuQJ6lYTUUlLfs295v4aZF5vEQgx72doy2DzfT2vSiVOZFkNEko3rRRZHq
SyVXr0G7SjnOHas76aEjaCESbMgsHsclTR1R7Gz7/B71DbgQborPkqJSVk+hUNEbnm9b0DCXx7tw
TYoXjoVnXq22256OLrXlaPdLx59FGhsHLNuFUiLZgGAKxP5wXkXmbVkgZQlAYNgRxmepUKAdRayA
qFrGY5mTaMBukMll3iqfahQCFkOu1mucNN/VUjbbOnryEdXZKpa5UAIHpbvBpL2tLK7aol4pY6me
xivczKhvT3NBPG9NnqueGZ2MCKgfJ3YCqoHS2NASig0t9dHMPnE5X2ZhHA5wDsG4G3p0MyWmEjSg
2RIqVNM8jaQD0W/RLnkTrPUYqDYBqHrhtyObGGbNq4Kqg41RronwY5x081ECm7nnpqUj0g/kQOos
xnWtVNcmDUjsoe7axOpzThdIiQqudVKmxI1S4+Drq2Yb4x6LwGT1sZs0F4qBTmHtQ+TnYOEaLBEl
vnTM6Jzef6oNHEtYwd3Aeqdaqp4bdITPIsTClrHTgpsg7bfUxlDD4Bul8zDHiEPPoSDBPbYUgrFG
biy/opXboWgv/bls8ndR1t7GpT4u6SBdq0r+PkdGw9Xje6XvZ4GR39aWiQFtTwcPYplOtQWABrjL
ckrcRJ9jWN9GDW4SwBw9fuR2f1HF4xlER3oi6Qqa4wmHOEYYXIYuDTxN4N/YkHjDKL7oW+AL9tId
UB3Zed/XpO6cgamtUa/FnFc5bRrcnBwqypWTAGHBQLFY8B51EwCxR1tGBMIYyGXuB3QwIBVUwwlt
1dBRO5gtAh0nICR+OC44xjxRva2Uq0GkNQJQ/gKj0dt0iMMFnNtbHYmMXLorpaE6xVeIaBt1Rg4c
YjJHn0skafII41wunIYTwA1ZczF6WNy2vqWapfO1zFuWmDmyYi8SwoDaptHFOa0hbCErJU7vywAT
b81uQ8Da6F1FFWChpKw5V4Vrp2bl/USXD9A1P5Y1vaEIw19GqXNl95q6Fini0P2kWviW1uOzPAbF
j6IcxcqQAncLM6vDkhx1T5P4A13JJu2JZeRw3eh8MXfEEmuUJ22yI6Ca0wrYIG4Q5Oddx1MWZDw4
jZmfROO9dSPQxTQqopklvDMh23SRhtZl0CEFQQF9g1DUSQG8EAMG67ygXiqH43AkulXDDawvokjX
2EDoWMXjYHGTNH9q8Scsau8q1z0FiyWD0burkYSHQt+ss0lMRheArXZPXQ5zNZqcMNXyQaMrwoX0
JJ239PVgFpik77oQHRjTTHnbUDXqXeiDUfUxlrykrUanQ5XfpsZ1H2QbhaADBou4V4PAOCn1aJ72
GniuSceEUby3U2o8FdYvyH1AVoCPBNShzQJla+qKOgNTuS1C2GNFnbJhPVRTc21X+7RcXrcj+0cg
SPuUDJZw02KeCgeMpX2nh/V7mRXzzB/vo5SD2yKywwBYrIzABohvL5RgayXI9YTNEK8z9Ywa6YWf
m3f9UD1ohVnOQQ1uEAx60FRjpwhCujillaUkgpshpsNgjXcDHxaW0NLPyDVyhz03iyEyVuXCEUFy
o7XFxq/oAwkHga9Z662t1CItD9EU0L2AfRjaTEZ9dF573o2fJWS7tLLROB8vaM260QSt2fQ32OSB
/sUo03eql07T80HlhTtBTg6wbCwlXVbg4rV7ltnRp7qttQUeyh6vtrnMbpVQlsv/N3oF//O7mMAi
rQlir5onen2fqiauq9dSA5dZkNY3OAL+N1/6/kBvnr4M+qyA8Jg1aT3dgRdk6S9fPzr5+OsvuvaN
+MGXO/pyu98bIN5xw83Hp19/UYR6hLIA3DNVQODSMPn75U2cpd7L56Z+pPKxjbAScKV0VP31Y57v
6t1fTcL3f9/zbH7/O3s/YfeRCtM8qOoyeKxfz4FGxx7KC3saEH8xDd+M8WoazCMb+pyGA7KhTqoN
KiO+ngbdPNKEahroMwsKq8ZPOA0qRLNDp0E7MoVhOIh+aRatPUjh7U+DYRzpqiqZcVMXlm7/bGtB
t1DdOHQSzCOetLAcy5bS1tDc4Ge+XguGxmJB1sM2DUuXiAz+dK8Et2SKQ6eBncFhIhyH1nET9ZP9
SdCtIz4jZGLKDYmc9vP1Xm2d/+f7Ahpczwv09+38P94XrCOhqwY/U5O8DLr97faoG0e2tMi/TdyZ
hfasRfNTTYK0kZI5bHO0j1gBQjoWKQrpge18uzkarBRDwo0WjmZbYto1uOJPNA0O76lmHbwz6EcW
jWoCDytVqCz8b7dH3T4ybUSCBBNBhK1PO8fPNhGcbxbiQYetCM08MngvLEc1kD/6Y9RgOEdICJl4
kUopJCfnT7ciuOeDl4PQjrB6QJJJh0g3vfuvT4lpLRBO6CwE5kD8dGcEYZM4eHvUmAHVtlV+KOJU
mvrt9mjoR8JhfwTZAwNkn/z5TglHisPDJuuIc9I2iKENwbr/wzSwFvhAU02Nq1G5e96Sf6INcgqi
vxVS+48PS1094lUwCZhU1RDfvA+mIIImOlM5RA3VIP/89/fGf2OifsvLkBSOP37JyIKn6s8St7/6
wksu8sfP9xOuve9N+dnzpX/P1/62l2Z8OQZfffhyLH65zNc///r7/njlvWu9/KiX/1wHT+WufKSn
7kuq+PUuz3cJed3fH8un10mSNMjrfr+LX3/Zu8dXx8F3B413XrarXgaaElChTjHWwQMnuzFLvxnZ
ED/glmc7f1/773nfP/SGl08fmfv4zZ/lo46YsvJDr7Co8s//mjDEN293aZ29DPg858aU6R16hVUW
fP7H/sPUNJu39tCBz3blLvU//3Pvpomef8RNn+2YkVWZVVX25iNz08Qv9zvNDBvstK0c/gN+u8jL
YM+jS5XI6dDRL3fl53+8DPNlXKLFHzPuLnjY7Y/8JQU6+I6fynSXPDSP+0/U/JJaHDr4dcCTfHqz
2aVPQbl/gecI5UdcYMWK5CKsmPOsrPd2xq/w0Y+9yrfr8vl0PfQa006we3MM5lYG6f6Dfo5iDr4A
L+2by10T7z8Hsl/itoMHf8KAKd+b+684xaEj32SPzEyQ7m1mOuqrP2Az+3uyy/df1wlj+gGv62lQ
0z1XP318c5+l+7PCBX7AfJ+xRqo3K86pYH9iGP4HHB+Xwa75/K+XZTHtY1/Bt0Of5nXGHSd7y3sa
Gczh8JG/Kwb8CnD/b6Ij9vVdur9UHP1rtn3onR8/fXto/IZofH/oP4ssf0Nm/hhvvqDyf/Zn+7H0
9I3HmNv62/8CAAD//w==</cx:binary>
              </cx:geoCache>
            </cx:geography>
          </cx:layoutPr>
          <cx:valueColors>
            <cx:minColor>
              <a:srgbClr val="BEE8F4"/>
            </cx:minColor>
            <cx:maxColor>
              <a:srgbClr val="42BEDF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7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19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0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2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6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7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8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137">
  <cs:axisTitle>
    <cs:lnRef idx="0"/>
    <cs:fillRef idx="0"/>
    <cs:effectRef idx="0"/>
    <cs:fontRef idx="minor">
      <a:schemeClr val="dk1"/>
    </cs:fontRef>
    <cs:defRPr sz="1000" b="1" kern="1200"/>
  </cs:axisTitle>
  <cs:category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categoryAxis>
  <cs:chartArea>
    <cs:lnRef idx="1">
      <a:schemeClr val="dk1">
        <a:tint val="75000"/>
      </a:schemeClr>
    </cs:lnRef>
    <cs:fillRef idx="1">
      <a:schemeClr val="lt1"/>
    </cs:fillRef>
    <cs:effectRef idx="0"/>
    <cs:fontRef idx="minor">
      <a:schemeClr val="dk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dk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>
  <cs:dataPoint3D>
    <cs:lnRef idx="1" mods="ignoreCSTransforms">
      <cs:styleClr val="0">
        <a:shade val="50000"/>
      </cs:styleClr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3D>
  <cs:dataPointLine>
    <cs:lnRef idx="1">
      <cs:styleClr val="auto"/>
    </cs:lnRef>
    <cs:lineWidthScale>5</cs:lineWidthScale>
    <cs:fillRef idx="0"/>
    <cs:effectRef idx="0"/>
    <cs:fontRef idx="minor">
      <a:schemeClr val="dk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dk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dk1"/>
    </cs:fontRef>
    <cs:spPr>
      <a:ln>
        <a:round/>
      </a:ln>
    </cs:spPr>
  </cs:dataPointWireframe>
  <cs:dataTable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dataTable>
  <cs:downBar>
    <cs:lnRef idx="1" mods="ignoreCSTransforms">
      <cs:styleClr val="0">
        <a:shade val="25000"/>
      </cs:styleClr>
    </cs:lnRef>
    <cs:fillRef idx="1" mods="ignoreCSTransforms">
      <cs:styleClr val="0">
        <a:shade val="25000"/>
      </cs:styleClr>
    </cs:fillRef>
    <cs:effectRef idx="0"/>
    <cs:fontRef idx="minor">
      <a:schemeClr val="dk1"/>
    </cs:fontRef>
    <cs:spPr>
      <a:ln>
        <a:round/>
      </a:ln>
    </cs:spPr>
  </cs:downBar>
  <cs:drop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dropLine>
  <cs:errorBar>
    <cs:lnRef idx="1">
      <a:schemeClr val="dk1"/>
    </cs:lnRef>
    <cs:fillRef idx="1">
      <a:schemeClr val="dk1"/>
    </cs:fillRef>
    <cs:effectRef idx="0"/>
    <cs:fontRef idx="minor">
      <a:schemeClr val="dk1"/>
    </cs:fontRef>
    <cs:spPr>
      <a:ln>
        <a:round/>
      </a:ln>
    </cs:spPr>
  </cs:errorBar>
  <cs:floor>
    <cs:lnRef idx="1">
      <a:schemeClr val="dk1">
        <a:tint val="75000"/>
      </a:schemeClr>
    </cs:lnRef>
    <cs:fillRef idx="1" mods="ignoreCSTransforms">
      <cs:styleClr val="0">
        <a:tint val="20000"/>
      </cs:styleClr>
    </cs:fillRef>
    <cs:effectRef idx="0"/>
    <cs:fontRef idx="minor">
      <a:schemeClr val="dk1"/>
    </cs:fontRef>
    <cs:spPr>
      <a:ln>
        <a:round/>
      </a:ln>
    </cs:spPr>
  </cs:floor>
  <cs:gridlineMajor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</cs:gridlineMajor>
  <cs:gridlineMinor>
    <cs:lnRef idx="1">
      <a:schemeClr val="dk1">
        <a:tint val="50000"/>
      </a:schemeClr>
    </cs:lnRef>
    <cs:fillRef idx="0"/>
    <cs:effectRef idx="0"/>
    <cs:fontRef idx="minor">
      <a:schemeClr val="dk1"/>
    </cs:fontRef>
    <cs:spPr>
      <a:ln>
        <a:round/>
      </a:ln>
    </cs:spPr>
  </cs:gridlineMinor>
  <cs:hiLo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hiLoLine>
  <cs:leader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leaderLine>
  <cs:legend>
    <cs:lnRef idx="0"/>
    <cs:fillRef idx="0"/>
    <cs:effectRef idx="0"/>
    <cs:fontRef idx="minor">
      <a:schemeClr val="dk1"/>
    </cs:fontRef>
    <cs:defRPr sz="1000" kern="1200"/>
  </cs:legend>
  <cs:plotArea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seriesAxis>
  <cs:seriesLine>
    <cs:lnRef idx="1">
      <a:schemeClr val="dk1"/>
    </cs:lnRef>
    <cs:fillRef idx="0"/>
    <cs:effectRef idx="0"/>
    <cs:fontRef idx="minor">
      <a:schemeClr val="dk1"/>
    </cs:fontRef>
    <cs:spPr>
      <a:ln>
        <a:round/>
      </a:ln>
    </cs:spPr>
  </cs:seriesLine>
  <cs:title>
    <cs:lnRef idx="0"/>
    <cs:fillRef idx="0"/>
    <cs:effectRef idx="0"/>
    <cs:fontRef idx="minor">
      <a:schemeClr val="dk1"/>
    </cs:fontRef>
    <cs:defRPr sz="1800" b="1" kern="1200"/>
  </cs:title>
  <cs:trendline>
    <cs:lnRef idx="1">
      <a:schemeClr val="dk1"/>
    </cs:lnRef>
    <cs:fillRef idx="0"/>
    <cs:effectRef idx="0"/>
    <cs:fontRef idx="minor">
      <a:schemeClr val="dk1"/>
    </cs:fontRef>
    <cs:spPr>
      <a:ln cap="rnd">
        <a:round/>
      </a:ln>
    </cs:spPr>
  </cs:trendline>
  <cs:trendlineLabel>
    <cs:lnRef idx="0"/>
    <cs:fillRef idx="0"/>
    <cs:effectRef idx="0"/>
    <cs:fontRef idx="minor">
      <a:schemeClr val="dk1"/>
    </cs:fontRef>
    <cs:defRPr sz="1000" kern="1200"/>
  </cs:trendlineLabel>
  <cs:upBar>
    <cs:lnRef idx="1" mods="ignoreCSTransforms">
      <cs:styleClr val="0">
        <a:shade val="25000"/>
      </cs:styleClr>
    </cs:lnRef>
    <cs:fillRef idx="1">
      <a:schemeClr val="lt1"/>
    </cs:fillRef>
    <cs:effectRef idx="0"/>
    <cs:fontRef idx="minor">
      <a:schemeClr val="dk1"/>
    </cs:fontRef>
    <cs:spPr>
      <a:ln>
        <a:round/>
      </a:ln>
    </cs:spPr>
  </cs:upBar>
  <cs:valueAxis>
    <cs:lnRef idx="1">
      <a:schemeClr val="dk1">
        <a:tint val="75000"/>
      </a:schemeClr>
    </cs:lnRef>
    <cs:fillRef idx="0"/>
    <cs:effectRef idx="0"/>
    <cs:fontRef idx="minor">
      <a:schemeClr val="dk1"/>
    </cs:fontRef>
    <cs:spPr>
      <a:ln>
        <a:round/>
      </a:ln>
    </cs:spPr>
    <cs:defRPr sz="1000" kern="1200"/>
  </cs:valueAxis>
  <cs:wall>
    <cs:lnRef idx="0"/>
    <cs:fillRef idx="1" mods="ignoreCSTransforms">
      <cs:styleClr val="0">
        <a:tint val="20000"/>
      </cs:styleClr>
    </cs:fillRef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8E9CAB-613C-4866-AE17-876C4A25E04B}" type="doc">
      <dgm:prSet loTypeId="urn:microsoft.com/office/officeart/2005/8/layout/process1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0AE7C062-B06D-4C18-817E-32AB701A1DE5}">
      <dgm:prSet phldrT="[Texto]" custT="1"/>
      <dgm:spPr>
        <a:solidFill>
          <a:srgbClr val="23388E"/>
        </a:solidFill>
        <a:effectLst/>
      </dgm:spPr>
      <dgm:t>
        <a:bodyPr/>
        <a:lstStyle/>
        <a:p>
          <a:pPr algn="ctr">
            <a:lnSpc>
              <a:spcPct val="100000"/>
            </a:lnSpc>
          </a:pPr>
          <a:r>
            <a:rPr lang="pt-BR" sz="1100" b="0" dirty="0">
              <a:solidFill>
                <a:schemeClr val="bg1"/>
              </a:solidFill>
              <a:latin typeface="Arial (Corpo)"/>
            </a:rPr>
            <a:t>2014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10º lugar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5,9 GW</a:t>
          </a:r>
        </a:p>
      </dgm:t>
    </dgm:pt>
    <dgm:pt modelId="{D9C3631E-61A4-4B83-8B71-1EC133D4B33F}" type="parTrans" cxnId="{9AF20E75-32D9-4150-8E08-9FEEED3F02AE}">
      <dgm:prSet/>
      <dgm:spPr/>
      <dgm:t>
        <a:bodyPr/>
        <a:lstStyle/>
        <a:p>
          <a:pPr>
            <a:lnSpc>
              <a:spcPct val="100000"/>
            </a:lnSpc>
          </a:pPr>
          <a:endParaRPr lang="pt-BR" sz="1100" b="0">
            <a:latin typeface="Arial (Corpo)"/>
          </a:endParaRPr>
        </a:p>
      </dgm:t>
    </dgm:pt>
    <dgm:pt modelId="{2D97E1FF-3509-46C3-9AC5-0209EB687B08}" type="sibTrans" cxnId="{9AF20E75-32D9-4150-8E08-9FEEED3F02AE}">
      <dgm:prSet custT="1"/>
      <dgm:spPr>
        <a:solidFill>
          <a:srgbClr val="416282"/>
        </a:solidFill>
      </dgm:spPr>
      <dgm:t>
        <a:bodyPr/>
        <a:lstStyle/>
        <a:p>
          <a:pPr>
            <a:lnSpc>
              <a:spcPct val="100000"/>
            </a:lnSpc>
          </a:pPr>
          <a:endParaRPr lang="pt-BR" sz="1100" b="0" dirty="0">
            <a:latin typeface="Arial (Corpo)"/>
          </a:endParaRPr>
        </a:p>
      </dgm:t>
    </dgm:pt>
    <dgm:pt modelId="{7CD28C11-7C78-4C4B-831F-F548A34D913C}">
      <dgm:prSet custT="1"/>
      <dgm:spPr>
        <a:solidFill>
          <a:srgbClr val="23388E"/>
        </a:solidFill>
        <a:effectLst/>
      </dgm:spPr>
      <dgm:t>
        <a:bodyPr/>
        <a:lstStyle/>
        <a:p>
          <a:pPr algn="ctr">
            <a:lnSpc>
              <a:spcPct val="100000"/>
            </a:lnSpc>
          </a:pPr>
          <a:r>
            <a:rPr lang="pt-BR" sz="1100" b="0" dirty="0">
              <a:solidFill>
                <a:schemeClr val="bg1"/>
              </a:solidFill>
              <a:latin typeface="Arial (Corpo)"/>
            </a:rPr>
            <a:t>2016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9º lugar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10,7 GW</a:t>
          </a:r>
        </a:p>
      </dgm:t>
    </dgm:pt>
    <dgm:pt modelId="{673FF393-4872-411B-BC93-DB67CDBCC956}" type="parTrans" cxnId="{AA6DD8BB-306B-4D63-AEBC-63E1B44FEB3F}">
      <dgm:prSet/>
      <dgm:spPr/>
      <dgm:t>
        <a:bodyPr/>
        <a:lstStyle/>
        <a:p>
          <a:pPr>
            <a:lnSpc>
              <a:spcPct val="100000"/>
            </a:lnSpc>
          </a:pPr>
          <a:endParaRPr lang="pt-BR" sz="1100" b="0">
            <a:latin typeface="Arial (Corpo)"/>
          </a:endParaRPr>
        </a:p>
      </dgm:t>
    </dgm:pt>
    <dgm:pt modelId="{576140D1-4E84-4617-A0BF-FBF415C695C7}" type="sibTrans" cxnId="{AA6DD8BB-306B-4D63-AEBC-63E1B44FEB3F}">
      <dgm:prSet custT="1"/>
      <dgm:spPr>
        <a:solidFill>
          <a:srgbClr val="416282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endParaRPr lang="pt-BR" sz="1100" b="0" dirty="0">
            <a:latin typeface="Arial (Corpo)"/>
          </a:endParaRPr>
        </a:p>
      </dgm:t>
    </dgm:pt>
    <dgm:pt modelId="{0A12ACD1-4950-4493-A887-36062239F240}">
      <dgm:prSet phldrT="[Texto]" custT="1"/>
      <dgm:spPr>
        <a:solidFill>
          <a:srgbClr val="23388E"/>
        </a:solidFill>
        <a:effectLst/>
      </dgm:spPr>
      <dgm:t>
        <a:bodyPr/>
        <a:lstStyle/>
        <a:p>
          <a:pPr algn="ctr">
            <a:lnSpc>
              <a:spcPct val="100000"/>
            </a:lnSpc>
          </a:pPr>
          <a:r>
            <a:rPr lang="pt-BR" sz="1100" b="0" dirty="0">
              <a:solidFill>
                <a:schemeClr val="bg1"/>
              </a:solidFill>
              <a:latin typeface="Arial (Corpo)"/>
            </a:rPr>
            <a:t>2015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10º lugar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8,7 GW</a:t>
          </a:r>
        </a:p>
      </dgm:t>
    </dgm:pt>
    <dgm:pt modelId="{B5544B47-3D34-482F-A7D3-F7E97A32BD37}" type="parTrans" cxnId="{C17E7ACF-1797-42BB-AE77-F2927D3EEEA5}">
      <dgm:prSet/>
      <dgm:spPr/>
      <dgm:t>
        <a:bodyPr/>
        <a:lstStyle/>
        <a:p>
          <a:pPr>
            <a:lnSpc>
              <a:spcPct val="100000"/>
            </a:lnSpc>
          </a:pPr>
          <a:endParaRPr lang="pt-BR" sz="1100" b="0">
            <a:latin typeface="Arial (Corpo)"/>
          </a:endParaRPr>
        </a:p>
      </dgm:t>
    </dgm:pt>
    <dgm:pt modelId="{122952C2-A9F8-4F72-A09D-2E5756907221}" type="sibTrans" cxnId="{C17E7ACF-1797-42BB-AE77-F2927D3EEEA5}">
      <dgm:prSet custT="1"/>
      <dgm:spPr>
        <a:solidFill>
          <a:srgbClr val="416282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endParaRPr lang="pt-BR" sz="1100" b="0" dirty="0">
            <a:latin typeface="Arial (Corpo)"/>
          </a:endParaRPr>
        </a:p>
      </dgm:t>
    </dgm:pt>
    <dgm:pt modelId="{1778C74F-CB04-42C8-9DCC-3166988E1AA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23388E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2017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8º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12,77 GW</a:t>
          </a:r>
        </a:p>
      </dgm:t>
    </dgm:pt>
    <dgm:pt modelId="{A29F539F-2E67-4DAB-B075-83DB7DE09321}" type="parTrans" cxnId="{13A408D2-1990-4687-A256-3D86A7AA0EB4}">
      <dgm:prSet/>
      <dgm:spPr/>
      <dgm:t>
        <a:bodyPr/>
        <a:lstStyle/>
        <a:p>
          <a:pPr>
            <a:lnSpc>
              <a:spcPct val="100000"/>
            </a:lnSpc>
          </a:pPr>
          <a:endParaRPr lang="pt-BR" sz="1100" b="0">
            <a:latin typeface="Arial (Corpo)"/>
          </a:endParaRPr>
        </a:p>
      </dgm:t>
    </dgm:pt>
    <dgm:pt modelId="{B2802C90-2AE1-4A7E-ACF7-34A3C159442F}" type="sibTrans" cxnId="{13A408D2-1990-4687-A256-3D86A7AA0EB4}">
      <dgm:prSet custT="1"/>
      <dgm:spPr>
        <a:solidFill>
          <a:srgbClr val="416282"/>
        </a:solidFill>
        <a:ln>
          <a:noFill/>
        </a:ln>
      </dgm:spPr>
      <dgm:t>
        <a:bodyPr/>
        <a:lstStyle/>
        <a:p>
          <a:pPr>
            <a:lnSpc>
              <a:spcPct val="100000"/>
            </a:lnSpc>
          </a:pPr>
          <a:endParaRPr lang="pt-BR" sz="1100" b="0" dirty="0">
            <a:latin typeface="Arial (Corpo)"/>
          </a:endParaRPr>
        </a:p>
      </dgm:t>
    </dgm:pt>
    <dgm:pt modelId="{0C975B38-645C-43A0-9BBC-6CA2FAD0DBD7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23388E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2018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8º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14,71 GW</a:t>
          </a:r>
        </a:p>
      </dgm:t>
    </dgm:pt>
    <dgm:pt modelId="{3754764C-E4EA-44B2-BD0D-434C564D573E}" type="parTrans" cxnId="{8808901A-D5A2-45C0-945D-B9186034372D}">
      <dgm:prSet/>
      <dgm:spPr/>
      <dgm:t>
        <a:bodyPr/>
        <a:lstStyle/>
        <a:p>
          <a:pPr>
            <a:lnSpc>
              <a:spcPct val="100000"/>
            </a:lnSpc>
          </a:pPr>
          <a:endParaRPr lang="pt-BR" sz="1100">
            <a:latin typeface="Arial (Corpo)"/>
          </a:endParaRPr>
        </a:p>
      </dgm:t>
    </dgm:pt>
    <dgm:pt modelId="{7EE26E54-8EFB-42B5-AE80-39AF388C9788}" type="sibTrans" cxnId="{8808901A-D5A2-45C0-945D-B9186034372D}">
      <dgm:prSet custT="1"/>
      <dgm:spPr>
        <a:solidFill>
          <a:srgbClr val="416282"/>
        </a:solidFill>
      </dgm:spPr>
      <dgm:t>
        <a:bodyPr/>
        <a:lstStyle/>
        <a:p>
          <a:pPr>
            <a:lnSpc>
              <a:spcPct val="100000"/>
            </a:lnSpc>
          </a:pPr>
          <a:endParaRPr lang="pt-BR" sz="1100" dirty="0">
            <a:latin typeface="Arial (Corpo)"/>
          </a:endParaRPr>
        </a:p>
      </dgm:t>
    </dgm:pt>
    <dgm:pt modelId="{9A090F42-FB8F-4A9C-B7AC-4211B2CDA0C4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23388E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  <a:t>2019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7°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  <a:t>15,45 GW</a:t>
          </a:r>
          <a:endParaRPr lang="pt-BR" sz="1100" b="0" kern="1200" dirty="0">
            <a:solidFill>
              <a:schemeClr val="bg1"/>
            </a:solidFill>
            <a:latin typeface="Arial (Corpo)"/>
            <a:ea typeface="+mn-ea"/>
            <a:cs typeface="+mn-cs"/>
          </a:endParaRPr>
        </a:p>
      </dgm:t>
    </dgm:pt>
    <dgm:pt modelId="{8871C65C-ACCF-4B2B-9B2B-248BCD1120B0}" type="parTrans" cxnId="{94922BB7-3F11-4D81-BF41-4E79B3B90ECB}">
      <dgm:prSet/>
      <dgm:spPr/>
      <dgm:t>
        <a:bodyPr/>
        <a:lstStyle/>
        <a:p>
          <a:pPr>
            <a:lnSpc>
              <a:spcPct val="100000"/>
            </a:lnSpc>
          </a:pPr>
          <a:endParaRPr lang="pt-BR" sz="1100">
            <a:latin typeface="Arial (Corpo)"/>
          </a:endParaRPr>
        </a:p>
      </dgm:t>
    </dgm:pt>
    <dgm:pt modelId="{E0064664-EE9E-4FF4-A2AF-2548E3BC2CB1}" type="sibTrans" cxnId="{94922BB7-3F11-4D81-BF41-4E79B3B90ECB}">
      <dgm:prSet custT="1"/>
      <dgm:spPr>
        <a:solidFill>
          <a:srgbClr val="416282"/>
        </a:solidFill>
      </dgm:spPr>
      <dgm:t>
        <a:bodyPr/>
        <a:lstStyle/>
        <a:p>
          <a:pPr>
            <a:lnSpc>
              <a:spcPct val="100000"/>
            </a:lnSpc>
          </a:pPr>
          <a:endParaRPr lang="pt-BR" sz="1100">
            <a:latin typeface="Arial (Corpo)"/>
          </a:endParaRPr>
        </a:p>
      </dgm:t>
    </dgm:pt>
    <dgm:pt modelId="{C15FE71F-970B-4A75-A373-A39C27569A3B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23388E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>
            <a:lnSpc>
              <a:spcPct val="100000"/>
            </a:lnSpc>
            <a:buNone/>
          </a:pPr>
          <a: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2020</a:t>
          </a:r>
          <a:br>
            <a:rPr lang="pt-BR" sz="1100" b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>
              <a:solidFill>
                <a:schemeClr val="bg1"/>
              </a:solidFill>
              <a:latin typeface="Arial (Corpo)"/>
              <a:ea typeface="+mn-ea"/>
              <a:cs typeface="+mn-cs"/>
            </a:rPr>
            <a:t>7° </a:t>
          </a:r>
          <a: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lugar</a:t>
          </a:r>
          <a:b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>
              <a:solidFill>
                <a:schemeClr val="bg1"/>
              </a:solidFill>
              <a:latin typeface="Arial (Corpo)"/>
              <a:ea typeface="+mn-ea"/>
              <a:cs typeface="+mn-cs"/>
            </a:rPr>
            <a:t>17,75 GW</a:t>
          </a:r>
          <a:endParaRPr lang="pt-BR" sz="1100" b="0" dirty="0">
            <a:solidFill>
              <a:schemeClr val="bg1"/>
            </a:solidFill>
            <a:latin typeface="Arial (Corpo)"/>
            <a:ea typeface="+mn-ea"/>
            <a:cs typeface="+mn-cs"/>
          </a:endParaRPr>
        </a:p>
      </dgm:t>
    </dgm:pt>
    <dgm:pt modelId="{1281CBE1-B8DE-4426-951B-C4E449F52E60}" type="parTrans" cxnId="{66F680C1-4280-4EBE-89E5-6E8846391D81}">
      <dgm:prSet/>
      <dgm:spPr/>
      <dgm:t>
        <a:bodyPr/>
        <a:lstStyle/>
        <a:p>
          <a:pPr>
            <a:lnSpc>
              <a:spcPct val="100000"/>
            </a:lnSpc>
          </a:pPr>
          <a:endParaRPr lang="pt-BR" sz="1100">
            <a:latin typeface="Arial (Corpo)"/>
          </a:endParaRPr>
        </a:p>
      </dgm:t>
    </dgm:pt>
    <dgm:pt modelId="{A2BAE0C9-CD71-413B-8D9E-7F277403663D}" type="sibTrans" cxnId="{66F680C1-4280-4EBE-89E5-6E8846391D81}">
      <dgm:prSet/>
      <dgm:spPr/>
      <dgm:t>
        <a:bodyPr/>
        <a:lstStyle/>
        <a:p>
          <a:pPr>
            <a:lnSpc>
              <a:spcPct val="100000"/>
            </a:lnSpc>
          </a:pPr>
          <a:endParaRPr lang="pt-BR" sz="1100">
            <a:latin typeface="Arial (Corpo)"/>
          </a:endParaRPr>
        </a:p>
      </dgm:t>
    </dgm:pt>
    <dgm:pt modelId="{8177C211-D6AA-41CA-A857-25888BC5ACF9}">
      <dgm:prSet phldrT="[Texto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23388E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>
            <a:lnSpc>
              <a:spcPct val="100000"/>
            </a:lnSpc>
            <a:buNone/>
          </a:pPr>
          <a:r>
            <a:rPr lang="pt-BR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2021</a:t>
          </a:r>
          <a:br>
            <a:rPr lang="pt-BR" b="1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6° lugar</a:t>
          </a:r>
          <a:br>
            <a:rPr lang="pt-BR" b="1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21,58 GW</a:t>
          </a:r>
        </a:p>
      </dgm:t>
    </dgm:pt>
    <dgm:pt modelId="{313EC657-A6D7-4E48-825C-4760BD7CB38F}" type="parTrans" cxnId="{14D15C43-53BF-4DE1-BF21-1D372C55DB86}">
      <dgm:prSet/>
      <dgm:spPr/>
      <dgm:t>
        <a:bodyPr/>
        <a:lstStyle/>
        <a:p>
          <a:pPr>
            <a:lnSpc>
              <a:spcPct val="100000"/>
            </a:lnSpc>
          </a:pPr>
          <a:endParaRPr lang="pt-BR">
            <a:latin typeface="Arial (Corpo)"/>
          </a:endParaRPr>
        </a:p>
      </dgm:t>
    </dgm:pt>
    <dgm:pt modelId="{245BACEC-8491-4C40-8971-07552ED11575}" type="sibTrans" cxnId="{14D15C43-53BF-4DE1-BF21-1D372C55DB86}">
      <dgm:prSet/>
      <dgm:spPr/>
      <dgm:t>
        <a:bodyPr/>
        <a:lstStyle/>
        <a:p>
          <a:pPr>
            <a:lnSpc>
              <a:spcPct val="100000"/>
            </a:lnSpc>
          </a:pPr>
          <a:endParaRPr lang="pt-BR">
            <a:latin typeface="Arial (Corpo)"/>
          </a:endParaRPr>
        </a:p>
      </dgm:t>
    </dgm:pt>
    <dgm:pt modelId="{EA6D65A2-A05F-4904-9E4A-76A01475E771}" type="pres">
      <dgm:prSet presAssocID="{5C8E9CAB-613C-4866-AE17-876C4A25E04B}" presName="Name0" presStyleCnt="0">
        <dgm:presLayoutVars>
          <dgm:dir/>
          <dgm:resizeHandles val="exact"/>
        </dgm:presLayoutVars>
      </dgm:prSet>
      <dgm:spPr/>
    </dgm:pt>
    <dgm:pt modelId="{6468CDC8-A777-4B5C-AA7E-272576E9B2D5}" type="pres">
      <dgm:prSet presAssocID="{0AE7C062-B06D-4C18-817E-32AB701A1DE5}" presName="node" presStyleLbl="node1" presStyleIdx="0" presStyleCnt="8" custScaleX="172481" custScaleY="211166">
        <dgm:presLayoutVars>
          <dgm:bulletEnabled val="1"/>
        </dgm:presLayoutVars>
      </dgm:prSet>
      <dgm:spPr/>
    </dgm:pt>
    <dgm:pt modelId="{A67D053D-A342-4293-9755-68ABE3DEC225}" type="pres">
      <dgm:prSet presAssocID="{2D97E1FF-3509-46C3-9AC5-0209EB687B08}" presName="sibTrans" presStyleLbl="sibTrans2D1" presStyleIdx="0" presStyleCnt="7"/>
      <dgm:spPr/>
    </dgm:pt>
    <dgm:pt modelId="{C9049B59-96CA-43FE-B9AD-B80C51B4EA87}" type="pres">
      <dgm:prSet presAssocID="{2D97E1FF-3509-46C3-9AC5-0209EB687B08}" presName="connectorText" presStyleLbl="sibTrans2D1" presStyleIdx="0" presStyleCnt="7"/>
      <dgm:spPr/>
    </dgm:pt>
    <dgm:pt modelId="{5EFBCE34-4E97-45A1-9637-CE9A4C73728D}" type="pres">
      <dgm:prSet presAssocID="{0A12ACD1-4950-4493-A887-36062239F240}" presName="node" presStyleLbl="node1" presStyleIdx="1" presStyleCnt="8" custScaleX="172481" custScaleY="211166">
        <dgm:presLayoutVars>
          <dgm:bulletEnabled val="1"/>
        </dgm:presLayoutVars>
      </dgm:prSet>
      <dgm:spPr/>
    </dgm:pt>
    <dgm:pt modelId="{5176ADD4-90FE-4C44-9332-6526C9E7EBDA}" type="pres">
      <dgm:prSet presAssocID="{122952C2-A9F8-4F72-A09D-2E5756907221}" presName="sibTrans" presStyleLbl="sibTrans2D1" presStyleIdx="1" presStyleCnt="7"/>
      <dgm:spPr/>
    </dgm:pt>
    <dgm:pt modelId="{55F1D266-7162-43A4-B187-301867BD4BA6}" type="pres">
      <dgm:prSet presAssocID="{122952C2-A9F8-4F72-A09D-2E5756907221}" presName="connectorText" presStyleLbl="sibTrans2D1" presStyleIdx="1" presStyleCnt="7"/>
      <dgm:spPr/>
    </dgm:pt>
    <dgm:pt modelId="{66B48A9C-E13B-4427-93F3-4B38992379DC}" type="pres">
      <dgm:prSet presAssocID="{7CD28C11-7C78-4C4B-831F-F548A34D913C}" presName="node" presStyleLbl="node1" presStyleIdx="2" presStyleCnt="8" custScaleX="179188" custScaleY="211166">
        <dgm:presLayoutVars>
          <dgm:bulletEnabled val="1"/>
        </dgm:presLayoutVars>
      </dgm:prSet>
      <dgm:spPr/>
    </dgm:pt>
    <dgm:pt modelId="{569AE915-B371-4AEF-9599-41D148D9B5B0}" type="pres">
      <dgm:prSet presAssocID="{576140D1-4E84-4617-A0BF-FBF415C695C7}" presName="sibTrans" presStyleLbl="sibTrans2D1" presStyleIdx="2" presStyleCnt="7"/>
      <dgm:spPr/>
    </dgm:pt>
    <dgm:pt modelId="{7CF03FA5-6099-4D9B-AA46-8816DBC96D6E}" type="pres">
      <dgm:prSet presAssocID="{576140D1-4E84-4617-A0BF-FBF415C695C7}" presName="connectorText" presStyleLbl="sibTrans2D1" presStyleIdx="2" presStyleCnt="7"/>
      <dgm:spPr/>
    </dgm:pt>
    <dgm:pt modelId="{F6D0B01F-D9BD-4018-830D-1A9E7F1B4AB5}" type="pres">
      <dgm:prSet presAssocID="{1778C74F-CB04-42C8-9DCC-3166988E1AA2}" presName="node" presStyleLbl="node1" presStyleIdx="3" presStyleCnt="8" custScaleX="172481" custScaleY="211166">
        <dgm:presLayoutVars>
          <dgm:bulletEnabled val="1"/>
        </dgm:presLayoutVars>
      </dgm:prSet>
      <dgm:spPr/>
    </dgm:pt>
    <dgm:pt modelId="{84EB009E-E0BC-40F0-BC01-E349702BC708}" type="pres">
      <dgm:prSet presAssocID="{B2802C90-2AE1-4A7E-ACF7-34A3C159442F}" presName="sibTrans" presStyleLbl="sibTrans2D1" presStyleIdx="3" presStyleCnt="7"/>
      <dgm:spPr/>
    </dgm:pt>
    <dgm:pt modelId="{9AD0AF1E-0330-4521-AD4E-34C0BD079149}" type="pres">
      <dgm:prSet presAssocID="{B2802C90-2AE1-4A7E-ACF7-34A3C159442F}" presName="connectorText" presStyleLbl="sibTrans2D1" presStyleIdx="3" presStyleCnt="7"/>
      <dgm:spPr/>
    </dgm:pt>
    <dgm:pt modelId="{00B458F2-6482-48C2-8805-CED6046860E8}" type="pres">
      <dgm:prSet presAssocID="{0C975B38-645C-43A0-9BBC-6CA2FAD0DBD7}" presName="node" presStyleLbl="node1" presStyleIdx="4" presStyleCnt="8" custScaleX="172481" custScaleY="211166">
        <dgm:presLayoutVars>
          <dgm:bulletEnabled val="1"/>
        </dgm:presLayoutVars>
      </dgm:prSet>
      <dgm:spPr/>
    </dgm:pt>
    <dgm:pt modelId="{6DC169E7-A091-46C3-91B0-AAE26E9C1BC2}" type="pres">
      <dgm:prSet presAssocID="{7EE26E54-8EFB-42B5-AE80-39AF388C9788}" presName="sibTrans" presStyleLbl="sibTrans2D1" presStyleIdx="4" presStyleCnt="7"/>
      <dgm:spPr/>
    </dgm:pt>
    <dgm:pt modelId="{8CAB9ED8-1B42-49C9-8530-A0A1529429C6}" type="pres">
      <dgm:prSet presAssocID="{7EE26E54-8EFB-42B5-AE80-39AF388C9788}" presName="connectorText" presStyleLbl="sibTrans2D1" presStyleIdx="4" presStyleCnt="7"/>
      <dgm:spPr/>
    </dgm:pt>
    <dgm:pt modelId="{14697C5B-22F6-4212-80AE-C6FD0684CCA1}" type="pres">
      <dgm:prSet presAssocID="{9A090F42-FB8F-4A9C-B7AC-4211B2CDA0C4}" presName="node" presStyleLbl="node1" presStyleIdx="5" presStyleCnt="8" custScaleX="172481" custScaleY="211166">
        <dgm:presLayoutVars>
          <dgm:bulletEnabled val="1"/>
        </dgm:presLayoutVars>
      </dgm:prSet>
      <dgm:spPr/>
    </dgm:pt>
    <dgm:pt modelId="{96E5715C-D527-491F-8588-E479D93812D3}" type="pres">
      <dgm:prSet presAssocID="{E0064664-EE9E-4FF4-A2AF-2548E3BC2CB1}" presName="sibTrans" presStyleLbl="sibTrans2D1" presStyleIdx="5" presStyleCnt="7"/>
      <dgm:spPr/>
    </dgm:pt>
    <dgm:pt modelId="{AE2EBA6F-6371-438D-B464-C629D53DB85E}" type="pres">
      <dgm:prSet presAssocID="{E0064664-EE9E-4FF4-A2AF-2548E3BC2CB1}" presName="connectorText" presStyleLbl="sibTrans2D1" presStyleIdx="5" presStyleCnt="7"/>
      <dgm:spPr/>
    </dgm:pt>
    <dgm:pt modelId="{EBA0F8E3-DA56-45D3-B008-630623611969}" type="pres">
      <dgm:prSet presAssocID="{C15FE71F-970B-4A75-A373-A39C27569A3B}" presName="node" presStyleLbl="node1" presStyleIdx="6" presStyleCnt="8" custScaleX="172481" custScaleY="211166">
        <dgm:presLayoutVars>
          <dgm:bulletEnabled val="1"/>
        </dgm:presLayoutVars>
      </dgm:prSet>
      <dgm:spPr/>
    </dgm:pt>
    <dgm:pt modelId="{C26D9C7B-540B-4E06-B6B9-A86D69EEEA8E}" type="pres">
      <dgm:prSet presAssocID="{A2BAE0C9-CD71-413B-8D9E-7F277403663D}" presName="sibTrans" presStyleLbl="sibTrans2D1" presStyleIdx="6" presStyleCnt="7"/>
      <dgm:spPr/>
    </dgm:pt>
    <dgm:pt modelId="{D378D109-87F2-4198-96BD-AA5116FC4032}" type="pres">
      <dgm:prSet presAssocID="{A2BAE0C9-CD71-413B-8D9E-7F277403663D}" presName="connectorText" presStyleLbl="sibTrans2D1" presStyleIdx="6" presStyleCnt="7"/>
      <dgm:spPr/>
    </dgm:pt>
    <dgm:pt modelId="{1A263C20-3CB0-411E-B29A-72586E545EE3}" type="pres">
      <dgm:prSet presAssocID="{8177C211-D6AA-41CA-A857-25888BC5ACF9}" presName="node" presStyleLbl="node1" presStyleIdx="7" presStyleCnt="8" custScaleX="172481" custScaleY="211166">
        <dgm:presLayoutVars>
          <dgm:bulletEnabled val="1"/>
        </dgm:presLayoutVars>
      </dgm:prSet>
      <dgm:spPr/>
    </dgm:pt>
  </dgm:ptLst>
  <dgm:cxnLst>
    <dgm:cxn modelId="{1D5A2E07-DE8D-46C0-941D-3E6CE3E032CE}" type="presOf" srcId="{A2BAE0C9-CD71-413B-8D9E-7F277403663D}" destId="{D378D109-87F2-4198-96BD-AA5116FC4032}" srcOrd="1" destOrd="0" presId="urn:microsoft.com/office/officeart/2005/8/layout/process1"/>
    <dgm:cxn modelId="{8808901A-D5A2-45C0-945D-B9186034372D}" srcId="{5C8E9CAB-613C-4866-AE17-876C4A25E04B}" destId="{0C975B38-645C-43A0-9BBC-6CA2FAD0DBD7}" srcOrd="4" destOrd="0" parTransId="{3754764C-E4EA-44B2-BD0D-434C564D573E}" sibTransId="{7EE26E54-8EFB-42B5-AE80-39AF388C9788}"/>
    <dgm:cxn modelId="{740E8721-3C0F-4A31-BABF-69E646786A49}" type="presOf" srcId="{E0064664-EE9E-4FF4-A2AF-2548E3BC2CB1}" destId="{AE2EBA6F-6371-438D-B464-C629D53DB85E}" srcOrd="1" destOrd="0" presId="urn:microsoft.com/office/officeart/2005/8/layout/process1"/>
    <dgm:cxn modelId="{CF301C30-9B38-4390-84A5-E5B44C863C2C}" type="presOf" srcId="{8177C211-D6AA-41CA-A857-25888BC5ACF9}" destId="{1A263C20-3CB0-411E-B29A-72586E545EE3}" srcOrd="0" destOrd="0" presId="urn:microsoft.com/office/officeart/2005/8/layout/process1"/>
    <dgm:cxn modelId="{DE4FFE33-729B-49E3-A1AD-B62154605F43}" type="presOf" srcId="{576140D1-4E84-4617-A0BF-FBF415C695C7}" destId="{569AE915-B371-4AEF-9599-41D148D9B5B0}" srcOrd="0" destOrd="0" presId="urn:microsoft.com/office/officeart/2005/8/layout/process1"/>
    <dgm:cxn modelId="{502C9537-BDB3-49CF-AD68-70D705A7DF6B}" type="presOf" srcId="{122952C2-A9F8-4F72-A09D-2E5756907221}" destId="{55F1D266-7162-43A4-B187-301867BD4BA6}" srcOrd="1" destOrd="0" presId="urn:microsoft.com/office/officeart/2005/8/layout/process1"/>
    <dgm:cxn modelId="{A8885B3C-A158-4F54-ACAE-D8098C825DB2}" type="presOf" srcId="{1778C74F-CB04-42C8-9DCC-3166988E1AA2}" destId="{F6D0B01F-D9BD-4018-830D-1A9E7F1B4AB5}" srcOrd="0" destOrd="0" presId="urn:microsoft.com/office/officeart/2005/8/layout/process1"/>
    <dgm:cxn modelId="{1E6E623D-352B-469F-A310-8F0226334F0D}" type="presOf" srcId="{B2802C90-2AE1-4A7E-ACF7-34A3C159442F}" destId="{84EB009E-E0BC-40F0-BC01-E349702BC708}" srcOrd="0" destOrd="0" presId="urn:microsoft.com/office/officeart/2005/8/layout/process1"/>
    <dgm:cxn modelId="{14D15C43-53BF-4DE1-BF21-1D372C55DB86}" srcId="{5C8E9CAB-613C-4866-AE17-876C4A25E04B}" destId="{8177C211-D6AA-41CA-A857-25888BC5ACF9}" srcOrd="7" destOrd="0" parTransId="{313EC657-A6D7-4E48-825C-4760BD7CB38F}" sibTransId="{245BACEC-8491-4C40-8971-07552ED11575}"/>
    <dgm:cxn modelId="{B662CF65-BF86-4665-B584-2DF900E75D96}" type="presOf" srcId="{5C8E9CAB-613C-4866-AE17-876C4A25E04B}" destId="{EA6D65A2-A05F-4904-9E4A-76A01475E771}" srcOrd="0" destOrd="0" presId="urn:microsoft.com/office/officeart/2005/8/layout/process1"/>
    <dgm:cxn modelId="{44024369-36C6-40FF-90B3-74458AEC6664}" type="presOf" srcId="{9A090F42-FB8F-4A9C-B7AC-4211B2CDA0C4}" destId="{14697C5B-22F6-4212-80AE-C6FD0684CCA1}" srcOrd="0" destOrd="0" presId="urn:microsoft.com/office/officeart/2005/8/layout/process1"/>
    <dgm:cxn modelId="{5464346E-7340-42A4-A3DB-5FA9EDEE213F}" type="presOf" srcId="{0AE7C062-B06D-4C18-817E-32AB701A1DE5}" destId="{6468CDC8-A777-4B5C-AA7E-272576E9B2D5}" srcOrd="0" destOrd="0" presId="urn:microsoft.com/office/officeart/2005/8/layout/process1"/>
    <dgm:cxn modelId="{B7C76254-5E98-4404-973D-0086A56C341E}" type="presOf" srcId="{C15FE71F-970B-4A75-A373-A39C27569A3B}" destId="{EBA0F8E3-DA56-45D3-B008-630623611969}" srcOrd="0" destOrd="0" presId="urn:microsoft.com/office/officeart/2005/8/layout/process1"/>
    <dgm:cxn modelId="{9AF20E75-32D9-4150-8E08-9FEEED3F02AE}" srcId="{5C8E9CAB-613C-4866-AE17-876C4A25E04B}" destId="{0AE7C062-B06D-4C18-817E-32AB701A1DE5}" srcOrd="0" destOrd="0" parTransId="{D9C3631E-61A4-4B83-8B71-1EC133D4B33F}" sibTransId="{2D97E1FF-3509-46C3-9AC5-0209EB687B08}"/>
    <dgm:cxn modelId="{4945D47C-7D06-46E7-8A38-40984A5D54E9}" type="presOf" srcId="{E0064664-EE9E-4FF4-A2AF-2548E3BC2CB1}" destId="{96E5715C-D527-491F-8588-E479D93812D3}" srcOrd="0" destOrd="0" presId="urn:microsoft.com/office/officeart/2005/8/layout/process1"/>
    <dgm:cxn modelId="{4216F67E-DD4D-4EF3-B417-504336D47C36}" type="presOf" srcId="{0C975B38-645C-43A0-9BBC-6CA2FAD0DBD7}" destId="{00B458F2-6482-48C2-8805-CED6046860E8}" srcOrd="0" destOrd="0" presId="urn:microsoft.com/office/officeart/2005/8/layout/process1"/>
    <dgm:cxn modelId="{C615AFA2-99E0-4CA7-A12E-CF29A266FBE9}" type="presOf" srcId="{7CD28C11-7C78-4C4B-831F-F548A34D913C}" destId="{66B48A9C-E13B-4427-93F3-4B38992379DC}" srcOrd="0" destOrd="0" presId="urn:microsoft.com/office/officeart/2005/8/layout/process1"/>
    <dgm:cxn modelId="{EEC0E7A4-CB76-47B1-AA7F-6E154D076915}" type="presOf" srcId="{B2802C90-2AE1-4A7E-ACF7-34A3C159442F}" destId="{9AD0AF1E-0330-4521-AD4E-34C0BD079149}" srcOrd="1" destOrd="0" presId="urn:microsoft.com/office/officeart/2005/8/layout/process1"/>
    <dgm:cxn modelId="{94922BB7-3F11-4D81-BF41-4E79B3B90ECB}" srcId="{5C8E9CAB-613C-4866-AE17-876C4A25E04B}" destId="{9A090F42-FB8F-4A9C-B7AC-4211B2CDA0C4}" srcOrd="5" destOrd="0" parTransId="{8871C65C-ACCF-4B2B-9B2B-248BCD1120B0}" sibTransId="{E0064664-EE9E-4FF4-A2AF-2548E3BC2CB1}"/>
    <dgm:cxn modelId="{AA6DD8BB-306B-4D63-AEBC-63E1B44FEB3F}" srcId="{5C8E9CAB-613C-4866-AE17-876C4A25E04B}" destId="{7CD28C11-7C78-4C4B-831F-F548A34D913C}" srcOrd="2" destOrd="0" parTransId="{673FF393-4872-411B-BC93-DB67CDBCC956}" sibTransId="{576140D1-4E84-4617-A0BF-FBF415C695C7}"/>
    <dgm:cxn modelId="{66F680C1-4280-4EBE-89E5-6E8846391D81}" srcId="{5C8E9CAB-613C-4866-AE17-876C4A25E04B}" destId="{C15FE71F-970B-4A75-A373-A39C27569A3B}" srcOrd="6" destOrd="0" parTransId="{1281CBE1-B8DE-4426-951B-C4E449F52E60}" sibTransId="{A2BAE0C9-CD71-413B-8D9E-7F277403663D}"/>
    <dgm:cxn modelId="{C17E7ACF-1797-42BB-AE77-F2927D3EEEA5}" srcId="{5C8E9CAB-613C-4866-AE17-876C4A25E04B}" destId="{0A12ACD1-4950-4493-A887-36062239F240}" srcOrd="1" destOrd="0" parTransId="{B5544B47-3D34-482F-A7D3-F7E97A32BD37}" sibTransId="{122952C2-A9F8-4F72-A09D-2E5756907221}"/>
    <dgm:cxn modelId="{13A408D2-1990-4687-A256-3D86A7AA0EB4}" srcId="{5C8E9CAB-613C-4866-AE17-876C4A25E04B}" destId="{1778C74F-CB04-42C8-9DCC-3166988E1AA2}" srcOrd="3" destOrd="0" parTransId="{A29F539F-2E67-4DAB-B075-83DB7DE09321}" sibTransId="{B2802C90-2AE1-4A7E-ACF7-34A3C159442F}"/>
    <dgm:cxn modelId="{9CB7F5D2-8589-4B6B-8ACE-4B531E60A3A1}" type="presOf" srcId="{A2BAE0C9-CD71-413B-8D9E-7F277403663D}" destId="{C26D9C7B-540B-4E06-B6B9-A86D69EEEA8E}" srcOrd="0" destOrd="0" presId="urn:microsoft.com/office/officeart/2005/8/layout/process1"/>
    <dgm:cxn modelId="{E10583DB-C9B3-4358-AAF6-6CFA5FB9FB26}" type="presOf" srcId="{7EE26E54-8EFB-42B5-AE80-39AF388C9788}" destId="{6DC169E7-A091-46C3-91B0-AAE26E9C1BC2}" srcOrd="0" destOrd="0" presId="urn:microsoft.com/office/officeart/2005/8/layout/process1"/>
    <dgm:cxn modelId="{8010E4DB-58E0-4A26-B222-407C3D10A34D}" type="presOf" srcId="{0A12ACD1-4950-4493-A887-36062239F240}" destId="{5EFBCE34-4E97-45A1-9637-CE9A4C73728D}" srcOrd="0" destOrd="0" presId="urn:microsoft.com/office/officeart/2005/8/layout/process1"/>
    <dgm:cxn modelId="{EA50CDE0-2759-420F-8302-2E11C490122F}" type="presOf" srcId="{576140D1-4E84-4617-A0BF-FBF415C695C7}" destId="{7CF03FA5-6099-4D9B-AA46-8816DBC96D6E}" srcOrd="1" destOrd="0" presId="urn:microsoft.com/office/officeart/2005/8/layout/process1"/>
    <dgm:cxn modelId="{949954E4-BDCC-4C34-A0FD-A5B5D724512E}" type="presOf" srcId="{122952C2-A9F8-4F72-A09D-2E5756907221}" destId="{5176ADD4-90FE-4C44-9332-6526C9E7EBDA}" srcOrd="0" destOrd="0" presId="urn:microsoft.com/office/officeart/2005/8/layout/process1"/>
    <dgm:cxn modelId="{0CCD25E5-2AD0-44B3-87FE-37141CBB76D5}" type="presOf" srcId="{7EE26E54-8EFB-42B5-AE80-39AF388C9788}" destId="{8CAB9ED8-1B42-49C9-8530-A0A1529429C6}" srcOrd="1" destOrd="0" presId="urn:microsoft.com/office/officeart/2005/8/layout/process1"/>
    <dgm:cxn modelId="{B02DC5EB-D7EB-4F43-B324-2F04A98F9EA5}" type="presOf" srcId="{2D97E1FF-3509-46C3-9AC5-0209EB687B08}" destId="{C9049B59-96CA-43FE-B9AD-B80C51B4EA87}" srcOrd="1" destOrd="0" presId="urn:microsoft.com/office/officeart/2005/8/layout/process1"/>
    <dgm:cxn modelId="{1CB518FB-68EF-47C2-9947-2CC71EB624F0}" type="presOf" srcId="{2D97E1FF-3509-46C3-9AC5-0209EB687B08}" destId="{A67D053D-A342-4293-9755-68ABE3DEC225}" srcOrd="0" destOrd="0" presId="urn:microsoft.com/office/officeart/2005/8/layout/process1"/>
    <dgm:cxn modelId="{D3255EAA-C7F5-47A0-B9C8-F40B9CAA7960}" type="presParOf" srcId="{EA6D65A2-A05F-4904-9E4A-76A01475E771}" destId="{6468CDC8-A777-4B5C-AA7E-272576E9B2D5}" srcOrd="0" destOrd="0" presId="urn:microsoft.com/office/officeart/2005/8/layout/process1"/>
    <dgm:cxn modelId="{65557A4E-0868-43E1-B21E-7E741B42D819}" type="presParOf" srcId="{EA6D65A2-A05F-4904-9E4A-76A01475E771}" destId="{A67D053D-A342-4293-9755-68ABE3DEC225}" srcOrd="1" destOrd="0" presId="urn:microsoft.com/office/officeart/2005/8/layout/process1"/>
    <dgm:cxn modelId="{1F4636B8-45F7-46B4-955E-F6BD56EB937E}" type="presParOf" srcId="{A67D053D-A342-4293-9755-68ABE3DEC225}" destId="{C9049B59-96CA-43FE-B9AD-B80C51B4EA87}" srcOrd="0" destOrd="0" presId="urn:microsoft.com/office/officeart/2005/8/layout/process1"/>
    <dgm:cxn modelId="{9706075D-9A9A-4CFB-AFF6-EFB50D6B76C0}" type="presParOf" srcId="{EA6D65A2-A05F-4904-9E4A-76A01475E771}" destId="{5EFBCE34-4E97-45A1-9637-CE9A4C73728D}" srcOrd="2" destOrd="0" presId="urn:microsoft.com/office/officeart/2005/8/layout/process1"/>
    <dgm:cxn modelId="{50CA0859-F5E6-4011-8F86-A70FDBDB580F}" type="presParOf" srcId="{EA6D65A2-A05F-4904-9E4A-76A01475E771}" destId="{5176ADD4-90FE-4C44-9332-6526C9E7EBDA}" srcOrd="3" destOrd="0" presId="urn:microsoft.com/office/officeart/2005/8/layout/process1"/>
    <dgm:cxn modelId="{902AA940-7E43-4DF5-A4FA-8E931B2A6A49}" type="presParOf" srcId="{5176ADD4-90FE-4C44-9332-6526C9E7EBDA}" destId="{55F1D266-7162-43A4-B187-301867BD4BA6}" srcOrd="0" destOrd="0" presId="urn:microsoft.com/office/officeart/2005/8/layout/process1"/>
    <dgm:cxn modelId="{2797CFA1-A372-4C51-850E-DF9992550B79}" type="presParOf" srcId="{EA6D65A2-A05F-4904-9E4A-76A01475E771}" destId="{66B48A9C-E13B-4427-93F3-4B38992379DC}" srcOrd="4" destOrd="0" presId="urn:microsoft.com/office/officeart/2005/8/layout/process1"/>
    <dgm:cxn modelId="{F1727177-CA23-46E7-8BB5-AC813177C932}" type="presParOf" srcId="{EA6D65A2-A05F-4904-9E4A-76A01475E771}" destId="{569AE915-B371-4AEF-9599-41D148D9B5B0}" srcOrd="5" destOrd="0" presId="urn:microsoft.com/office/officeart/2005/8/layout/process1"/>
    <dgm:cxn modelId="{DF020696-C488-446B-A25A-E6F32081950C}" type="presParOf" srcId="{569AE915-B371-4AEF-9599-41D148D9B5B0}" destId="{7CF03FA5-6099-4D9B-AA46-8816DBC96D6E}" srcOrd="0" destOrd="0" presId="urn:microsoft.com/office/officeart/2005/8/layout/process1"/>
    <dgm:cxn modelId="{983A3FF7-EF20-4534-B481-DEC2CE08B36B}" type="presParOf" srcId="{EA6D65A2-A05F-4904-9E4A-76A01475E771}" destId="{F6D0B01F-D9BD-4018-830D-1A9E7F1B4AB5}" srcOrd="6" destOrd="0" presId="urn:microsoft.com/office/officeart/2005/8/layout/process1"/>
    <dgm:cxn modelId="{547DEDB6-D330-4839-8D8B-9A68C4695841}" type="presParOf" srcId="{EA6D65A2-A05F-4904-9E4A-76A01475E771}" destId="{84EB009E-E0BC-40F0-BC01-E349702BC708}" srcOrd="7" destOrd="0" presId="urn:microsoft.com/office/officeart/2005/8/layout/process1"/>
    <dgm:cxn modelId="{F6E48BD5-7040-49C9-8D3A-3F64EC4A2E65}" type="presParOf" srcId="{84EB009E-E0BC-40F0-BC01-E349702BC708}" destId="{9AD0AF1E-0330-4521-AD4E-34C0BD079149}" srcOrd="0" destOrd="0" presId="urn:microsoft.com/office/officeart/2005/8/layout/process1"/>
    <dgm:cxn modelId="{C54BC9D1-3810-434D-B5FC-B75E576992D0}" type="presParOf" srcId="{EA6D65A2-A05F-4904-9E4A-76A01475E771}" destId="{00B458F2-6482-48C2-8805-CED6046860E8}" srcOrd="8" destOrd="0" presId="urn:microsoft.com/office/officeart/2005/8/layout/process1"/>
    <dgm:cxn modelId="{98A33919-F272-4586-9904-F5785B87A048}" type="presParOf" srcId="{EA6D65A2-A05F-4904-9E4A-76A01475E771}" destId="{6DC169E7-A091-46C3-91B0-AAE26E9C1BC2}" srcOrd="9" destOrd="0" presId="urn:microsoft.com/office/officeart/2005/8/layout/process1"/>
    <dgm:cxn modelId="{9F372DA8-903F-44A9-B57C-8C9C54577334}" type="presParOf" srcId="{6DC169E7-A091-46C3-91B0-AAE26E9C1BC2}" destId="{8CAB9ED8-1B42-49C9-8530-A0A1529429C6}" srcOrd="0" destOrd="0" presId="urn:microsoft.com/office/officeart/2005/8/layout/process1"/>
    <dgm:cxn modelId="{EB0EBCBD-FE1F-40FA-B100-3F9B6705865A}" type="presParOf" srcId="{EA6D65A2-A05F-4904-9E4A-76A01475E771}" destId="{14697C5B-22F6-4212-80AE-C6FD0684CCA1}" srcOrd="10" destOrd="0" presId="urn:microsoft.com/office/officeart/2005/8/layout/process1"/>
    <dgm:cxn modelId="{0126226B-1E36-4077-8082-C5CFCCA806B7}" type="presParOf" srcId="{EA6D65A2-A05F-4904-9E4A-76A01475E771}" destId="{96E5715C-D527-491F-8588-E479D93812D3}" srcOrd="11" destOrd="0" presId="urn:microsoft.com/office/officeart/2005/8/layout/process1"/>
    <dgm:cxn modelId="{47CD4CA9-4827-42D9-B415-58D78C6CD303}" type="presParOf" srcId="{96E5715C-D527-491F-8588-E479D93812D3}" destId="{AE2EBA6F-6371-438D-B464-C629D53DB85E}" srcOrd="0" destOrd="0" presId="urn:microsoft.com/office/officeart/2005/8/layout/process1"/>
    <dgm:cxn modelId="{83922BF8-D8A0-4ECE-A861-1116A0E7295A}" type="presParOf" srcId="{EA6D65A2-A05F-4904-9E4A-76A01475E771}" destId="{EBA0F8E3-DA56-45D3-B008-630623611969}" srcOrd="12" destOrd="0" presId="urn:microsoft.com/office/officeart/2005/8/layout/process1"/>
    <dgm:cxn modelId="{BE6C6F77-42FF-454F-965E-8B5A9CFE9992}" type="presParOf" srcId="{EA6D65A2-A05F-4904-9E4A-76A01475E771}" destId="{C26D9C7B-540B-4E06-B6B9-A86D69EEEA8E}" srcOrd="13" destOrd="0" presId="urn:microsoft.com/office/officeart/2005/8/layout/process1"/>
    <dgm:cxn modelId="{FEA4C1FE-D737-43FC-9560-AF2C09150F46}" type="presParOf" srcId="{C26D9C7B-540B-4E06-B6B9-A86D69EEEA8E}" destId="{D378D109-87F2-4198-96BD-AA5116FC4032}" srcOrd="0" destOrd="0" presId="urn:microsoft.com/office/officeart/2005/8/layout/process1"/>
    <dgm:cxn modelId="{8C9AA7C1-7B63-43E2-B4E6-EB0ED176B81B}" type="presParOf" srcId="{EA6D65A2-A05F-4904-9E4A-76A01475E771}" destId="{1A263C20-3CB0-411E-B29A-72586E545EE3}" srcOrd="14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E9CAB-613C-4866-AE17-876C4A25E04B}" type="doc">
      <dgm:prSet loTypeId="urn:microsoft.com/office/officeart/2005/8/layout/process1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0AE7C062-B06D-4C18-817E-32AB701A1DE5}">
      <dgm:prSet phldrT="[Texto]" custT="1"/>
      <dgm:spPr>
        <a:solidFill>
          <a:srgbClr val="3272B8"/>
        </a:solidFill>
        <a:effectLst/>
      </dgm:spPr>
      <dgm:t>
        <a:bodyPr/>
        <a:lstStyle/>
        <a:p>
          <a:pPr algn="ctr"/>
          <a:r>
            <a:rPr lang="pt-BR" sz="1100" b="0" dirty="0">
              <a:solidFill>
                <a:schemeClr val="bg1"/>
              </a:solidFill>
              <a:latin typeface="Arial (Corpo)"/>
            </a:rPr>
            <a:t>2014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4º lugar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2,5 GW</a:t>
          </a:r>
        </a:p>
      </dgm:t>
    </dgm:pt>
    <dgm:pt modelId="{D9C3631E-61A4-4B83-8B71-1EC133D4B33F}" type="parTrans" cxnId="{9AF20E75-32D9-4150-8E08-9FEEED3F02AE}">
      <dgm:prSet/>
      <dgm:spPr/>
      <dgm:t>
        <a:bodyPr/>
        <a:lstStyle/>
        <a:p>
          <a:endParaRPr lang="pt-BR" sz="1100" b="0">
            <a:latin typeface="Arial (Corpo)"/>
          </a:endParaRPr>
        </a:p>
      </dgm:t>
    </dgm:pt>
    <dgm:pt modelId="{2D97E1FF-3509-46C3-9AC5-0209EB687B08}" type="sibTrans" cxnId="{9AF20E75-32D9-4150-8E08-9FEEED3F02AE}">
      <dgm:prSet custT="1"/>
      <dgm:spPr>
        <a:solidFill>
          <a:srgbClr val="416282"/>
        </a:solidFill>
      </dgm:spPr>
      <dgm:t>
        <a:bodyPr/>
        <a:lstStyle/>
        <a:p>
          <a:endParaRPr lang="pt-BR" sz="1100" b="0" dirty="0">
            <a:latin typeface="Arial (Corpo)"/>
          </a:endParaRPr>
        </a:p>
      </dgm:t>
    </dgm:pt>
    <dgm:pt modelId="{7CD28C11-7C78-4C4B-831F-F548A34D913C}">
      <dgm:prSet custT="1"/>
      <dgm:spPr>
        <a:solidFill>
          <a:srgbClr val="3272B8"/>
        </a:solidFill>
        <a:effectLst/>
      </dgm:spPr>
      <dgm:t>
        <a:bodyPr/>
        <a:lstStyle/>
        <a:p>
          <a:pPr algn="ctr"/>
          <a:r>
            <a:rPr lang="pt-BR" sz="1100" b="0" dirty="0">
              <a:solidFill>
                <a:schemeClr val="bg1"/>
              </a:solidFill>
              <a:latin typeface="Arial (Corpo)"/>
            </a:rPr>
            <a:t>2016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5º lugar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2,01 GW</a:t>
          </a:r>
        </a:p>
      </dgm:t>
    </dgm:pt>
    <dgm:pt modelId="{673FF393-4872-411B-BC93-DB67CDBCC956}" type="parTrans" cxnId="{AA6DD8BB-306B-4D63-AEBC-63E1B44FEB3F}">
      <dgm:prSet/>
      <dgm:spPr/>
      <dgm:t>
        <a:bodyPr/>
        <a:lstStyle/>
        <a:p>
          <a:endParaRPr lang="pt-BR" sz="1100" b="0">
            <a:latin typeface="Arial (Corpo)"/>
          </a:endParaRPr>
        </a:p>
      </dgm:t>
    </dgm:pt>
    <dgm:pt modelId="{576140D1-4E84-4617-A0BF-FBF415C695C7}" type="sibTrans" cxnId="{AA6DD8BB-306B-4D63-AEBC-63E1B44FEB3F}">
      <dgm:prSet custT="1"/>
      <dgm:spPr>
        <a:solidFill>
          <a:srgbClr val="416282"/>
        </a:solidFill>
      </dgm:spPr>
      <dgm:t>
        <a:bodyPr/>
        <a:lstStyle/>
        <a:p>
          <a:endParaRPr lang="pt-BR" sz="1100" b="0" dirty="0">
            <a:latin typeface="Arial (Corpo)"/>
          </a:endParaRPr>
        </a:p>
      </dgm:t>
    </dgm:pt>
    <dgm:pt modelId="{0A12ACD1-4950-4493-A887-36062239F240}">
      <dgm:prSet phldrT="[Texto]" custT="1"/>
      <dgm:spPr>
        <a:solidFill>
          <a:srgbClr val="3272B8"/>
        </a:solidFill>
        <a:effectLst/>
      </dgm:spPr>
      <dgm:t>
        <a:bodyPr/>
        <a:lstStyle/>
        <a:p>
          <a:pPr algn="ctr"/>
          <a:r>
            <a:rPr lang="pt-BR" sz="1100" b="0" dirty="0">
              <a:solidFill>
                <a:schemeClr val="bg1"/>
              </a:solidFill>
              <a:latin typeface="Arial (Corpo)"/>
            </a:rPr>
            <a:t>2015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4º lugar</a:t>
          </a:r>
          <a:br>
            <a:rPr lang="pt-BR" sz="1100" b="0" dirty="0">
              <a:solidFill>
                <a:schemeClr val="bg1"/>
              </a:solidFill>
              <a:latin typeface="Arial (Corpo)"/>
            </a:rPr>
          </a:br>
          <a:r>
            <a:rPr lang="pt-BR" sz="1100" b="0" dirty="0">
              <a:solidFill>
                <a:schemeClr val="bg1"/>
              </a:solidFill>
              <a:latin typeface="Arial (Corpo)"/>
            </a:rPr>
            <a:t>2,75 GW</a:t>
          </a:r>
        </a:p>
      </dgm:t>
    </dgm:pt>
    <dgm:pt modelId="{B5544B47-3D34-482F-A7D3-F7E97A32BD37}" type="parTrans" cxnId="{C17E7ACF-1797-42BB-AE77-F2927D3EEEA5}">
      <dgm:prSet/>
      <dgm:spPr/>
      <dgm:t>
        <a:bodyPr/>
        <a:lstStyle/>
        <a:p>
          <a:endParaRPr lang="pt-BR" sz="1100" b="0">
            <a:latin typeface="Arial (Corpo)"/>
          </a:endParaRPr>
        </a:p>
      </dgm:t>
    </dgm:pt>
    <dgm:pt modelId="{122952C2-A9F8-4F72-A09D-2E5756907221}" type="sibTrans" cxnId="{C17E7ACF-1797-42BB-AE77-F2927D3EEEA5}">
      <dgm:prSet custT="1"/>
      <dgm:spPr>
        <a:solidFill>
          <a:srgbClr val="416282"/>
        </a:solidFill>
      </dgm:spPr>
      <dgm:t>
        <a:bodyPr/>
        <a:lstStyle/>
        <a:p>
          <a:endParaRPr lang="pt-BR" sz="1100" b="0" dirty="0">
            <a:latin typeface="Arial (Corpo)"/>
          </a:endParaRPr>
        </a:p>
      </dgm:t>
    </dgm:pt>
    <dgm:pt modelId="{1778C74F-CB04-42C8-9DCC-3166988E1AA2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3272B8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2017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6º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2,02 GW</a:t>
          </a:r>
        </a:p>
      </dgm:t>
    </dgm:pt>
    <dgm:pt modelId="{A29F539F-2E67-4DAB-B075-83DB7DE09321}" type="parTrans" cxnId="{13A408D2-1990-4687-A256-3D86A7AA0EB4}">
      <dgm:prSet/>
      <dgm:spPr/>
      <dgm:t>
        <a:bodyPr/>
        <a:lstStyle/>
        <a:p>
          <a:endParaRPr lang="pt-BR" sz="1100" b="0">
            <a:latin typeface="Arial (Corpo)"/>
          </a:endParaRPr>
        </a:p>
      </dgm:t>
    </dgm:pt>
    <dgm:pt modelId="{B2802C90-2AE1-4A7E-ACF7-34A3C159442F}" type="sibTrans" cxnId="{13A408D2-1990-4687-A256-3D86A7AA0EB4}">
      <dgm:prSet custT="1"/>
      <dgm:spPr>
        <a:solidFill>
          <a:srgbClr val="416282"/>
        </a:solidFill>
      </dgm:spPr>
      <dgm:t>
        <a:bodyPr/>
        <a:lstStyle/>
        <a:p>
          <a:endParaRPr lang="pt-BR" sz="1100" b="0" dirty="0">
            <a:latin typeface="Arial (Corpo)"/>
          </a:endParaRPr>
        </a:p>
      </dgm:t>
    </dgm:pt>
    <dgm:pt modelId="{0C975B38-645C-43A0-9BBC-6CA2FAD0DBD7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3272B8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2018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5º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1,94 GW</a:t>
          </a:r>
        </a:p>
      </dgm:t>
    </dgm:pt>
    <dgm:pt modelId="{3754764C-E4EA-44B2-BD0D-434C564D573E}" type="parTrans" cxnId="{8808901A-D5A2-45C0-945D-B9186034372D}">
      <dgm:prSet/>
      <dgm:spPr/>
      <dgm:t>
        <a:bodyPr/>
        <a:lstStyle/>
        <a:p>
          <a:endParaRPr lang="pt-BR" sz="1100" b="0">
            <a:latin typeface="Arial (Corpo)"/>
          </a:endParaRPr>
        </a:p>
      </dgm:t>
    </dgm:pt>
    <dgm:pt modelId="{7EE26E54-8EFB-42B5-AE80-39AF388C9788}" type="sibTrans" cxnId="{8808901A-D5A2-45C0-945D-B9186034372D}">
      <dgm:prSet custT="1"/>
      <dgm:spPr>
        <a:solidFill>
          <a:srgbClr val="416282"/>
        </a:solidFill>
      </dgm:spPr>
      <dgm:t>
        <a:bodyPr/>
        <a:lstStyle/>
        <a:p>
          <a:endParaRPr lang="pt-BR" sz="1100" b="0" dirty="0">
            <a:latin typeface="Arial (Corpo)"/>
          </a:endParaRPr>
        </a:p>
      </dgm:t>
    </dgm:pt>
    <dgm:pt modelId="{1B290511-7880-495B-A609-A6C8C2288154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3272B8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2019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12º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0,74 GW</a:t>
          </a:r>
        </a:p>
      </dgm:t>
    </dgm:pt>
    <dgm:pt modelId="{778A97B7-1A88-49ED-98E2-0636188DCE15}" type="parTrans" cxnId="{2DEF6D31-B258-44AE-A20D-3319B647FD62}">
      <dgm:prSet/>
      <dgm:spPr/>
      <dgm:t>
        <a:bodyPr/>
        <a:lstStyle/>
        <a:p>
          <a:endParaRPr lang="pt-BR" sz="1100">
            <a:latin typeface="Arial (Corpo)"/>
          </a:endParaRPr>
        </a:p>
      </dgm:t>
    </dgm:pt>
    <dgm:pt modelId="{E157F725-9FFE-4332-B9D7-23C23089F487}" type="sibTrans" cxnId="{2DEF6D31-B258-44AE-A20D-3319B647FD62}">
      <dgm:prSet custT="1"/>
      <dgm:spPr>
        <a:solidFill>
          <a:srgbClr val="416282"/>
        </a:solidFill>
      </dgm:spPr>
      <dgm:t>
        <a:bodyPr/>
        <a:lstStyle/>
        <a:p>
          <a:endParaRPr lang="pt-BR" sz="1100">
            <a:latin typeface="Arial (Corpo)"/>
          </a:endParaRPr>
        </a:p>
      </dgm:t>
    </dgm:pt>
    <dgm:pt modelId="{380DFD52-49FB-4E2B-9500-88FD0CFE4471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3272B8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>
            <a:buNone/>
          </a:pPr>
          <a: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2020</a:t>
          </a:r>
          <a:b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3º lugar</a:t>
          </a:r>
          <a:b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2,29 GW</a:t>
          </a:r>
        </a:p>
      </dgm:t>
    </dgm:pt>
    <dgm:pt modelId="{F9808D48-94B5-4607-AEA8-E90CE0566D29}" type="parTrans" cxnId="{47268DCC-44F1-4897-9549-96C86A930176}">
      <dgm:prSet/>
      <dgm:spPr/>
      <dgm:t>
        <a:bodyPr/>
        <a:lstStyle/>
        <a:p>
          <a:endParaRPr lang="pt-BR" sz="1100">
            <a:latin typeface="Arial (Corpo)"/>
          </a:endParaRPr>
        </a:p>
      </dgm:t>
    </dgm:pt>
    <dgm:pt modelId="{05FF5D77-81FE-4A03-A387-E8528C25325B}" type="sibTrans" cxnId="{47268DCC-44F1-4897-9549-96C86A930176}">
      <dgm:prSet/>
      <dgm:spPr/>
      <dgm:t>
        <a:bodyPr/>
        <a:lstStyle/>
        <a:p>
          <a:endParaRPr lang="pt-BR" sz="1100">
            <a:latin typeface="Arial (Corpo)"/>
          </a:endParaRPr>
        </a:p>
      </dgm:t>
    </dgm:pt>
    <dgm:pt modelId="{3AA5F8A2-C6F7-47D6-A8AB-D79FB652B477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rgbClr val="3272B8"/>
        </a:solidFill>
        <a:effectLst/>
      </dgm:spPr>
      <dgm:t>
        <a:bodyPr spcFirstLastPara="0" vert="horz" wrap="square" lIns="60960" tIns="60960" rIns="60960" bIns="60960" numCol="1" spcCol="1270" anchor="ctr" anchorCtr="0"/>
        <a:lstStyle/>
        <a:p>
          <a:pPr>
            <a:buNone/>
          </a:pPr>
          <a:r>
            <a:rPr lang="pt-BR" sz="1200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2021</a:t>
          </a:r>
          <a:br>
            <a:rPr lang="pt-BR" sz="1200" b="1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200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3º lugar</a:t>
          </a:r>
          <a:br>
            <a:rPr lang="pt-BR" sz="1200" b="1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200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3,8</a:t>
          </a:r>
        </a:p>
        <a:p>
          <a:pPr>
            <a:buNone/>
          </a:pPr>
          <a:r>
            <a:rPr lang="pt-BR" sz="1200" b="1" dirty="0">
              <a:solidFill>
                <a:schemeClr val="bg1"/>
              </a:solidFill>
              <a:latin typeface="Arial (Corpo)"/>
              <a:ea typeface="+mn-ea"/>
              <a:cs typeface="+mn-cs"/>
            </a:rPr>
            <a:t>GW</a:t>
          </a:r>
        </a:p>
      </dgm:t>
    </dgm:pt>
    <dgm:pt modelId="{231130C1-BA21-4950-A12D-E9FBCE3C1BC2}" type="parTrans" cxnId="{357353D4-1229-4806-9835-E0014DE3A89E}">
      <dgm:prSet/>
      <dgm:spPr/>
      <dgm:t>
        <a:bodyPr/>
        <a:lstStyle/>
        <a:p>
          <a:endParaRPr lang="pt-BR">
            <a:latin typeface="Arial (Corpo)"/>
          </a:endParaRPr>
        </a:p>
      </dgm:t>
    </dgm:pt>
    <dgm:pt modelId="{830CF530-B630-4D18-AC73-B6C07DC381A4}" type="sibTrans" cxnId="{357353D4-1229-4806-9835-E0014DE3A89E}">
      <dgm:prSet/>
      <dgm:spPr/>
      <dgm:t>
        <a:bodyPr/>
        <a:lstStyle/>
        <a:p>
          <a:endParaRPr lang="pt-BR">
            <a:latin typeface="Arial (Corpo)"/>
          </a:endParaRPr>
        </a:p>
      </dgm:t>
    </dgm:pt>
    <dgm:pt modelId="{EA6D65A2-A05F-4904-9E4A-76A01475E771}" type="pres">
      <dgm:prSet presAssocID="{5C8E9CAB-613C-4866-AE17-876C4A25E04B}" presName="Name0" presStyleCnt="0">
        <dgm:presLayoutVars>
          <dgm:dir/>
          <dgm:resizeHandles val="exact"/>
        </dgm:presLayoutVars>
      </dgm:prSet>
      <dgm:spPr/>
    </dgm:pt>
    <dgm:pt modelId="{6468CDC8-A777-4B5C-AA7E-272576E9B2D5}" type="pres">
      <dgm:prSet presAssocID="{0AE7C062-B06D-4C18-817E-32AB701A1DE5}" presName="node" presStyleLbl="node1" presStyleIdx="0" presStyleCnt="8" custScaleX="111438" custScaleY="183338">
        <dgm:presLayoutVars>
          <dgm:bulletEnabled val="1"/>
        </dgm:presLayoutVars>
      </dgm:prSet>
      <dgm:spPr/>
    </dgm:pt>
    <dgm:pt modelId="{A67D053D-A342-4293-9755-68ABE3DEC225}" type="pres">
      <dgm:prSet presAssocID="{2D97E1FF-3509-46C3-9AC5-0209EB687B08}" presName="sibTrans" presStyleLbl="sibTrans2D1" presStyleIdx="0" presStyleCnt="7" custLinFactNeighborX="6942" custLinFactNeighborY="8109"/>
      <dgm:spPr/>
    </dgm:pt>
    <dgm:pt modelId="{C9049B59-96CA-43FE-B9AD-B80C51B4EA87}" type="pres">
      <dgm:prSet presAssocID="{2D97E1FF-3509-46C3-9AC5-0209EB687B08}" presName="connectorText" presStyleLbl="sibTrans2D1" presStyleIdx="0" presStyleCnt="7"/>
      <dgm:spPr/>
    </dgm:pt>
    <dgm:pt modelId="{5EFBCE34-4E97-45A1-9637-CE9A4C73728D}" type="pres">
      <dgm:prSet presAssocID="{0A12ACD1-4950-4493-A887-36062239F240}" presName="node" presStyleLbl="node1" presStyleIdx="1" presStyleCnt="8" custScaleX="111438" custScaleY="183338">
        <dgm:presLayoutVars>
          <dgm:bulletEnabled val="1"/>
        </dgm:presLayoutVars>
      </dgm:prSet>
      <dgm:spPr/>
    </dgm:pt>
    <dgm:pt modelId="{5176ADD4-90FE-4C44-9332-6526C9E7EBDA}" type="pres">
      <dgm:prSet presAssocID="{122952C2-A9F8-4F72-A09D-2E5756907221}" presName="sibTrans" presStyleLbl="sibTrans2D1" presStyleIdx="1" presStyleCnt="7" custLinFactNeighborX="-5798" custLinFactNeighborY="8109"/>
      <dgm:spPr/>
    </dgm:pt>
    <dgm:pt modelId="{55F1D266-7162-43A4-B187-301867BD4BA6}" type="pres">
      <dgm:prSet presAssocID="{122952C2-A9F8-4F72-A09D-2E5756907221}" presName="connectorText" presStyleLbl="sibTrans2D1" presStyleIdx="1" presStyleCnt="7"/>
      <dgm:spPr/>
    </dgm:pt>
    <dgm:pt modelId="{66B48A9C-E13B-4427-93F3-4B38992379DC}" type="pres">
      <dgm:prSet presAssocID="{7CD28C11-7C78-4C4B-831F-F548A34D913C}" presName="node" presStyleLbl="node1" presStyleIdx="2" presStyleCnt="8" custScaleX="111438" custScaleY="183338">
        <dgm:presLayoutVars>
          <dgm:bulletEnabled val="1"/>
        </dgm:presLayoutVars>
      </dgm:prSet>
      <dgm:spPr/>
    </dgm:pt>
    <dgm:pt modelId="{569AE915-B371-4AEF-9599-41D148D9B5B0}" type="pres">
      <dgm:prSet presAssocID="{576140D1-4E84-4617-A0BF-FBF415C695C7}" presName="sibTrans" presStyleLbl="sibTrans2D1" presStyleIdx="2" presStyleCnt="7" custLinFactNeighborX="-5798" custLinFactNeighborY="8109"/>
      <dgm:spPr/>
    </dgm:pt>
    <dgm:pt modelId="{7CF03FA5-6099-4D9B-AA46-8816DBC96D6E}" type="pres">
      <dgm:prSet presAssocID="{576140D1-4E84-4617-A0BF-FBF415C695C7}" presName="connectorText" presStyleLbl="sibTrans2D1" presStyleIdx="2" presStyleCnt="7"/>
      <dgm:spPr/>
    </dgm:pt>
    <dgm:pt modelId="{F6D0B01F-D9BD-4018-830D-1A9E7F1B4AB5}" type="pres">
      <dgm:prSet presAssocID="{1778C74F-CB04-42C8-9DCC-3166988E1AA2}" presName="node" presStyleLbl="node1" presStyleIdx="3" presStyleCnt="8" custScaleX="111438" custScaleY="183338">
        <dgm:presLayoutVars>
          <dgm:bulletEnabled val="1"/>
        </dgm:presLayoutVars>
      </dgm:prSet>
      <dgm:spPr/>
    </dgm:pt>
    <dgm:pt modelId="{84EB009E-E0BC-40F0-BC01-E349702BC708}" type="pres">
      <dgm:prSet presAssocID="{B2802C90-2AE1-4A7E-ACF7-34A3C159442F}" presName="sibTrans" presStyleLbl="sibTrans2D1" presStyleIdx="3" presStyleCnt="7" custLinFactNeighborX="-5798" custLinFactNeighborY="8109"/>
      <dgm:spPr/>
    </dgm:pt>
    <dgm:pt modelId="{9AD0AF1E-0330-4521-AD4E-34C0BD079149}" type="pres">
      <dgm:prSet presAssocID="{B2802C90-2AE1-4A7E-ACF7-34A3C159442F}" presName="connectorText" presStyleLbl="sibTrans2D1" presStyleIdx="3" presStyleCnt="7"/>
      <dgm:spPr/>
    </dgm:pt>
    <dgm:pt modelId="{00B458F2-6482-48C2-8805-CED6046860E8}" type="pres">
      <dgm:prSet presAssocID="{0C975B38-645C-43A0-9BBC-6CA2FAD0DBD7}" presName="node" presStyleLbl="node1" presStyleIdx="4" presStyleCnt="8" custScaleX="111438" custScaleY="183338">
        <dgm:presLayoutVars>
          <dgm:bulletEnabled val="1"/>
        </dgm:presLayoutVars>
      </dgm:prSet>
      <dgm:spPr/>
    </dgm:pt>
    <dgm:pt modelId="{D88DF20B-EF73-4025-9AB3-D787704182C4}" type="pres">
      <dgm:prSet presAssocID="{7EE26E54-8EFB-42B5-AE80-39AF388C9788}" presName="sibTrans" presStyleLbl="sibTrans2D1" presStyleIdx="4" presStyleCnt="7"/>
      <dgm:spPr/>
    </dgm:pt>
    <dgm:pt modelId="{17093775-F700-4B66-BA1B-F792A9444DD0}" type="pres">
      <dgm:prSet presAssocID="{7EE26E54-8EFB-42B5-AE80-39AF388C9788}" presName="connectorText" presStyleLbl="sibTrans2D1" presStyleIdx="4" presStyleCnt="7"/>
      <dgm:spPr/>
    </dgm:pt>
    <dgm:pt modelId="{8BBA6C4E-5883-432E-A590-741100E36278}" type="pres">
      <dgm:prSet presAssocID="{1B290511-7880-495B-A609-A6C8C2288154}" presName="node" presStyleLbl="node1" presStyleIdx="5" presStyleCnt="8" custScaleY="183338">
        <dgm:presLayoutVars>
          <dgm:bulletEnabled val="1"/>
        </dgm:presLayoutVars>
      </dgm:prSet>
      <dgm:spPr/>
    </dgm:pt>
    <dgm:pt modelId="{A6CCF6EF-112F-4438-A848-6440E68B5CB0}" type="pres">
      <dgm:prSet presAssocID="{E157F725-9FFE-4332-B9D7-23C23089F487}" presName="sibTrans" presStyleLbl="sibTrans2D1" presStyleIdx="5" presStyleCnt="7"/>
      <dgm:spPr/>
    </dgm:pt>
    <dgm:pt modelId="{B50507BE-4EBB-4CC9-80E5-8110B4C56742}" type="pres">
      <dgm:prSet presAssocID="{E157F725-9FFE-4332-B9D7-23C23089F487}" presName="connectorText" presStyleLbl="sibTrans2D1" presStyleIdx="5" presStyleCnt="7"/>
      <dgm:spPr/>
    </dgm:pt>
    <dgm:pt modelId="{365B7392-5914-4E27-9E92-6385055620C7}" type="pres">
      <dgm:prSet presAssocID="{380DFD52-49FB-4E2B-9500-88FD0CFE4471}" presName="node" presStyleLbl="node1" presStyleIdx="6" presStyleCnt="8" custScaleY="183338">
        <dgm:presLayoutVars>
          <dgm:bulletEnabled val="1"/>
        </dgm:presLayoutVars>
      </dgm:prSet>
      <dgm:spPr/>
    </dgm:pt>
    <dgm:pt modelId="{0B43A59F-C317-4E65-BD56-9B22D946B6FC}" type="pres">
      <dgm:prSet presAssocID="{05FF5D77-81FE-4A03-A387-E8528C25325B}" presName="sibTrans" presStyleLbl="sibTrans2D1" presStyleIdx="6" presStyleCnt="7"/>
      <dgm:spPr/>
    </dgm:pt>
    <dgm:pt modelId="{28B5F920-688C-4FA9-B007-37155049620B}" type="pres">
      <dgm:prSet presAssocID="{05FF5D77-81FE-4A03-A387-E8528C25325B}" presName="connectorText" presStyleLbl="sibTrans2D1" presStyleIdx="6" presStyleCnt="7"/>
      <dgm:spPr/>
    </dgm:pt>
    <dgm:pt modelId="{7FBE7BCA-C15C-49E8-8943-2DD7138C2FD8}" type="pres">
      <dgm:prSet presAssocID="{3AA5F8A2-C6F7-47D6-A8AB-D79FB652B477}" presName="node" presStyleLbl="node1" presStyleIdx="7" presStyleCnt="8" custScaleX="119345" custScaleY="183338" custLinFactNeighborX="19827" custLinFactNeighborY="4755">
        <dgm:presLayoutVars>
          <dgm:bulletEnabled val="1"/>
        </dgm:presLayoutVars>
      </dgm:prSet>
      <dgm:spPr/>
    </dgm:pt>
  </dgm:ptLst>
  <dgm:cxnLst>
    <dgm:cxn modelId="{15D06C18-D349-4AC1-8C93-05A858266422}" type="presOf" srcId="{05FF5D77-81FE-4A03-A387-E8528C25325B}" destId="{0B43A59F-C317-4E65-BD56-9B22D946B6FC}" srcOrd="0" destOrd="0" presId="urn:microsoft.com/office/officeart/2005/8/layout/process1"/>
    <dgm:cxn modelId="{8808901A-D5A2-45C0-945D-B9186034372D}" srcId="{5C8E9CAB-613C-4866-AE17-876C4A25E04B}" destId="{0C975B38-645C-43A0-9BBC-6CA2FAD0DBD7}" srcOrd="4" destOrd="0" parTransId="{3754764C-E4EA-44B2-BD0D-434C564D573E}" sibTransId="{7EE26E54-8EFB-42B5-AE80-39AF388C9788}"/>
    <dgm:cxn modelId="{2DEF6D31-B258-44AE-A20D-3319B647FD62}" srcId="{5C8E9CAB-613C-4866-AE17-876C4A25E04B}" destId="{1B290511-7880-495B-A609-A6C8C2288154}" srcOrd="5" destOrd="0" parTransId="{778A97B7-1A88-49ED-98E2-0636188DCE15}" sibTransId="{E157F725-9FFE-4332-B9D7-23C23089F487}"/>
    <dgm:cxn modelId="{DE4FFE33-729B-49E3-A1AD-B62154605F43}" type="presOf" srcId="{576140D1-4E84-4617-A0BF-FBF415C695C7}" destId="{569AE915-B371-4AEF-9599-41D148D9B5B0}" srcOrd="0" destOrd="0" presId="urn:microsoft.com/office/officeart/2005/8/layout/process1"/>
    <dgm:cxn modelId="{502C9537-BDB3-49CF-AD68-70D705A7DF6B}" type="presOf" srcId="{122952C2-A9F8-4F72-A09D-2E5756907221}" destId="{55F1D266-7162-43A4-B187-301867BD4BA6}" srcOrd="1" destOrd="0" presId="urn:microsoft.com/office/officeart/2005/8/layout/process1"/>
    <dgm:cxn modelId="{A8885B3C-A158-4F54-ACAE-D8098C825DB2}" type="presOf" srcId="{1778C74F-CB04-42C8-9DCC-3166988E1AA2}" destId="{F6D0B01F-D9BD-4018-830D-1A9E7F1B4AB5}" srcOrd="0" destOrd="0" presId="urn:microsoft.com/office/officeart/2005/8/layout/process1"/>
    <dgm:cxn modelId="{1E6E623D-352B-469F-A310-8F0226334F0D}" type="presOf" srcId="{B2802C90-2AE1-4A7E-ACF7-34A3C159442F}" destId="{84EB009E-E0BC-40F0-BC01-E349702BC708}" srcOrd="0" destOrd="0" presId="urn:microsoft.com/office/officeart/2005/8/layout/process1"/>
    <dgm:cxn modelId="{0DBF4643-6A00-4F11-9CCD-63D7F5B360DC}" type="presOf" srcId="{05FF5D77-81FE-4A03-A387-E8528C25325B}" destId="{28B5F920-688C-4FA9-B007-37155049620B}" srcOrd="1" destOrd="0" presId="urn:microsoft.com/office/officeart/2005/8/layout/process1"/>
    <dgm:cxn modelId="{B662CF65-BF86-4665-B584-2DF900E75D96}" type="presOf" srcId="{5C8E9CAB-613C-4866-AE17-876C4A25E04B}" destId="{EA6D65A2-A05F-4904-9E4A-76A01475E771}" srcOrd="0" destOrd="0" presId="urn:microsoft.com/office/officeart/2005/8/layout/process1"/>
    <dgm:cxn modelId="{5464346E-7340-42A4-A3DB-5FA9EDEE213F}" type="presOf" srcId="{0AE7C062-B06D-4C18-817E-32AB701A1DE5}" destId="{6468CDC8-A777-4B5C-AA7E-272576E9B2D5}" srcOrd="0" destOrd="0" presId="urn:microsoft.com/office/officeart/2005/8/layout/process1"/>
    <dgm:cxn modelId="{9AF20E75-32D9-4150-8E08-9FEEED3F02AE}" srcId="{5C8E9CAB-613C-4866-AE17-876C4A25E04B}" destId="{0AE7C062-B06D-4C18-817E-32AB701A1DE5}" srcOrd="0" destOrd="0" parTransId="{D9C3631E-61A4-4B83-8B71-1EC133D4B33F}" sibTransId="{2D97E1FF-3509-46C3-9AC5-0209EB687B08}"/>
    <dgm:cxn modelId="{4216F67E-DD4D-4EF3-B417-504336D47C36}" type="presOf" srcId="{0C975B38-645C-43A0-9BBC-6CA2FAD0DBD7}" destId="{00B458F2-6482-48C2-8805-CED6046860E8}" srcOrd="0" destOrd="0" presId="urn:microsoft.com/office/officeart/2005/8/layout/process1"/>
    <dgm:cxn modelId="{3F58D28F-3D5B-4D3F-8C90-3801C4C106C5}" type="presOf" srcId="{E157F725-9FFE-4332-B9D7-23C23089F487}" destId="{A6CCF6EF-112F-4438-A848-6440E68B5CB0}" srcOrd="0" destOrd="0" presId="urn:microsoft.com/office/officeart/2005/8/layout/process1"/>
    <dgm:cxn modelId="{67951794-AD2E-4744-8484-0D0693405008}" type="presOf" srcId="{7EE26E54-8EFB-42B5-AE80-39AF388C9788}" destId="{D88DF20B-EF73-4025-9AB3-D787704182C4}" srcOrd="0" destOrd="0" presId="urn:microsoft.com/office/officeart/2005/8/layout/process1"/>
    <dgm:cxn modelId="{C8A3E095-C86F-4B96-B215-0FEA2B0B4CA4}" type="presOf" srcId="{E157F725-9FFE-4332-B9D7-23C23089F487}" destId="{B50507BE-4EBB-4CC9-80E5-8110B4C56742}" srcOrd="1" destOrd="0" presId="urn:microsoft.com/office/officeart/2005/8/layout/process1"/>
    <dgm:cxn modelId="{C615AFA2-99E0-4CA7-A12E-CF29A266FBE9}" type="presOf" srcId="{7CD28C11-7C78-4C4B-831F-F548A34D913C}" destId="{66B48A9C-E13B-4427-93F3-4B38992379DC}" srcOrd="0" destOrd="0" presId="urn:microsoft.com/office/officeart/2005/8/layout/process1"/>
    <dgm:cxn modelId="{EEC0E7A4-CB76-47B1-AA7F-6E154D076915}" type="presOf" srcId="{B2802C90-2AE1-4A7E-ACF7-34A3C159442F}" destId="{9AD0AF1E-0330-4521-AD4E-34C0BD079149}" srcOrd="1" destOrd="0" presId="urn:microsoft.com/office/officeart/2005/8/layout/process1"/>
    <dgm:cxn modelId="{20C569AB-0FF7-47F5-B90C-803E22D8A966}" type="presOf" srcId="{380DFD52-49FB-4E2B-9500-88FD0CFE4471}" destId="{365B7392-5914-4E27-9E92-6385055620C7}" srcOrd="0" destOrd="0" presId="urn:microsoft.com/office/officeart/2005/8/layout/process1"/>
    <dgm:cxn modelId="{CD94D9AF-F650-4C63-AA55-79881E601A25}" type="presOf" srcId="{7EE26E54-8EFB-42B5-AE80-39AF388C9788}" destId="{17093775-F700-4B66-BA1B-F792A9444DD0}" srcOrd="1" destOrd="0" presId="urn:microsoft.com/office/officeart/2005/8/layout/process1"/>
    <dgm:cxn modelId="{AA6DD8BB-306B-4D63-AEBC-63E1B44FEB3F}" srcId="{5C8E9CAB-613C-4866-AE17-876C4A25E04B}" destId="{7CD28C11-7C78-4C4B-831F-F548A34D913C}" srcOrd="2" destOrd="0" parTransId="{673FF393-4872-411B-BC93-DB67CDBCC956}" sibTransId="{576140D1-4E84-4617-A0BF-FBF415C695C7}"/>
    <dgm:cxn modelId="{47268DCC-44F1-4897-9549-96C86A930176}" srcId="{5C8E9CAB-613C-4866-AE17-876C4A25E04B}" destId="{380DFD52-49FB-4E2B-9500-88FD0CFE4471}" srcOrd="6" destOrd="0" parTransId="{F9808D48-94B5-4607-AEA8-E90CE0566D29}" sibTransId="{05FF5D77-81FE-4A03-A387-E8528C25325B}"/>
    <dgm:cxn modelId="{C17E7ACF-1797-42BB-AE77-F2927D3EEEA5}" srcId="{5C8E9CAB-613C-4866-AE17-876C4A25E04B}" destId="{0A12ACD1-4950-4493-A887-36062239F240}" srcOrd="1" destOrd="0" parTransId="{B5544B47-3D34-482F-A7D3-F7E97A32BD37}" sibTransId="{122952C2-A9F8-4F72-A09D-2E5756907221}"/>
    <dgm:cxn modelId="{13A408D2-1990-4687-A256-3D86A7AA0EB4}" srcId="{5C8E9CAB-613C-4866-AE17-876C4A25E04B}" destId="{1778C74F-CB04-42C8-9DCC-3166988E1AA2}" srcOrd="3" destOrd="0" parTransId="{A29F539F-2E67-4DAB-B075-83DB7DE09321}" sibTransId="{B2802C90-2AE1-4A7E-ACF7-34A3C159442F}"/>
    <dgm:cxn modelId="{357353D4-1229-4806-9835-E0014DE3A89E}" srcId="{5C8E9CAB-613C-4866-AE17-876C4A25E04B}" destId="{3AA5F8A2-C6F7-47D6-A8AB-D79FB652B477}" srcOrd="7" destOrd="0" parTransId="{231130C1-BA21-4950-A12D-E9FBCE3C1BC2}" sibTransId="{830CF530-B630-4D18-AC73-B6C07DC381A4}"/>
    <dgm:cxn modelId="{8010E4DB-58E0-4A26-B222-407C3D10A34D}" type="presOf" srcId="{0A12ACD1-4950-4493-A887-36062239F240}" destId="{5EFBCE34-4E97-45A1-9637-CE9A4C73728D}" srcOrd="0" destOrd="0" presId="urn:microsoft.com/office/officeart/2005/8/layout/process1"/>
    <dgm:cxn modelId="{EC2797DF-35B3-4806-95D0-182FFD9C7DB4}" type="presOf" srcId="{1B290511-7880-495B-A609-A6C8C2288154}" destId="{8BBA6C4E-5883-432E-A590-741100E36278}" srcOrd="0" destOrd="0" presId="urn:microsoft.com/office/officeart/2005/8/layout/process1"/>
    <dgm:cxn modelId="{EA50CDE0-2759-420F-8302-2E11C490122F}" type="presOf" srcId="{576140D1-4E84-4617-A0BF-FBF415C695C7}" destId="{7CF03FA5-6099-4D9B-AA46-8816DBC96D6E}" srcOrd="1" destOrd="0" presId="urn:microsoft.com/office/officeart/2005/8/layout/process1"/>
    <dgm:cxn modelId="{949954E4-BDCC-4C34-A0FD-A5B5D724512E}" type="presOf" srcId="{122952C2-A9F8-4F72-A09D-2E5756907221}" destId="{5176ADD4-90FE-4C44-9332-6526C9E7EBDA}" srcOrd="0" destOrd="0" presId="urn:microsoft.com/office/officeart/2005/8/layout/process1"/>
    <dgm:cxn modelId="{B02DC5EB-D7EB-4F43-B324-2F04A98F9EA5}" type="presOf" srcId="{2D97E1FF-3509-46C3-9AC5-0209EB687B08}" destId="{C9049B59-96CA-43FE-B9AD-B80C51B4EA87}" srcOrd="1" destOrd="0" presId="urn:microsoft.com/office/officeart/2005/8/layout/process1"/>
    <dgm:cxn modelId="{532589F5-E5CB-40A3-984E-F8399378A95B}" type="presOf" srcId="{3AA5F8A2-C6F7-47D6-A8AB-D79FB652B477}" destId="{7FBE7BCA-C15C-49E8-8943-2DD7138C2FD8}" srcOrd="0" destOrd="0" presId="urn:microsoft.com/office/officeart/2005/8/layout/process1"/>
    <dgm:cxn modelId="{1CB518FB-68EF-47C2-9947-2CC71EB624F0}" type="presOf" srcId="{2D97E1FF-3509-46C3-9AC5-0209EB687B08}" destId="{A67D053D-A342-4293-9755-68ABE3DEC225}" srcOrd="0" destOrd="0" presId="urn:microsoft.com/office/officeart/2005/8/layout/process1"/>
    <dgm:cxn modelId="{D3255EAA-C7F5-47A0-B9C8-F40B9CAA7960}" type="presParOf" srcId="{EA6D65A2-A05F-4904-9E4A-76A01475E771}" destId="{6468CDC8-A777-4B5C-AA7E-272576E9B2D5}" srcOrd="0" destOrd="0" presId="urn:microsoft.com/office/officeart/2005/8/layout/process1"/>
    <dgm:cxn modelId="{65557A4E-0868-43E1-B21E-7E741B42D819}" type="presParOf" srcId="{EA6D65A2-A05F-4904-9E4A-76A01475E771}" destId="{A67D053D-A342-4293-9755-68ABE3DEC225}" srcOrd="1" destOrd="0" presId="urn:microsoft.com/office/officeart/2005/8/layout/process1"/>
    <dgm:cxn modelId="{1F4636B8-45F7-46B4-955E-F6BD56EB937E}" type="presParOf" srcId="{A67D053D-A342-4293-9755-68ABE3DEC225}" destId="{C9049B59-96CA-43FE-B9AD-B80C51B4EA87}" srcOrd="0" destOrd="0" presId="urn:microsoft.com/office/officeart/2005/8/layout/process1"/>
    <dgm:cxn modelId="{9706075D-9A9A-4CFB-AFF6-EFB50D6B76C0}" type="presParOf" srcId="{EA6D65A2-A05F-4904-9E4A-76A01475E771}" destId="{5EFBCE34-4E97-45A1-9637-CE9A4C73728D}" srcOrd="2" destOrd="0" presId="urn:microsoft.com/office/officeart/2005/8/layout/process1"/>
    <dgm:cxn modelId="{50CA0859-F5E6-4011-8F86-A70FDBDB580F}" type="presParOf" srcId="{EA6D65A2-A05F-4904-9E4A-76A01475E771}" destId="{5176ADD4-90FE-4C44-9332-6526C9E7EBDA}" srcOrd="3" destOrd="0" presId="urn:microsoft.com/office/officeart/2005/8/layout/process1"/>
    <dgm:cxn modelId="{902AA940-7E43-4DF5-A4FA-8E931B2A6A49}" type="presParOf" srcId="{5176ADD4-90FE-4C44-9332-6526C9E7EBDA}" destId="{55F1D266-7162-43A4-B187-301867BD4BA6}" srcOrd="0" destOrd="0" presId="urn:microsoft.com/office/officeart/2005/8/layout/process1"/>
    <dgm:cxn modelId="{2797CFA1-A372-4C51-850E-DF9992550B79}" type="presParOf" srcId="{EA6D65A2-A05F-4904-9E4A-76A01475E771}" destId="{66B48A9C-E13B-4427-93F3-4B38992379DC}" srcOrd="4" destOrd="0" presId="urn:microsoft.com/office/officeart/2005/8/layout/process1"/>
    <dgm:cxn modelId="{F1727177-CA23-46E7-8BB5-AC813177C932}" type="presParOf" srcId="{EA6D65A2-A05F-4904-9E4A-76A01475E771}" destId="{569AE915-B371-4AEF-9599-41D148D9B5B0}" srcOrd="5" destOrd="0" presId="urn:microsoft.com/office/officeart/2005/8/layout/process1"/>
    <dgm:cxn modelId="{DF020696-C488-446B-A25A-E6F32081950C}" type="presParOf" srcId="{569AE915-B371-4AEF-9599-41D148D9B5B0}" destId="{7CF03FA5-6099-4D9B-AA46-8816DBC96D6E}" srcOrd="0" destOrd="0" presId="urn:microsoft.com/office/officeart/2005/8/layout/process1"/>
    <dgm:cxn modelId="{983A3FF7-EF20-4534-B481-DEC2CE08B36B}" type="presParOf" srcId="{EA6D65A2-A05F-4904-9E4A-76A01475E771}" destId="{F6D0B01F-D9BD-4018-830D-1A9E7F1B4AB5}" srcOrd="6" destOrd="0" presId="urn:microsoft.com/office/officeart/2005/8/layout/process1"/>
    <dgm:cxn modelId="{547DEDB6-D330-4839-8D8B-9A68C4695841}" type="presParOf" srcId="{EA6D65A2-A05F-4904-9E4A-76A01475E771}" destId="{84EB009E-E0BC-40F0-BC01-E349702BC708}" srcOrd="7" destOrd="0" presId="urn:microsoft.com/office/officeart/2005/8/layout/process1"/>
    <dgm:cxn modelId="{F6E48BD5-7040-49C9-8D3A-3F64EC4A2E65}" type="presParOf" srcId="{84EB009E-E0BC-40F0-BC01-E349702BC708}" destId="{9AD0AF1E-0330-4521-AD4E-34C0BD079149}" srcOrd="0" destOrd="0" presId="urn:microsoft.com/office/officeart/2005/8/layout/process1"/>
    <dgm:cxn modelId="{C54BC9D1-3810-434D-B5FC-B75E576992D0}" type="presParOf" srcId="{EA6D65A2-A05F-4904-9E4A-76A01475E771}" destId="{00B458F2-6482-48C2-8805-CED6046860E8}" srcOrd="8" destOrd="0" presId="urn:microsoft.com/office/officeart/2005/8/layout/process1"/>
    <dgm:cxn modelId="{8DD001BC-4272-44D4-B7D0-2F18C91B7101}" type="presParOf" srcId="{EA6D65A2-A05F-4904-9E4A-76A01475E771}" destId="{D88DF20B-EF73-4025-9AB3-D787704182C4}" srcOrd="9" destOrd="0" presId="urn:microsoft.com/office/officeart/2005/8/layout/process1"/>
    <dgm:cxn modelId="{B9D41936-E932-4494-90B0-C2A2524930C1}" type="presParOf" srcId="{D88DF20B-EF73-4025-9AB3-D787704182C4}" destId="{17093775-F700-4B66-BA1B-F792A9444DD0}" srcOrd="0" destOrd="0" presId="urn:microsoft.com/office/officeart/2005/8/layout/process1"/>
    <dgm:cxn modelId="{42F39970-5A0F-41E6-9AFD-50FD284E1E1B}" type="presParOf" srcId="{EA6D65A2-A05F-4904-9E4A-76A01475E771}" destId="{8BBA6C4E-5883-432E-A590-741100E36278}" srcOrd="10" destOrd="0" presId="urn:microsoft.com/office/officeart/2005/8/layout/process1"/>
    <dgm:cxn modelId="{789E0C8D-07AF-4CA0-B56E-AE624363F28C}" type="presParOf" srcId="{EA6D65A2-A05F-4904-9E4A-76A01475E771}" destId="{A6CCF6EF-112F-4438-A848-6440E68B5CB0}" srcOrd="11" destOrd="0" presId="urn:microsoft.com/office/officeart/2005/8/layout/process1"/>
    <dgm:cxn modelId="{B9DB0EF1-A333-4FAE-87F6-77AA5EDA6E37}" type="presParOf" srcId="{A6CCF6EF-112F-4438-A848-6440E68B5CB0}" destId="{B50507BE-4EBB-4CC9-80E5-8110B4C56742}" srcOrd="0" destOrd="0" presId="urn:microsoft.com/office/officeart/2005/8/layout/process1"/>
    <dgm:cxn modelId="{0A0D516D-F911-472A-823E-9E2DBA94453C}" type="presParOf" srcId="{EA6D65A2-A05F-4904-9E4A-76A01475E771}" destId="{365B7392-5914-4E27-9E92-6385055620C7}" srcOrd="12" destOrd="0" presId="urn:microsoft.com/office/officeart/2005/8/layout/process1"/>
    <dgm:cxn modelId="{BABE0247-6DD3-42E9-AFB7-133F440F43DE}" type="presParOf" srcId="{EA6D65A2-A05F-4904-9E4A-76A01475E771}" destId="{0B43A59F-C317-4E65-BD56-9B22D946B6FC}" srcOrd="13" destOrd="0" presId="urn:microsoft.com/office/officeart/2005/8/layout/process1"/>
    <dgm:cxn modelId="{E193953A-577E-4675-AB63-712D45DAED06}" type="presParOf" srcId="{0B43A59F-C317-4E65-BD56-9B22D946B6FC}" destId="{28B5F920-688C-4FA9-B007-37155049620B}" srcOrd="0" destOrd="0" presId="urn:microsoft.com/office/officeart/2005/8/layout/process1"/>
    <dgm:cxn modelId="{F682A21D-0BE5-4E18-B6FC-528C34FB7F9D}" type="presParOf" srcId="{EA6D65A2-A05F-4904-9E4A-76A01475E771}" destId="{7FBE7BCA-C15C-49E8-8943-2DD7138C2FD8}" srcOrd="14" destOrd="0" presId="urn:microsoft.com/office/officeart/2005/8/layout/process1"/>
  </dgm:cxnLst>
  <dgm:bg>
    <a:effectLst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47EE52-B674-4161-9A9F-C9934017B844}" type="doc">
      <dgm:prSet loTypeId="urn:microsoft.com/office/officeart/2005/8/layout/cycle6" loCatId="cycle" qsTypeId="urn:microsoft.com/office/officeart/2005/8/quickstyle/simple5" qsCatId="simple" csTypeId="urn:microsoft.com/office/officeart/2005/8/colors/accent4_2" csCatId="accent4" phldr="1"/>
      <dgm:spPr/>
      <dgm:t>
        <a:bodyPr/>
        <a:lstStyle/>
        <a:p>
          <a:endParaRPr lang="pt-BR"/>
        </a:p>
      </dgm:t>
    </dgm:pt>
    <dgm:pt modelId="{2E7160A2-A937-4A80-9C3F-F5F3CD54BC1B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Novo Modelo SEB proposto</a:t>
          </a:r>
        </a:p>
      </dgm:t>
    </dgm:pt>
    <dgm:pt modelId="{06A717F5-5F5C-4504-8C40-A8ACAE285F13}" type="parTrans" cxnId="{B544FEA2-284F-4305-B68E-3F284586C554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26A1737A-2A69-4B8F-9DC1-E3C5205B713B}" type="sibTrans" cxnId="{B544FEA2-284F-4305-B68E-3F284586C554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A2B22BFC-C116-4A81-90C8-F157CCE22DAE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Logística</a:t>
          </a:r>
        </a:p>
      </dgm:t>
    </dgm:pt>
    <dgm:pt modelId="{653CBA74-EE47-481C-80E6-390D5B485C02}" type="parTrans" cxnId="{E33E2435-4F30-4FE9-A431-009FDC932AF2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DB022044-313B-4D08-B4CC-D1809BD947F4}" type="sibTrans" cxnId="{E33E2435-4F30-4FE9-A431-009FDC932AF2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CC7B6537-BC9F-48FF-BF62-FCAA6CA3A109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P&amp;D</a:t>
          </a:r>
          <a:endParaRPr lang="pt-BR" sz="1400" b="1" dirty="0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DD504067-DF8E-4185-BCAF-EC175CEB4938}" type="parTrans" cxnId="{33FA437A-BADD-4D6A-8C5C-4E6EEB3A0F59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4225FF56-6091-470D-8BBA-2BC4B7177B05}" type="sibTrans" cxnId="{33FA437A-BADD-4D6A-8C5C-4E6EEB3A0F59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9B76E6D3-39D2-44D3-8E47-E8CB3136D116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Mercado livre</a:t>
          </a:r>
          <a:endParaRPr lang="pt-BR" sz="1400" b="1" dirty="0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B80B39D9-4706-4454-AF22-169F0C147887}" type="parTrans" cxnId="{5979F12E-3911-44BE-BA85-14E1AD6B9DD6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8C6626A7-4F82-4653-B860-E949AD54160A}" type="sibTrans" cxnId="{5979F12E-3911-44BE-BA85-14E1AD6B9DD6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83E7C44E-702C-4D9D-B3E5-5F5145612B1F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Tributação</a:t>
          </a:r>
          <a:endParaRPr lang="pt-BR" sz="1400" b="1" dirty="0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C53B21E5-A29C-4426-8C85-F02DF1315EB4}" type="parTrans" cxnId="{AAB467FB-A8BD-4D05-90F1-19A4F35E9071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AD4D7642-C32B-40F9-A497-34EBC3D4B1B8}" type="sibTrans" cxnId="{AAB467FB-A8BD-4D05-90F1-19A4F35E9071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AE9D99F2-DC0D-4406-8038-194AF9D82403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O&amp;M</a:t>
          </a:r>
        </a:p>
      </dgm:t>
    </dgm:pt>
    <dgm:pt modelId="{9BE3CC65-DB94-4323-BB22-F1E032FA42D6}" type="parTrans" cxnId="{2CA0B758-06EA-4301-A0C8-E5CB4844827F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AAFF03BD-E913-4E13-85CF-2ABF29869263}" type="sibTrans" cxnId="{2CA0B758-06EA-4301-A0C8-E5CB4844827F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F5466965-C7D7-4891-8542-56F259B6D37D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Capacitação</a:t>
          </a:r>
        </a:p>
      </dgm:t>
    </dgm:pt>
    <dgm:pt modelId="{0A5FEDE8-1D58-4D92-A600-074329593C24}" type="parTrans" cxnId="{C49D558E-FBC4-4ED3-AEFE-9502579CB31F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BC611453-AAAF-4C33-AA9E-3C539EF8CF5A}" type="sibTrans" cxnId="{C49D558E-FBC4-4ED3-AEFE-9502579CB31F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48DC2139-E24E-4859-9604-D0C9489C1C94}">
      <dgm:prSet phldrT="[Texto]" custT="1"/>
      <dgm:spPr>
        <a:solidFill>
          <a:srgbClr val="09838F"/>
        </a:solidFill>
      </dgm:spPr>
      <dgm:t>
        <a:bodyPr/>
        <a:lstStyle/>
        <a:p>
          <a:r>
            <a: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Meio Ambiente</a:t>
          </a:r>
        </a:p>
      </dgm:t>
    </dgm:pt>
    <dgm:pt modelId="{677FFAE4-8786-4ADC-A904-482AAE2297ED}" type="parTrans" cxnId="{255EF8A8-8D48-4ACD-B211-D8D92A29714E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8BA7197A-41AD-4F10-BC74-34FD08B64166}" type="sibTrans" cxnId="{255EF8A8-8D48-4ACD-B211-D8D92A29714E}">
      <dgm:prSet/>
      <dgm:spPr/>
      <dgm:t>
        <a:bodyPr/>
        <a:lstStyle/>
        <a:p>
          <a:endParaRPr lang="pt-BR" sz="1400" b="1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gm:t>
    </dgm:pt>
    <dgm:pt modelId="{2DEDED90-4B36-4A97-9043-604B4FF590E3}" type="pres">
      <dgm:prSet presAssocID="{6947EE52-B674-4161-9A9F-C9934017B844}" presName="cycle" presStyleCnt="0">
        <dgm:presLayoutVars>
          <dgm:dir/>
          <dgm:resizeHandles val="exact"/>
        </dgm:presLayoutVars>
      </dgm:prSet>
      <dgm:spPr/>
    </dgm:pt>
    <dgm:pt modelId="{2BE0A8CB-A4D4-4188-9A53-DFA2D471851C}" type="pres">
      <dgm:prSet presAssocID="{2E7160A2-A937-4A80-9C3F-F5F3CD54BC1B}" presName="node" presStyleLbl="node1" presStyleIdx="0" presStyleCnt="8" custScaleX="110819" custRadScaleRad="100556" custRadScaleInc="-35577">
        <dgm:presLayoutVars>
          <dgm:bulletEnabled val="1"/>
        </dgm:presLayoutVars>
      </dgm:prSet>
      <dgm:spPr/>
    </dgm:pt>
    <dgm:pt modelId="{1964A141-8FE8-433F-91EB-EA9321EEF963}" type="pres">
      <dgm:prSet presAssocID="{2E7160A2-A937-4A80-9C3F-F5F3CD54BC1B}" presName="spNode" presStyleCnt="0"/>
      <dgm:spPr/>
    </dgm:pt>
    <dgm:pt modelId="{C70A70BB-A1E7-4065-B17D-FB81AE1F2471}" type="pres">
      <dgm:prSet presAssocID="{26A1737A-2A69-4B8F-9DC1-E3C5205B713B}" presName="sibTrans" presStyleLbl="sibTrans1D1" presStyleIdx="0" presStyleCnt="8"/>
      <dgm:spPr/>
    </dgm:pt>
    <dgm:pt modelId="{E9EAAB1D-98E9-4675-8025-D906526F555B}" type="pres">
      <dgm:prSet presAssocID="{A2B22BFC-C116-4A81-90C8-F157CCE22DAE}" presName="node" presStyleLbl="node1" presStyleIdx="1" presStyleCnt="8" custScaleX="110819">
        <dgm:presLayoutVars>
          <dgm:bulletEnabled val="1"/>
        </dgm:presLayoutVars>
      </dgm:prSet>
      <dgm:spPr/>
    </dgm:pt>
    <dgm:pt modelId="{D816B9E3-EC8E-48BE-8FD5-9BB9AB25D0DA}" type="pres">
      <dgm:prSet presAssocID="{A2B22BFC-C116-4A81-90C8-F157CCE22DAE}" presName="spNode" presStyleCnt="0"/>
      <dgm:spPr/>
    </dgm:pt>
    <dgm:pt modelId="{3850FA09-7205-4525-87D0-2B0B3612F2FE}" type="pres">
      <dgm:prSet presAssocID="{DB022044-313B-4D08-B4CC-D1809BD947F4}" presName="sibTrans" presStyleLbl="sibTrans1D1" presStyleIdx="1" presStyleCnt="8"/>
      <dgm:spPr/>
    </dgm:pt>
    <dgm:pt modelId="{9355EDB6-E5DA-44A5-BF83-B353816A0F61}" type="pres">
      <dgm:prSet presAssocID="{F5466965-C7D7-4891-8542-56F259B6D37D}" presName="node" presStyleLbl="node1" presStyleIdx="2" presStyleCnt="8" custScaleX="110819" custRadScaleRad="98709" custRadScaleInc="-26501">
        <dgm:presLayoutVars>
          <dgm:bulletEnabled val="1"/>
        </dgm:presLayoutVars>
      </dgm:prSet>
      <dgm:spPr/>
    </dgm:pt>
    <dgm:pt modelId="{6EB33373-5734-4E61-8E39-0E9FF113BBD2}" type="pres">
      <dgm:prSet presAssocID="{F5466965-C7D7-4891-8542-56F259B6D37D}" presName="spNode" presStyleCnt="0"/>
      <dgm:spPr/>
    </dgm:pt>
    <dgm:pt modelId="{6856817B-F949-48CC-8F70-7F61D0F24A59}" type="pres">
      <dgm:prSet presAssocID="{BC611453-AAAF-4C33-AA9E-3C539EF8CF5A}" presName="sibTrans" presStyleLbl="sibTrans1D1" presStyleIdx="2" presStyleCnt="8"/>
      <dgm:spPr/>
    </dgm:pt>
    <dgm:pt modelId="{AA4E9288-A00E-4B10-8B7D-05630A9294B0}" type="pres">
      <dgm:prSet presAssocID="{CC7B6537-BC9F-48FF-BF62-FCAA6CA3A109}" presName="node" presStyleLbl="node1" presStyleIdx="3" presStyleCnt="8" custScaleX="110819">
        <dgm:presLayoutVars>
          <dgm:bulletEnabled val="1"/>
        </dgm:presLayoutVars>
      </dgm:prSet>
      <dgm:spPr/>
    </dgm:pt>
    <dgm:pt modelId="{5B697612-500B-4ACD-A653-F76576EE3685}" type="pres">
      <dgm:prSet presAssocID="{CC7B6537-BC9F-48FF-BF62-FCAA6CA3A109}" presName="spNode" presStyleCnt="0"/>
      <dgm:spPr/>
    </dgm:pt>
    <dgm:pt modelId="{2E99C2EE-9730-4B20-8207-43DD2B4E9EFA}" type="pres">
      <dgm:prSet presAssocID="{4225FF56-6091-470D-8BBA-2BC4B7177B05}" presName="sibTrans" presStyleLbl="sibTrans1D1" presStyleIdx="3" presStyleCnt="8"/>
      <dgm:spPr/>
    </dgm:pt>
    <dgm:pt modelId="{C417FA60-33C9-4F91-9C67-CC4D826B3DA0}" type="pres">
      <dgm:prSet presAssocID="{9B76E6D3-39D2-44D3-8E47-E8CB3136D116}" presName="node" presStyleLbl="node1" presStyleIdx="4" presStyleCnt="8" custScaleX="110819" custRadScaleRad="100756" custRadScaleInc="-42905">
        <dgm:presLayoutVars>
          <dgm:bulletEnabled val="1"/>
        </dgm:presLayoutVars>
      </dgm:prSet>
      <dgm:spPr/>
    </dgm:pt>
    <dgm:pt modelId="{409FD70A-2A6F-41C1-8676-23FD7E22F49F}" type="pres">
      <dgm:prSet presAssocID="{9B76E6D3-39D2-44D3-8E47-E8CB3136D116}" presName="spNode" presStyleCnt="0"/>
      <dgm:spPr/>
    </dgm:pt>
    <dgm:pt modelId="{43CAB882-1FD9-47A1-9FFC-F69BFAA553A6}" type="pres">
      <dgm:prSet presAssocID="{8C6626A7-4F82-4653-B860-E949AD54160A}" presName="sibTrans" presStyleLbl="sibTrans1D1" presStyleIdx="4" presStyleCnt="8"/>
      <dgm:spPr/>
    </dgm:pt>
    <dgm:pt modelId="{D4743A84-A048-4C4E-925A-067B88574E90}" type="pres">
      <dgm:prSet presAssocID="{83E7C44E-702C-4D9D-B3E5-5F5145612B1F}" presName="node" presStyleLbl="node1" presStyleIdx="5" presStyleCnt="8" custScaleX="110819">
        <dgm:presLayoutVars>
          <dgm:bulletEnabled val="1"/>
        </dgm:presLayoutVars>
      </dgm:prSet>
      <dgm:spPr/>
    </dgm:pt>
    <dgm:pt modelId="{F7A074E9-05F6-4E8A-AFAA-FA8F882CA38D}" type="pres">
      <dgm:prSet presAssocID="{83E7C44E-702C-4D9D-B3E5-5F5145612B1F}" presName="spNode" presStyleCnt="0"/>
      <dgm:spPr/>
    </dgm:pt>
    <dgm:pt modelId="{A5A613CD-4DD0-4B92-BD6C-D7FA849478B0}" type="pres">
      <dgm:prSet presAssocID="{AD4D7642-C32B-40F9-A497-34EBC3D4B1B8}" presName="sibTrans" presStyleLbl="sibTrans1D1" presStyleIdx="5" presStyleCnt="8"/>
      <dgm:spPr/>
    </dgm:pt>
    <dgm:pt modelId="{A80552FD-9073-4B26-B285-CC1539C4D34B}" type="pres">
      <dgm:prSet presAssocID="{AE9D99F2-DC0D-4406-8038-194AF9D82403}" presName="node" presStyleLbl="node1" presStyleIdx="6" presStyleCnt="8" custScaleX="110819">
        <dgm:presLayoutVars>
          <dgm:bulletEnabled val="1"/>
        </dgm:presLayoutVars>
      </dgm:prSet>
      <dgm:spPr/>
    </dgm:pt>
    <dgm:pt modelId="{E7E26D08-91E9-473B-8EA0-7B3BF55EBF6A}" type="pres">
      <dgm:prSet presAssocID="{AE9D99F2-DC0D-4406-8038-194AF9D82403}" presName="spNode" presStyleCnt="0"/>
      <dgm:spPr/>
    </dgm:pt>
    <dgm:pt modelId="{51D7D00D-5A35-4DB3-A990-909682F6E8F5}" type="pres">
      <dgm:prSet presAssocID="{AAFF03BD-E913-4E13-85CF-2ABF29869263}" presName="sibTrans" presStyleLbl="sibTrans1D1" presStyleIdx="6" presStyleCnt="8"/>
      <dgm:spPr/>
    </dgm:pt>
    <dgm:pt modelId="{691AE84F-26A4-44BA-97FA-D1716A8CED6E}" type="pres">
      <dgm:prSet presAssocID="{48DC2139-E24E-4859-9604-D0C9489C1C94}" presName="node" presStyleLbl="node1" presStyleIdx="7" presStyleCnt="8" custScaleX="110819">
        <dgm:presLayoutVars>
          <dgm:bulletEnabled val="1"/>
        </dgm:presLayoutVars>
      </dgm:prSet>
      <dgm:spPr/>
    </dgm:pt>
    <dgm:pt modelId="{6A9FE775-9ACF-4889-81C2-320AEAB04BCB}" type="pres">
      <dgm:prSet presAssocID="{48DC2139-E24E-4859-9604-D0C9489C1C94}" presName="spNode" presStyleCnt="0"/>
      <dgm:spPr/>
    </dgm:pt>
    <dgm:pt modelId="{3DB2EDDB-9B7C-4D1E-BFD5-0CB4E69CC7FC}" type="pres">
      <dgm:prSet presAssocID="{8BA7197A-41AD-4F10-BC74-34FD08B64166}" presName="sibTrans" presStyleLbl="sibTrans1D1" presStyleIdx="7" presStyleCnt="8"/>
      <dgm:spPr/>
    </dgm:pt>
  </dgm:ptLst>
  <dgm:cxnLst>
    <dgm:cxn modelId="{80CBEE0D-E318-41CA-AF02-4FE7B4B13362}" type="presOf" srcId="{F5466965-C7D7-4891-8542-56F259B6D37D}" destId="{9355EDB6-E5DA-44A5-BF83-B353816A0F61}" srcOrd="0" destOrd="0" presId="urn:microsoft.com/office/officeart/2005/8/layout/cycle6"/>
    <dgm:cxn modelId="{98AEA51E-60E5-4535-861D-6817394EB842}" type="presOf" srcId="{26A1737A-2A69-4B8F-9DC1-E3C5205B713B}" destId="{C70A70BB-A1E7-4065-B17D-FB81AE1F2471}" srcOrd="0" destOrd="0" presId="urn:microsoft.com/office/officeart/2005/8/layout/cycle6"/>
    <dgm:cxn modelId="{9203D51E-E616-419B-9C0B-E73899831275}" type="presOf" srcId="{83E7C44E-702C-4D9D-B3E5-5F5145612B1F}" destId="{D4743A84-A048-4C4E-925A-067B88574E90}" srcOrd="0" destOrd="0" presId="urn:microsoft.com/office/officeart/2005/8/layout/cycle6"/>
    <dgm:cxn modelId="{5A35602D-05EC-468A-81D1-7E1E1D5FC455}" type="presOf" srcId="{8BA7197A-41AD-4F10-BC74-34FD08B64166}" destId="{3DB2EDDB-9B7C-4D1E-BFD5-0CB4E69CC7FC}" srcOrd="0" destOrd="0" presId="urn:microsoft.com/office/officeart/2005/8/layout/cycle6"/>
    <dgm:cxn modelId="{5979F12E-3911-44BE-BA85-14E1AD6B9DD6}" srcId="{6947EE52-B674-4161-9A9F-C9934017B844}" destId="{9B76E6D3-39D2-44D3-8E47-E8CB3136D116}" srcOrd="4" destOrd="0" parTransId="{B80B39D9-4706-4454-AF22-169F0C147887}" sibTransId="{8C6626A7-4F82-4653-B860-E949AD54160A}"/>
    <dgm:cxn modelId="{D867F031-A83C-41EA-A456-DAFCEA80A699}" type="presOf" srcId="{4225FF56-6091-470D-8BBA-2BC4B7177B05}" destId="{2E99C2EE-9730-4B20-8207-43DD2B4E9EFA}" srcOrd="0" destOrd="0" presId="urn:microsoft.com/office/officeart/2005/8/layout/cycle6"/>
    <dgm:cxn modelId="{E33E2435-4F30-4FE9-A431-009FDC932AF2}" srcId="{6947EE52-B674-4161-9A9F-C9934017B844}" destId="{A2B22BFC-C116-4A81-90C8-F157CCE22DAE}" srcOrd="1" destOrd="0" parTransId="{653CBA74-EE47-481C-80E6-390D5B485C02}" sibTransId="{DB022044-313B-4D08-B4CC-D1809BD947F4}"/>
    <dgm:cxn modelId="{DFBA2942-E8C3-4F36-A5C6-9A1D4E330F40}" type="presOf" srcId="{BC611453-AAAF-4C33-AA9E-3C539EF8CF5A}" destId="{6856817B-F949-48CC-8F70-7F61D0F24A59}" srcOrd="0" destOrd="0" presId="urn:microsoft.com/office/officeart/2005/8/layout/cycle6"/>
    <dgm:cxn modelId="{87EC8363-F4C9-49B9-90E2-2230D83154D1}" type="presOf" srcId="{8C6626A7-4F82-4653-B860-E949AD54160A}" destId="{43CAB882-1FD9-47A1-9FFC-F69BFAA553A6}" srcOrd="0" destOrd="0" presId="urn:microsoft.com/office/officeart/2005/8/layout/cycle6"/>
    <dgm:cxn modelId="{A9C3BA68-49D5-4D80-87C4-B193170D5195}" type="presOf" srcId="{48DC2139-E24E-4859-9604-D0C9489C1C94}" destId="{691AE84F-26A4-44BA-97FA-D1716A8CED6E}" srcOrd="0" destOrd="0" presId="urn:microsoft.com/office/officeart/2005/8/layout/cycle6"/>
    <dgm:cxn modelId="{9F2E896F-1B0D-438F-B338-39F81ADA2C05}" type="presOf" srcId="{AAFF03BD-E913-4E13-85CF-2ABF29869263}" destId="{51D7D00D-5A35-4DB3-A990-909682F6E8F5}" srcOrd="0" destOrd="0" presId="urn:microsoft.com/office/officeart/2005/8/layout/cycle6"/>
    <dgm:cxn modelId="{2CA0B758-06EA-4301-A0C8-E5CB4844827F}" srcId="{6947EE52-B674-4161-9A9F-C9934017B844}" destId="{AE9D99F2-DC0D-4406-8038-194AF9D82403}" srcOrd="6" destOrd="0" parTransId="{9BE3CC65-DB94-4323-BB22-F1E032FA42D6}" sibTransId="{AAFF03BD-E913-4E13-85CF-2ABF29869263}"/>
    <dgm:cxn modelId="{33FA437A-BADD-4D6A-8C5C-4E6EEB3A0F59}" srcId="{6947EE52-B674-4161-9A9F-C9934017B844}" destId="{CC7B6537-BC9F-48FF-BF62-FCAA6CA3A109}" srcOrd="3" destOrd="0" parTransId="{DD504067-DF8E-4185-BCAF-EC175CEB4938}" sibTransId="{4225FF56-6091-470D-8BBA-2BC4B7177B05}"/>
    <dgm:cxn modelId="{F7318285-30B0-40A7-8BE4-50B3F2C4D880}" type="presOf" srcId="{2E7160A2-A937-4A80-9C3F-F5F3CD54BC1B}" destId="{2BE0A8CB-A4D4-4188-9A53-DFA2D471851C}" srcOrd="0" destOrd="0" presId="urn:microsoft.com/office/officeart/2005/8/layout/cycle6"/>
    <dgm:cxn modelId="{C49D558E-FBC4-4ED3-AEFE-9502579CB31F}" srcId="{6947EE52-B674-4161-9A9F-C9934017B844}" destId="{F5466965-C7D7-4891-8542-56F259B6D37D}" srcOrd="2" destOrd="0" parTransId="{0A5FEDE8-1D58-4D92-A600-074329593C24}" sibTransId="{BC611453-AAAF-4C33-AA9E-3C539EF8CF5A}"/>
    <dgm:cxn modelId="{EECAEE94-EC44-4BE5-ACBF-85C06A7581B3}" type="presOf" srcId="{AD4D7642-C32B-40F9-A497-34EBC3D4B1B8}" destId="{A5A613CD-4DD0-4B92-BD6C-D7FA849478B0}" srcOrd="0" destOrd="0" presId="urn:microsoft.com/office/officeart/2005/8/layout/cycle6"/>
    <dgm:cxn modelId="{B544FEA2-284F-4305-B68E-3F284586C554}" srcId="{6947EE52-B674-4161-9A9F-C9934017B844}" destId="{2E7160A2-A937-4A80-9C3F-F5F3CD54BC1B}" srcOrd="0" destOrd="0" parTransId="{06A717F5-5F5C-4504-8C40-A8ACAE285F13}" sibTransId="{26A1737A-2A69-4B8F-9DC1-E3C5205B713B}"/>
    <dgm:cxn modelId="{255EF8A8-8D48-4ACD-B211-D8D92A29714E}" srcId="{6947EE52-B674-4161-9A9F-C9934017B844}" destId="{48DC2139-E24E-4859-9604-D0C9489C1C94}" srcOrd="7" destOrd="0" parTransId="{677FFAE4-8786-4ADC-A904-482AAE2297ED}" sibTransId="{8BA7197A-41AD-4F10-BC74-34FD08B64166}"/>
    <dgm:cxn modelId="{E6C018B2-C401-46C2-9065-436FCE1D1F14}" type="presOf" srcId="{6947EE52-B674-4161-9A9F-C9934017B844}" destId="{2DEDED90-4B36-4A97-9043-604B4FF590E3}" srcOrd="0" destOrd="0" presId="urn:microsoft.com/office/officeart/2005/8/layout/cycle6"/>
    <dgm:cxn modelId="{619FFCC0-3B45-4CBF-9D5E-7376D3314EBF}" type="presOf" srcId="{9B76E6D3-39D2-44D3-8E47-E8CB3136D116}" destId="{C417FA60-33C9-4F91-9C67-CC4D826B3DA0}" srcOrd="0" destOrd="0" presId="urn:microsoft.com/office/officeart/2005/8/layout/cycle6"/>
    <dgm:cxn modelId="{0BF5A7C3-8B69-4761-B652-78944C3AC333}" type="presOf" srcId="{CC7B6537-BC9F-48FF-BF62-FCAA6CA3A109}" destId="{AA4E9288-A00E-4B10-8B7D-05630A9294B0}" srcOrd="0" destOrd="0" presId="urn:microsoft.com/office/officeart/2005/8/layout/cycle6"/>
    <dgm:cxn modelId="{46EB6EE2-3CE2-465F-B467-091156F1D88F}" type="presOf" srcId="{AE9D99F2-DC0D-4406-8038-194AF9D82403}" destId="{A80552FD-9073-4B26-B285-CC1539C4D34B}" srcOrd="0" destOrd="0" presId="urn:microsoft.com/office/officeart/2005/8/layout/cycle6"/>
    <dgm:cxn modelId="{4AA67EE3-2A03-4579-AF88-4441879B382A}" type="presOf" srcId="{A2B22BFC-C116-4A81-90C8-F157CCE22DAE}" destId="{E9EAAB1D-98E9-4675-8025-D906526F555B}" srcOrd="0" destOrd="0" presId="urn:microsoft.com/office/officeart/2005/8/layout/cycle6"/>
    <dgm:cxn modelId="{AAB467FB-A8BD-4D05-90F1-19A4F35E9071}" srcId="{6947EE52-B674-4161-9A9F-C9934017B844}" destId="{83E7C44E-702C-4D9D-B3E5-5F5145612B1F}" srcOrd="5" destOrd="0" parTransId="{C53B21E5-A29C-4426-8C85-F02DF1315EB4}" sibTransId="{AD4D7642-C32B-40F9-A497-34EBC3D4B1B8}"/>
    <dgm:cxn modelId="{FE09BFFD-F9DD-4DB9-B8C2-96589D716903}" type="presOf" srcId="{DB022044-313B-4D08-B4CC-D1809BD947F4}" destId="{3850FA09-7205-4525-87D0-2B0B3612F2FE}" srcOrd="0" destOrd="0" presId="urn:microsoft.com/office/officeart/2005/8/layout/cycle6"/>
    <dgm:cxn modelId="{EC02B99D-A029-421B-A33E-23F3DCBF5D08}" type="presParOf" srcId="{2DEDED90-4B36-4A97-9043-604B4FF590E3}" destId="{2BE0A8CB-A4D4-4188-9A53-DFA2D471851C}" srcOrd="0" destOrd="0" presId="urn:microsoft.com/office/officeart/2005/8/layout/cycle6"/>
    <dgm:cxn modelId="{E91DDA9E-DD8D-4E12-9D6F-D8C3C402009F}" type="presParOf" srcId="{2DEDED90-4B36-4A97-9043-604B4FF590E3}" destId="{1964A141-8FE8-433F-91EB-EA9321EEF963}" srcOrd="1" destOrd="0" presId="urn:microsoft.com/office/officeart/2005/8/layout/cycle6"/>
    <dgm:cxn modelId="{BD7FFF8C-186E-450C-868E-855BDD0D44E0}" type="presParOf" srcId="{2DEDED90-4B36-4A97-9043-604B4FF590E3}" destId="{C70A70BB-A1E7-4065-B17D-FB81AE1F2471}" srcOrd="2" destOrd="0" presId="urn:microsoft.com/office/officeart/2005/8/layout/cycle6"/>
    <dgm:cxn modelId="{3B31C5E2-0556-43CB-93E6-AE0B85B029B1}" type="presParOf" srcId="{2DEDED90-4B36-4A97-9043-604B4FF590E3}" destId="{E9EAAB1D-98E9-4675-8025-D906526F555B}" srcOrd="3" destOrd="0" presId="urn:microsoft.com/office/officeart/2005/8/layout/cycle6"/>
    <dgm:cxn modelId="{B061084D-C6AE-412A-9AAA-C0FC71CC226A}" type="presParOf" srcId="{2DEDED90-4B36-4A97-9043-604B4FF590E3}" destId="{D816B9E3-EC8E-48BE-8FD5-9BB9AB25D0DA}" srcOrd="4" destOrd="0" presId="urn:microsoft.com/office/officeart/2005/8/layout/cycle6"/>
    <dgm:cxn modelId="{A65768CF-60AD-48F2-85C4-8B80C7498BC8}" type="presParOf" srcId="{2DEDED90-4B36-4A97-9043-604B4FF590E3}" destId="{3850FA09-7205-4525-87D0-2B0B3612F2FE}" srcOrd="5" destOrd="0" presId="urn:microsoft.com/office/officeart/2005/8/layout/cycle6"/>
    <dgm:cxn modelId="{1B1E36CF-8ACA-4EE1-B295-76B1FF91B877}" type="presParOf" srcId="{2DEDED90-4B36-4A97-9043-604B4FF590E3}" destId="{9355EDB6-E5DA-44A5-BF83-B353816A0F61}" srcOrd="6" destOrd="0" presId="urn:microsoft.com/office/officeart/2005/8/layout/cycle6"/>
    <dgm:cxn modelId="{404B8D3B-4633-46FD-912C-4B2CDE2AAE59}" type="presParOf" srcId="{2DEDED90-4B36-4A97-9043-604B4FF590E3}" destId="{6EB33373-5734-4E61-8E39-0E9FF113BBD2}" srcOrd="7" destOrd="0" presId="urn:microsoft.com/office/officeart/2005/8/layout/cycle6"/>
    <dgm:cxn modelId="{55EE996D-C951-4958-990C-57F132FDEB0E}" type="presParOf" srcId="{2DEDED90-4B36-4A97-9043-604B4FF590E3}" destId="{6856817B-F949-48CC-8F70-7F61D0F24A59}" srcOrd="8" destOrd="0" presId="urn:microsoft.com/office/officeart/2005/8/layout/cycle6"/>
    <dgm:cxn modelId="{75381008-26D9-449C-AFCF-78B14B09288C}" type="presParOf" srcId="{2DEDED90-4B36-4A97-9043-604B4FF590E3}" destId="{AA4E9288-A00E-4B10-8B7D-05630A9294B0}" srcOrd="9" destOrd="0" presId="urn:microsoft.com/office/officeart/2005/8/layout/cycle6"/>
    <dgm:cxn modelId="{195BD6EB-628D-4A02-8308-5E2B85CE5B57}" type="presParOf" srcId="{2DEDED90-4B36-4A97-9043-604B4FF590E3}" destId="{5B697612-500B-4ACD-A653-F76576EE3685}" srcOrd="10" destOrd="0" presId="urn:microsoft.com/office/officeart/2005/8/layout/cycle6"/>
    <dgm:cxn modelId="{FA6A94C9-6D3E-4F95-8DD4-7B962F44BA7E}" type="presParOf" srcId="{2DEDED90-4B36-4A97-9043-604B4FF590E3}" destId="{2E99C2EE-9730-4B20-8207-43DD2B4E9EFA}" srcOrd="11" destOrd="0" presId="urn:microsoft.com/office/officeart/2005/8/layout/cycle6"/>
    <dgm:cxn modelId="{28D14555-568C-4344-AC98-050223326821}" type="presParOf" srcId="{2DEDED90-4B36-4A97-9043-604B4FF590E3}" destId="{C417FA60-33C9-4F91-9C67-CC4D826B3DA0}" srcOrd="12" destOrd="0" presId="urn:microsoft.com/office/officeart/2005/8/layout/cycle6"/>
    <dgm:cxn modelId="{17668F4C-0D29-48F4-ADFC-4E0AA75FF26D}" type="presParOf" srcId="{2DEDED90-4B36-4A97-9043-604B4FF590E3}" destId="{409FD70A-2A6F-41C1-8676-23FD7E22F49F}" srcOrd="13" destOrd="0" presId="urn:microsoft.com/office/officeart/2005/8/layout/cycle6"/>
    <dgm:cxn modelId="{A4FB25AA-5022-45B1-BB98-E3FA5EDED17C}" type="presParOf" srcId="{2DEDED90-4B36-4A97-9043-604B4FF590E3}" destId="{43CAB882-1FD9-47A1-9FFC-F69BFAA553A6}" srcOrd="14" destOrd="0" presId="urn:microsoft.com/office/officeart/2005/8/layout/cycle6"/>
    <dgm:cxn modelId="{B1839E9F-2289-4C4A-9CB8-96FBE3FA8F83}" type="presParOf" srcId="{2DEDED90-4B36-4A97-9043-604B4FF590E3}" destId="{D4743A84-A048-4C4E-925A-067B88574E90}" srcOrd="15" destOrd="0" presId="urn:microsoft.com/office/officeart/2005/8/layout/cycle6"/>
    <dgm:cxn modelId="{DE4E42FA-F6A6-45E9-BB02-401F10136870}" type="presParOf" srcId="{2DEDED90-4B36-4A97-9043-604B4FF590E3}" destId="{F7A074E9-05F6-4E8A-AFAA-FA8F882CA38D}" srcOrd="16" destOrd="0" presId="urn:microsoft.com/office/officeart/2005/8/layout/cycle6"/>
    <dgm:cxn modelId="{E9AAB32C-0504-4479-B942-EAF6EE07A127}" type="presParOf" srcId="{2DEDED90-4B36-4A97-9043-604B4FF590E3}" destId="{A5A613CD-4DD0-4B92-BD6C-D7FA849478B0}" srcOrd="17" destOrd="0" presId="urn:microsoft.com/office/officeart/2005/8/layout/cycle6"/>
    <dgm:cxn modelId="{5DD65F57-9FA8-49FC-80DB-450E2824B1CD}" type="presParOf" srcId="{2DEDED90-4B36-4A97-9043-604B4FF590E3}" destId="{A80552FD-9073-4B26-B285-CC1539C4D34B}" srcOrd="18" destOrd="0" presId="urn:microsoft.com/office/officeart/2005/8/layout/cycle6"/>
    <dgm:cxn modelId="{AFA894CF-E1B9-4110-BC6F-97DA609330BD}" type="presParOf" srcId="{2DEDED90-4B36-4A97-9043-604B4FF590E3}" destId="{E7E26D08-91E9-473B-8EA0-7B3BF55EBF6A}" srcOrd="19" destOrd="0" presId="urn:microsoft.com/office/officeart/2005/8/layout/cycle6"/>
    <dgm:cxn modelId="{6004B169-D13A-47DB-8CB6-2BD07144A93E}" type="presParOf" srcId="{2DEDED90-4B36-4A97-9043-604B4FF590E3}" destId="{51D7D00D-5A35-4DB3-A990-909682F6E8F5}" srcOrd="20" destOrd="0" presId="urn:microsoft.com/office/officeart/2005/8/layout/cycle6"/>
    <dgm:cxn modelId="{34C2A9C0-9739-412A-9179-8664C765B81C}" type="presParOf" srcId="{2DEDED90-4B36-4A97-9043-604B4FF590E3}" destId="{691AE84F-26A4-44BA-97FA-D1716A8CED6E}" srcOrd="21" destOrd="0" presId="urn:microsoft.com/office/officeart/2005/8/layout/cycle6"/>
    <dgm:cxn modelId="{FEE9D92B-88E8-49F1-A1AC-39F600817106}" type="presParOf" srcId="{2DEDED90-4B36-4A97-9043-604B4FF590E3}" destId="{6A9FE775-9ACF-4889-81C2-320AEAB04BCB}" srcOrd="22" destOrd="0" presId="urn:microsoft.com/office/officeart/2005/8/layout/cycle6"/>
    <dgm:cxn modelId="{5281DA36-0972-49F3-A1A0-7E4E42DC2F05}" type="presParOf" srcId="{2DEDED90-4B36-4A97-9043-604B4FF590E3}" destId="{3DB2EDDB-9B7C-4D1E-BFD5-0CB4E69CC7FC}" srcOrd="23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1A66E4-26BF-4B5F-9373-400348515439}" type="doc">
      <dgm:prSet loTypeId="urn:microsoft.com/office/officeart/2005/8/layout/cycle6" loCatId="cycle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pt-BR"/>
        </a:p>
      </dgm:t>
    </dgm:pt>
    <dgm:pt modelId="{1B4EE3BE-169C-4EE4-8485-77D62A992C14}">
      <dgm:prSet phldrT="[Texto]" custT="1"/>
      <dgm:spPr/>
      <dgm:t>
        <a:bodyPr/>
        <a:lstStyle/>
        <a:p>
          <a:r>
            <a:rPr lang="pt-BR" sz="1200" b="1" dirty="0">
              <a:latin typeface="Arial Rounded MT Bold (Títulos)"/>
            </a:rPr>
            <a:t>Transmissão</a:t>
          </a:r>
        </a:p>
      </dgm:t>
    </dgm:pt>
    <dgm:pt modelId="{1888D99B-910B-4D3B-B9BE-96DC4F8B3523}" type="parTrans" cxnId="{8098740C-6B5E-4D90-A5A9-366DDCF75D26}">
      <dgm:prSet/>
      <dgm:spPr/>
      <dgm:t>
        <a:bodyPr/>
        <a:lstStyle/>
        <a:p>
          <a:endParaRPr lang="pt-BR" sz="1200" b="1">
            <a:latin typeface="Arial Rounded MT Bold (Títulos)"/>
          </a:endParaRPr>
        </a:p>
      </dgm:t>
    </dgm:pt>
    <dgm:pt modelId="{B2B1D274-58E3-4CBA-A0AB-DFA068E18FD4}" type="sibTrans" cxnId="{8098740C-6B5E-4D90-A5A9-366DDCF75D26}">
      <dgm:prSet/>
      <dgm:spPr/>
      <dgm:t>
        <a:bodyPr/>
        <a:lstStyle/>
        <a:p>
          <a:endParaRPr lang="pt-BR" sz="1200" b="1">
            <a:latin typeface="Arial Rounded MT Bold (Títulos)"/>
          </a:endParaRPr>
        </a:p>
      </dgm:t>
    </dgm:pt>
    <dgm:pt modelId="{55B3424E-0A6E-4B99-AC15-12F6F13065A8}">
      <dgm:prSet phldrT="[Texto]" custT="1"/>
      <dgm:spPr/>
      <dgm:t>
        <a:bodyPr/>
        <a:lstStyle/>
        <a:p>
          <a:r>
            <a:rPr lang="pt-BR" sz="1200" b="1" dirty="0">
              <a:latin typeface="Arial Rounded MT Bold (Títulos)"/>
            </a:rPr>
            <a:t>Demanda</a:t>
          </a:r>
        </a:p>
      </dgm:t>
    </dgm:pt>
    <dgm:pt modelId="{FC560C9D-2DDF-48A9-8D9E-E083D4EA4BDF}" type="parTrans" cxnId="{7D198C6B-9FFF-4B78-9F68-CD09F5D9ECFD}">
      <dgm:prSet/>
      <dgm:spPr/>
      <dgm:t>
        <a:bodyPr/>
        <a:lstStyle/>
        <a:p>
          <a:endParaRPr lang="pt-BR" sz="1200" b="1">
            <a:latin typeface="Arial Rounded MT Bold (Títulos)"/>
          </a:endParaRPr>
        </a:p>
      </dgm:t>
    </dgm:pt>
    <dgm:pt modelId="{0AC69018-AC9F-48A4-A486-6CAABF122FB2}" type="sibTrans" cxnId="{7D198C6B-9FFF-4B78-9F68-CD09F5D9ECFD}">
      <dgm:prSet/>
      <dgm:spPr/>
      <dgm:t>
        <a:bodyPr/>
        <a:lstStyle/>
        <a:p>
          <a:endParaRPr lang="pt-BR" sz="1200" b="1">
            <a:latin typeface="Arial Rounded MT Bold (Títulos)"/>
          </a:endParaRPr>
        </a:p>
      </dgm:t>
    </dgm:pt>
    <dgm:pt modelId="{7081CE7B-4914-4E32-9C3A-B561A46071AB}">
      <dgm:prSet phldrT="[Texto]" custT="1"/>
      <dgm:spPr/>
      <dgm:t>
        <a:bodyPr/>
        <a:lstStyle/>
        <a:p>
          <a:r>
            <a:rPr lang="pt-BR" sz="1200" b="1" dirty="0">
              <a:latin typeface="Arial Rounded MT Bold (Títulos)"/>
            </a:rPr>
            <a:t>Financiamento</a:t>
          </a:r>
        </a:p>
      </dgm:t>
    </dgm:pt>
    <dgm:pt modelId="{4E940DB7-863C-4601-B90F-754D0DD9DC43}" type="parTrans" cxnId="{865EA2BD-A829-4FE8-9A60-7ED5B4227AD3}">
      <dgm:prSet/>
      <dgm:spPr/>
      <dgm:t>
        <a:bodyPr/>
        <a:lstStyle/>
        <a:p>
          <a:endParaRPr lang="pt-BR" sz="1200" b="1">
            <a:latin typeface="Arial Rounded MT Bold (Títulos)"/>
          </a:endParaRPr>
        </a:p>
      </dgm:t>
    </dgm:pt>
    <dgm:pt modelId="{B1C389D0-1F4A-4BD4-8B73-9C2B7C53F0D5}" type="sibTrans" cxnId="{865EA2BD-A829-4FE8-9A60-7ED5B4227AD3}">
      <dgm:prSet/>
      <dgm:spPr/>
      <dgm:t>
        <a:bodyPr/>
        <a:lstStyle/>
        <a:p>
          <a:endParaRPr lang="pt-BR" sz="1200" b="1">
            <a:latin typeface="Arial Rounded MT Bold (Títulos)"/>
          </a:endParaRPr>
        </a:p>
      </dgm:t>
    </dgm:pt>
    <dgm:pt modelId="{B6E151AC-6214-4691-802A-3DABD8469F75}" type="pres">
      <dgm:prSet presAssocID="{1E1A66E4-26BF-4B5F-9373-400348515439}" presName="cycle" presStyleCnt="0">
        <dgm:presLayoutVars>
          <dgm:dir/>
          <dgm:resizeHandles val="exact"/>
        </dgm:presLayoutVars>
      </dgm:prSet>
      <dgm:spPr/>
    </dgm:pt>
    <dgm:pt modelId="{0174F7A8-CF81-4612-87C0-8652E59DCDF2}" type="pres">
      <dgm:prSet presAssocID="{1B4EE3BE-169C-4EE4-8485-77D62A992C14}" presName="node" presStyleLbl="node1" presStyleIdx="0" presStyleCnt="3" custScaleX="95141">
        <dgm:presLayoutVars>
          <dgm:bulletEnabled val="1"/>
        </dgm:presLayoutVars>
      </dgm:prSet>
      <dgm:spPr/>
    </dgm:pt>
    <dgm:pt modelId="{1AC1BCC5-F9B4-43A6-B1BB-B757FF937560}" type="pres">
      <dgm:prSet presAssocID="{1B4EE3BE-169C-4EE4-8485-77D62A992C14}" presName="spNode" presStyleCnt="0"/>
      <dgm:spPr/>
    </dgm:pt>
    <dgm:pt modelId="{4571AE4B-A3DF-42B5-A295-CD001FF86B8D}" type="pres">
      <dgm:prSet presAssocID="{B2B1D274-58E3-4CBA-A0AB-DFA068E18FD4}" presName="sibTrans" presStyleLbl="sibTrans1D1" presStyleIdx="0" presStyleCnt="3"/>
      <dgm:spPr/>
    </dgm:pt>
    <dgm:pt modelId="{CEBFB12F-A227-4ED4-9B36-34E6EFE97F26}" type="pres">
      <dgm:prSet presAssocID="{55B3424E-0A6E-4B99-AC15-12F6F13065A8}" presName="node" presStyleLbl="node1" presStyleIdx="1" presStyleCnt="3" custScaleX="95141">
        <dgm:presLayoutVars>
          <dgm:bulletEnabled val="1"/>
        </dgm:presLayoutVars>
      </dgm:prSet>
      <dgm:spPr/>
    </dgm:pt>
    <dgm:pt modelId="{63DBF684-0290-4764-85E0-E8A335D8C9B1}" type="pres">
      <dgm:prSet presAssocID="{55B3424E-0A6E-4B99-AC15-12F6F13065A8}" presName="spNode" presStyleCnt="0"/>
      <dgm:spPr/>
    </dgm:pt>
    <dgm:pt modelId="{DF3806D7-FA1B-4379-8C55-64A34B8F00CA}" type="pres">
      <dgm:prSet presAssocID="{0AC69018-AC9F-48A4-A486-6CAABF122FB2}" presName="sibTrans" presStyleLbl="sibTrans1D1" presStyleIdx="1" presStyleCnt="3"/>
      <dgm:spPr/>
    </dgm:pt>
    <dgm:pt modelId="{837E1968-5A82-490A-98CF-868BEBE55D97}" type="pres">
      <dgm:prSet presAssocID="{7081CE7B-4914-4E32-9C3A-B561A46071AB}" presName="node" presStyleLbl="node1" presStyleIdx="2" presStyleCnt="3" custScaleX="95141">
        <dgm:presLayoutVars>
          <dgm:bulletEnabled val="1"/>
        </dgm:presLayoutVars>
      </dgm:prSet>
      <dgm:spPr/>
    </dgm:pt>
    <dgm:pt modelId="{6140259E-B98C-4E85-AF63-23DB5CC3D189}" type="pres">
      <dgm:prSet presAssocID="{7081CE7B-4914-4E32-9C3A-B561A46071AB}" presName="spNode" presStyleCnt="0"/>
      <dgm:spPr/>
    </dgm:pt>
    <dgm:pt modelId="{73CB053B-06FD-436A-BDE3-A09F553FA536}" type="pres">
      <dgm:prSet presAssocID="{B1C389D0-1F4A-4BD4-8B73-9C2B7C53F0D5}" presName="sibTrans" presStyleLbl="sibTrans1D1" presStyleIdx="2" presStyleCnt="3"/>
      <dgm:spPr/>
    </dgm:pt>
  </dgm:ptLst>
  <dgm:cxnLst>
    <dgm:cxn modelId="{8768D508-E545-4E8A-995B-8EF80684EBBC}" type="presOf" srcId="{7081CE7B-4914-4E32-9C3A-B561A46071AB}" destId="{837E1968-5A82-490A-98CF-868BEBE55D97}" srcOrd="0" destOrd="0" presId="urn:microsoft.com/office/officeart/2005/8/layout/cycle6"/>
    <dgm:cxn modelId="{8098740C-6B5E-4D90-A5A9-366DDCF75D26}" srcId="{1E1A66E4-26BF-4B5F-9373-400348515439}" destId="{1B4EE3BE-169C-4EE4-8485-77D62A992C14}" srcOrd="0" destOrd="0" parTransId="{1888D99B-910B-4D3B-B9BE-96DC4F8B3523}" sibTransId="{B2B1D274-58E3-4CBA-A0AB-DFA068E18FD4}"/>
    <dgm:cxn modelId="{AA921F38-4350-48C0-9D14-C0429454CF6A}" type="presOf" srcId="{1E1A66E4-26BF-4B5F-9373-400348515439}" destId="{B6E151AC-6214-4691-802A-3DABD8469F75}" srcOrd="0" destOrd="0" presId="urn:microsoft.com/office/officeart/2005/8/layout/cycle6"/>
    <dgm:cxn modelId="{7D198C6B-9FFF-4B78-9F68-CD09F5D9ECFD}" srcId="{1E1A66E4-26BF-4B5F-9373-400348515439}" destId="{55B3424E-0A6E-4B99-AC15-12F6F13065A8}" srcOrd="1" destOrd="0" parTransId="{FC560C9D-2DDF-48A9-8D9E-E083D4EA4BDF}" sibTransId="{0AC69018-AC9F-48A4-A486-6CAABF122FB2}"/>
    <dgm:cxn modelId="{7B926473-5155-48E9-9C01-232BE447B5DF}" type="presOf" srcId="{55B3424E-0A6E-4B99-AC15-12F6F13065A8}" destId="{CEBFB12F-A227-4ED4-9B36-34E6EFE97F26}" srcOrd="0" destOrd="0" presId="urn:microsoft.com/office/officeart/2005/8/layout/cycle6"/>
    <dgm:cxn modelId="{54AD6F97-2296-49FC-BD3A-F0C323AA23C8}" type="presOf" srcId="{B2B1D274-58E3-4CBA-A0AB-DFA068E18FD4}" destId="{4571AE4B-A3DF-42B5-A295-CD001FF86B8D}" srcOrd="0" destOrd="0" presId="urn:microsoft.com/office/officeart/2005/8/layout/cycle6"/>
    <dgm:cxn modelId="{DE6CBDB3-7A8D-464A-B30F-8B6E7BBFE298}" type="presOf" srcId="{0AC69018-AC9F-48A4-A486-6CAABF122FB2}" destId="{DF3806D7-FA1B-4379-8C55-64A34B8F00CA}" srcOrd="0" destOrd="0" presId="urn:microsoft.com/office/officeart/2005/8/layout/cycle6"/>
    <dgm:cxn modelId="{865EA2BD-A829-4FE8-9A60-7ED5B4227AD3}" srcId="{1E1A66E4-26BF-4B5F-9373-400348515439}" destId="{7081CE7B-4914-4E32-9C3A-B561A46071AB}" srcOrd="2" destOrd="0" parTransId="{4E940DB7-863C-4601-B90F-754D0DD9DC43}" sibTransId="{B1C389D0-1F4A-4BD4-8B73-9C2B7C53F0D5}"/>
    <dgm:cxn modelId="{13E49FC0-65C0-4D3D-9D2E-6B206B27B293}" type="presOf" srcId="{B1C389D0-1F4A-4BD4-8B73-9C2B7C53F0D5}" destId="{73CB053B-06FD-436A-BDE3-A09F553FA536}" srcOrd="0" destOrd="0" presId="urn:microsoft.com/office/officeart/2005/8/layout/cycle6"/>
    <dgm:cxn modelId="{F35D27D6-48A5-4590-8C9F-760E90726DAF}" type="presOf" srcId="{1B4EE3BE-169C-4EE4-8485-77D62A992C14}" destId="{0174F7A8-CF81-4612-87C0-8652E59DCDF2}" srcOrd="0" destOrd="0" presId="urn:microsoft.com/office/officeart/2005/8/layout/cycle6"/>
    <dgm:cxn modelId="{7A6DF158-BA1A-4FB9-945A-23F988FD4F9A}" type="presParOf" srcId="{B6E151AC-6214-4691-802A-3DABD8469F75}" destId="{0174F7A8-CF81-4612-87C0-8652E59DCDF2}" srcOrd="0" destOrd="0" presId="urn:microsoft.com/office/officeart/2005/8/layout/cycle6"/>
    <dgm:cxn modelId="{4ED5CA0B-67EB-4D7F-B2FE-69F95CA2EA93}" type="presParOf" srcId="{B6E151AC-6214-4691-802A-3DABD8469F75}" destId="{1AC1BCC5-F9B4-43A6-B1BB-B757FF937560}" srcOrd="1" destOrd="0" presId="urn:microsoft.com/office/officeart/2005/8/layout/cycle6"/>
    <dgm:cxn modelId="{84113137-1E6D-45F2-9A03-894B3E788B21}" type="presParOf" srcId="{B6E151AC-6214-4691-802A-3DABD8469F75}" destId="{4571AE4B-A3DF-42B5-A295-CD001FF86B8D}" srcOrd="2" destOrd="0" presId="urn:microsoft.com/office/officeart/2005/8/layout/cycle6"/>
    <dgm:cxn modelId="{767ED24A-9503-42DB-9A5B-9BAF54FAC5A2}" type="presParOf" srcId="{B6E151AC-6214-4691-802A-3DABD8469F75}" destId="{CEBFB12F-A227-4ED4-9B36-34E6EFE97F26}" srcOrd="3" destOrd="0" presId="urn:microsoft.com/office/officeart/2005/8/layout/cycle6"/>
    <dgm:cxn modelId="{0568A204-F90C-47C6-8D69-F54560C2E703}" type="presParOf" srcId="{B6E151AC-6214-4691-802A-3DABD8469F75}" destId="{63DBF684-0290-4764-85E0-E8A335D8C9B1}" srcOrd="4" destOrd="0" presId="urn:microsoft.com/office/officeart/2005/8/layout/cycle6"/>
    <dgm:cxn modelId="{86BF5ACC-CD2F-4DC1-AE57-46E2B4C5D7A6}" type="presParOf" srcId="{B6E151AC-6214-4691-802A-3DABD8469F75}" destId="{DF3806D7-FA1B-4379-8C55-64A34B8F00CA}" srcOrd="5" destOrd="0" presId="urn:microsoft.com/office/officeart/2005/8/layout/cycle6"/>
    <dgm:cxn modelId="{85348CCB-B49E-431D-9C15-4C499F61FEC8}" type="presParOf" srcId="{B6E151AC-6214-4691-802A-3DABD8469F75}" destId="{837E1968-5A82-490A-98CF-868BEBE55D97}" srcOrd="6" destOrd="0" presId="urn:microsoft.com/office/officeart/2005/8/layout/cycle6"/>
    <dgm:cxn modelId="{2829EF24-ECD8-4260-B542-54B9C94C3CF4}" type="presParOf" srcId="{B6E151AC-6214-4691-802A-3DABD8469F75}" destId="{6140259E-B98C-4E85-AF63-23DB5CC3D189}" srcOrd="7" destOrd="0" presId="urn:microsoft.com/office/officeart/2005/8/layout/cycle6"/>
    <dgm:cxn modelId="{8D5C04D4-F2DB-4BB7-A0D9-F0A036F13E7C}" type="presParOf" srcId="{B6E151AC-6214-4691-802A-3DABD8469F75}" destId="{73CB053B-06FD-436A-BDE3-A09F553FA536}" srcOrd="8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8CDC8-A777-4B5C-AA7E-272576E9B2D5}">
      <dsp:nvSpPr>
        <dsp:cNvPr id="0" name=""/>
        <dsp:cNvSpPr/>
      </dsp:nvSpPr>
      <dsp:spPr>
        <a:xfrm>
          <a:off x="3108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</a:rPr>
            <a:t>2014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10º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5,9 GW</a:t>
          </a:r>
        </a:p>
      </dsp:txBody>
      <dsp:txXfrm>
        <a:off x="20472" y="17364"/>
        <a:ext cx="558124" cy="1001608"/>
      </dsp:txXfrm>
    </dsp:sp>
    <dsp:sp modelId="{A67D053D-A342-4293-9755-68ABE3DEC225}">
      <dsp:nvSpPr>
        <dsp:cNvPr id="0" name=""/>
        <dsp:cNvSpPr/>
      </dsp:nvSpPr>
      <dsp:spPr>
        <a:xfrm>
          <a:off x="630333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630333" y="492594"/>
        <a:ext cx="51008" cy="51146"/>
      </dsp:txXfrm>
    </dsp:sp>
    <dsp:sp modelId="{5EFBCE34-4E97-45A1-9637-CE9A4C73728D}">
      <dsp:nvSpPr>
        <dsp:cNvPr id="0" name=""/>
        <dsp:cNvSpPr/>
      </dsp:nvSpPr>
      <dsp:spPr>
        <a:xfrm>
          <a:off x="733449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</a:rPr>
            <a:t>2015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10º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8,7 GW</a:t>
          </a:r>
        </a:p>
      </dsp:txBody>
      <dsp:txXfrm>
        <a:off x="750813" y="17364"/>
        <a:ext cx="558124" cy="1001608"/>
      </dsp:txXfrm>
    </dsp:sp>
    <dsp:sp modelId="{5176ADD4-90FE-4C44-9332-6526C9E7EBDA}">
      <dsp:nvSpPr>
        <dsp:cNvPr id="0" name=""/>
        <dsp:cNvSpPr/>
      </dsp:nvSpPr>
      <dsp:spPr>
        <a:xfrm>
          <a:off x="1360674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1360674" y="492594"/>
        <a:ext cx="51008" cy="51146"/>
      </dsp:txXfrm>
    </dsp:sp>
    <dsp:sp modelId="{66B48A9C-E13B-4427-93F3-4B38992379DC}">
      <dsp:nvSpPr>
        <dsp:cNvPr id="0" name=""/>
        <dsp:cNvSpPr/>
      </dsp:nvSpPr>
      <dsp:spPr>
        <a:xfrm>
          <a:off x="1463790" y="0"/>
          <a:ext cx="615905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</a:rPr>
            <a:t>2016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9º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10,7 GW</a:t>
          </a:r>
        </a:p>
      </dsp:txBody>
      <dsp:txXfrm>
        <a:off x="1481829" y="18039"/>
        <a:ext cx="579827" cy="1000258"/>
      </dsp:txXfrm>
    </dsp:sp>
    <dsp:sp modelId="{569AE915-B371-4AEF-9599-41D148D9B5B0}">
      <dsp:nvSpPr>
        <dsp:cNvPr id="0" name=""/>
        <dsp:cNvSpPr/>
      </dsp:nvSpPr>
      <dsp:spPr>
        <a:xfrm>
          <a:off x="2114068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2114068" y="492594"/>
        <a:ext cx="51008" cy="51146"/>
      </dsp:txXfrm>
    </dsp:sp>
    <dsp:sp modelId="{F6D0B01F-D9BD-4018-830D-1A9E7F1B4AB5}">
      <dsp:nvSpPr>
        <dsp:cNvPr id="0" name=""/>
        <dsp:cNvSpPr/>
      </dsp:nvSpPr>
      <dsp:spPr>
        <a:xfrm>
          <a:off x="2217184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2017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8º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12,77 GW</a:t>
          </a:r>
        </a:p>
      </dsp:txBody>
      <dsp:txXfrm>
        <a:off x="2234548" y="17364"/>
        <a:ext cx="558124" cy="1001608"/>
      </dsp:txXfrm>
    </dsp:sp>
    <dsp:sp modelId="{84EB009E-E0BC-40F0-BC01-E349702BC708}">
      <dsp:nvSpPr>
        <dsp:cNvPr id="0" name=""/>
        <dsp:cNvSpPr/>
      </dsp:nvSpPr>
      <dsp:spPr>
        <a:xfrm>
          <a:off x="2844409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2844409" y="492594"/>
        <a:ext cx="51008" cy="51146"/>
      </dsp:txXfrm>
    </dsp:sp>
    <dsp:sp modelId="{00B458F2-6482-48C2-8805-CED6046860E8}">
      <dsp:nvSpPr>
        <dsp:cNvPr id="0" name=""/>
        <dsp:cNvSpPr/>
      </dsp:nvSpPr>
      <dsp:spPr>
        <a:xfrm>
          <a:off x="2947525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2018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8º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14,71 GW</a:t>
          </a:r>
        </a:p>
      </dsp:txBody>
      <dsp:txXfrm>
        <a:off x="2964889" y="17364"/>
        <a:ext cx="558124" cy="1001608"/>
      </dsp:txXfrm>
    </dsp:sp>
    <dsp:sp modelId="{6DC169E7-A091-46C3-91B0-AAE26E9C1BC2}">
      <dsp:nvSpPr>
        <dsp:cNvPr id="0" name=""/>
        <dsp:cNvSpPr/>
      </dsp:nvSpPr>
      <dsp:spPr>
        <a:xfrm>
          <a:off x="3574749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 dirty="0">
            <a:latin typeface="Arial (Corpo)"/>
          </a:endParaRPr>
        </a:p>
      </dsp:txBody>
      <dsp:txXfrm>
        <a:off x="3574749" y="492594"/>
        <a:ext cx="51008" cy="51146"/>
      </dsp:txXfrm>
    </dsp:sp>
    <dsp:sp modelId="{14697C5B-22F6-4212-80AE-C6FD0684CCA1}">
      <dsp:nvSpPr>
        <dsp:cNvPr id="0" name=""/>
        <dsp:cNvSpPr/>
      </dsp:nvSpPr>
      <dsp:spPr>
        <a:xfrm>
          <a:off x="3677866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  <a:t>2019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7°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  <a:t>15,45 GW</a:t>
          </a:r>
          <a:endParaRPr lang="pt-BR" sz="1100" b="0" kern="1200" dirty="0">
            <a:solidFill>
              <a:schemeClr val="bg1"/>
            </a:solidFill>
            <a:latin typeface="Arial (Corpo)"/>
            <a:ea typeface="+mn-ea"/>
            <a:cs typeface="+mn-cs"/>
          </a:endParaRPr>
        </a:p>
      </dsp:txBody>
      <dsp:txXfrm>
        <a:off x="3695230" y="17364"/>
        <a:ext cx="558124" cy="1001608"/>
      </dsp:txXfrm>
    </dsp:sp>
    <dsp:sp modelId="{96E5715C-D527-491F-8588-E479D93812D3}">
      <dsp:nvSpPr>
        <dsp:cNvPr id="0" name=""/>
        <dsp:cNvSpPr/>
      </dsp:nvSpPr>
      <dsp:spPr>
        <a:xfrm>
          <a:off x="4305090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latin typeface="Arial (Corpo)"/>
          </a:endParaRPr>
        </a:p>
      </dsp:txBody>
      <dsp:txXfrm>
        <a:off x="4305090" y="492594"/>
        <a:ext cx="51008" cy="51146"/>
      </dsp:txXfrm>
    </dsp:sp>
    <dsp:sp modelId="{EBA0F8E3-DA56-45D3-B008-630623611969}">
      <dsp:nvSpPr>
        <dsp:cNvPr id="0" name=""/>
        <dsp:cNvSpPr/>
      </dsp:nvSpPr>
      <dsp:spPr>
        <a:xfrm>
          <a:off x="4408206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2020</a:t>
          </a:r>
          <a:b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  <a:t>7° </a:t>
          </a: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>
              <a:solidFill>
                <a:schemeClr val="bg1"/>
              </a:solidFill>
              <a:latin typeface="Arial (Corpo)"/>
              <a:ea typeface="+mn-ea"/>
              <a:cs typeface="+mn-cs"/>
            </a:rPr>
            <a:t>17,75 GW</a:t>
          </a:r>
          <a:endParaRPr lang="pt-BR" sz="1100" b="0" kern="1200" dirty="0">
            <a:solidFill>
              <a:schemeClr val="bg1"/>
            </a:solidFill>
            <a:latin typeface="Arial (Corpo)"/>
            <a:ea typeface="+mn-ea"/>
            <a:cs typeface="+mn-cs"/>
          </a:endParaRPr>
        </a:p>
      </dsp:txBody>
      <dsp:txXfrm>
        <a:off x="4425570" y="17364"/>
        <a:ext cx="558124" cy="1001608"/>
      </dsp:txXfrm>
    </dsp:sp>
    <dsp:sp modelId="{C26D9C7B-540B-4E06-B6B9-A86D69EEEA8E}">
      <dsp:nvSpPr>
        <dsp:cNvPr id="0" name=""/>
        <dsp:cNvSpPr/>
      </dsp:nvSpPr>
      <dsp:spPr>
        <a:xfrm>
          <a:off x="5035431" y="475546"/>
          <a:ext cx="72868" cy="8524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8123"/>
                <a:satOff val="-9658"/>
                <a:lumOff val="21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>
            <a:latin typeface="Arial (Corpo)"/>
          </a:endParaRPr>
        </a:p>
      </dsp:txBody>
      <dsp:txXfrm>
        <a:off x="5035431" y="492594"/>
        <a:ext cx="51008" cy="51146"/>
      </dsp:txXfrm>
    </dsp:sp>
    <dsp:sp modelId="{1A263C20-3CB0-411E-B29A-72586E545EE3}">
      <dsp:nvSpPr>
        <dsp:cNvPr id="0" name=""/>
        <dsp:cNvSpPr/>
      </dsp:nvSpPr>
      <dsp:spPr>
        <a:xfrm>
          <a:off x="5138547" y="0"/>
          <a:ext cx="592852" cy="1036336"/>
        </a:xfrm>
        <a:prstGeom prst="roundRect">
          <a:avLst>
            <a:gd name="adj" fmla="val 10000"/>
          </a:avLst>
        </a:prstGeom>
        <a:solidFill>
          <a:srgbClr val="23388E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2021</a:t>
          </a:r>
          <a:br>
            <a:rPr lang="pt-BR" sz="11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6° lugar</a:t>
          </a:r>
          <a:br>
            <a:rPr lang="pt-BR" sz="11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21,58 GW</a:t>
          </a:r>
        </a:p>
      </dsp:txBody>
      <dsp:txXfrm>
        <a:off x="5155911" y="17364"/>
        <a:ext cx="558124" cy="1001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8CDC8-A777-4B5C-AA7E-272576E9B2D5}">
      <dsp:nvSpPr>
        <dsp:cNvPr id="0" name=""/>
        <dsp:cNvSpPr/>
      </dsp:nvSpPr>
      <dsp:spPr>
        <a:xfrm>
          <a:off x="1306" y="0"/>
          <a:ext cx="552325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</a:rPr>
            <a:t>2014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4º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2,5 GW</a:t>
          </a:r>
        </a:p>
      </dsp:txBody>
      <dsp:txXfrm>
        <a:off x="17483" y="16177"/>
        <a:ext cx="519971" cy="1004446"/>
      </dsp:txXfrm>
    </dsp:sp>
    <dsp:sp modelId="{A67D053D-A342-4293-9755-68ABE3DEC225}">
      <dsp:nvSpPr>
        <dsp:cNvPr id="0" name=""/>
        <dsp:cNvSpPr/>
      </dsp:nvSpPr>
      <dsp:spPr>
        <a:xfrm>
          <a:off x="610489" y="466908"/>
          <a:ext cx="105074" cy="122917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610489" y="491491"/>
        <a:ext cx="73552" cy="73751"/>
      </dsp:txXfrm>
    </dsp:sp>
    <dsp:sp modelId="{5EFBCE34-4E97-45A1-9637-CE9A4C73728D}">
      <dsp:nvSpPr>
        <dsp:cNvPr id="0" name=""/>
        <dsp:cNvSpPr/>
      </dsp:nvSpPr>
      <dsp:spPr>
        <a:xfrm>
          <a:off x="751885" y="0"/>
          <a:ext cx="552325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</a:rPr>
            <a:t>2015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4º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2,75 GW</a:t>
          </a:r>
        </a:p>
      </dsp:txBody>
      <dsp:txXfrm>
        <a:off x="768062" y="16177"/>
        <a:ext cx="519971" cy="1004446"/>
      </dsp:txXfrm>
    </dsp:sp>
    <dsp:sp modelId="{5176ADD4-90FE-4C44-9332-6526C9E7EBDA}">
      <dsp:nvSpPr>
        <dsp:cNvPr id="0" name=""/>
        <dsp:cNvSpPr/>
      </dsp:nvSpPr>
      <dsp:spPr>
        <a:xfrm>
          <a:off x="1347681" y="466908"/>
          <a:ext cx="105074" cy="122917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1347681" y="491491"/>
        <a:ext cx="73552" cy="73751"/>
      </dsp:txXfrm>
    </dsp:sp>
    <dsp:sp modelId="{66B48A9C-E13B-4427-93F3-4B38992379DC}">
      <dsp:nvSpPr>
        <dsp:cNvPr id="0" name=""/>
        <dsp:cNvSpPr/>
      </dsp:nvSpPr>
      <dsp:spPr>
        <a:xfrm>
          <a:off x="1502464" y="0"/>
          <a:ext cx="552325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</a:rPr>
            <a:t>2016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5º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</a:rPr>
            <a:t>2,01 GW</a:t>
          </a:r>
        </a:p>
      </dsp:txBody>
      <dsp:txXfrm>
        <a:off x="1518641" y="16177"/>
        <a:ext cx="519971" cy="1004446"/>
      </dsp:txXfrm>
    </dsp:sp>
    <dsp:sp modelId="{569AE915-B371-4AEF-9599-41D148D9B5B0}">
      <dsp:nvSpPr>
        <dsp:cNvPr id="0" name=""/>
        <dsp:cNvSpPr/>
      </dsp:nvSpPr>
      <dsp:spPr>
        <a:xfrm>
          <a:off x="2098261" y="466908"/>
          <a:ext cx="105074" cy="122917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2098261" y="491491"/>
        <a:ext cx="73552" cy="73751"/>
      </dsp:txXfrm>
    </dsp:sp>
    <dsp:sp modelId="{F6D0B01F-D9BD-4018-830D-1A9E7F1B4AB5}">
      <dsp:nvSpPr>
        <dsp:cNvPr id="0" name=""/>
        <dsp:cNvSpPr/>
      </dsp:nvSpPr>
      <dsp:spPr>
        <a:xfrm>
          <a:off x="2253043" y="0"/>
          <a:ext cx="552325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2017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6º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2,02 GW</a:t>
          </a:r>
        </a:p>
      </dsp:txBody>
      <dsp:txXfrm>
        <a:off x="2269220" y="16177"/>
        <a:ext cx="519971" cy="1004446"/>
      </dsp:txXfrm>
    </dsp:sp>
    <dsp:sp modelId="{84EB009E-E0BC-40F0-BC01-E349702BC708}">
      <dsp:nvSpPr>
        <dsp:cNvPr id="0" name=""/>
        <dsp:cNvSpPr/>
      </dsp:nvSpPr>
      <dsp:spPr>
        <a:xfrm>
          <a:off x="2848840" y="466908"/>
          <a:ext cx="105074" cy="122917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2848840" y="491491"/>
        <a:ext cx="73552" cy="73751"/>
      </dsp:txXfrm>
    </dsp:sp>
    <dsp:sp modelId="{00B458F2-6482-48C2-8805-CED6046860E8}">
      <dsp:nvSpPr>
        <dsp:cNvPr id="0" name=""/>
        <dsp:cNvSpPr/>
      </dsp:nvSpPr>
      <dsp:spPr>
        <a:xfrm>
          <a:off x="3003622" y="0"/>
          <a:ext cx="552325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2018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5º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1,94 GW</a:t>
          </a:r>
        </a:p>
      </dsp:txBody>
      <dsp:txXfrm>
        <a:off x="3019799" y="16177"/>
        <a:ext cx="519971" cy="1004446"/>
      </dsp:txXfrm>
    </dsp:sp>
    <dsp:sp modelId="{D88DF20B-EF73-4025-9AB3-D787704182C4}">
      <dsp:nvSpPr>
        <dsp:cNvPr id="0" name=""/>
        <dsp:cNvSpPr/>
      </dsp:nvSpPr>
      <dsp:spPr>
        <a:xfrm>
          <a:off x="3605511" y="456941"/>
          <a:ext cx="105074" cy="122917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b="0" kern="1200" dirty="0">
            <a:latin typeface="Arial (Corpo)"/>
          </a:endParaRPr>
        </a:p>
      </dsp:txBody>
      <dsp:txXfrm>
        <a:off x="3605511" y="481524"/>
        <a:ext cx="73552" cy="73751"/>
      </dsp:txXfrm>
    </dsp:sp>
    <dsp:sp modelId="{8BBA6C4E-5883-432E-A590-741100E36278}">
      <dsp:nvSpPr>
        <dsp:cNvPr id="0" name=""/>
        <dsp:cNvSpPr/>
      </dsp:nvSpPr>
      <dsp:spPr>
        <a:xfrm>
          <a:off x="3754201" y="0"/>
          <a:ext cx="495634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2019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12º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0,74 GW</a:t>
          </a:r>
        </a:p>
      </dsp:txBody>
      <dsp:txXfrm>
        <a:off x="3768718" y="14517"/>
        <a:ext cx="466600" cy="1007766"/>
      </dsp:txXfrm>
    </dsp:sp>
    <dsp:sp modelId="{A6CCF6EF-112F-4438-A848-6440E68B5CB0}">
      <dsp:nvSpPr>
        <dsp:cNvPr id="0" name=""/>
        <dsp:cNvSpPr/>
      </dsp:nvSpPr>
      <dsp:spPr>
        <a:xfrm>
          <a:off x="4299399" y="456941"/>
          <a:ext cx="105074" cy="122917"/>
        </a:xfrm>
        <a:prstGeom prst="rightArrow">
          <a:avLst>
            <a:gd name="adj1" fmla="val 60000"/>
            <a:gd name="adj2" fmla="val 50000"/>
          </a:avLst>
        </a:prstGeom>
        <a:solidFill>
          <a:srgbClr val="41628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100" kern="1200">
            <a:latin typeface="Arial (Corpo)"/>
          </a:endParaRPr>
        </a:p>
      </dsp:txBody>
      <dsp:txXfrm>
        <a:off x="4299399" y="481524"/>
        <a:ext cx="73552" cy="73751"/>
      </dsp:txXfrm>
    </dsp:sp>
    <dsp:sp modelId="{365B7392-5914-4E27-9E92-6385055620C7}">
      <dsp:nvSpPr>
        <dsp:cNvPr id="0" name=""/>
        <dsp:cNvSpPr/>
      </dsp:nvSpPr>
      <dsp:spPr>
        <a:xfrm>
          <a:off x="4448090" y="0"/>
          <a:ext cx="495634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2020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3º lugar</a:t>
          </a:r>
          <a:b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100" b="0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2,29 GW</a:t>
          </a:r>
        </a:p>
      </dsp:txBody>
      <dsp:txXfrm>
        <a:off x="4462607" y="14517"/>
        <a:ext cx="466600" cy="1007766"/>
      </dsp:txXfrm>
    </dsp:sp>
    <dsp:sp modelId="{0B43A59F-C317-4E65-BD56-9B22D946B6FC}">
      <dsp:nvSpPr>
        <dsp:cNvPr id="0" name=""/>
        <dsp:cNvSpPr/>
      </dsp:nvSpPr>
      <dsp:spPr>
        <a:xfrm>
          <a:off x="4993614" y="456941"/>
          <a:ext cx="105766" cy="12291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838123"/>
                <a:satOff val="-9658"/>
                <a:lumOff val="21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8123"/>
                <a:satOff val="-9658"/>
                <a:lumOff val="21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8123"/>
                <a:satOff val="-9658"/>
                <a:lumOff val="21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>
            <a:latin typeface="Arial (Corpo)"/>
          </a:endParaRPr>
        </a:p>
      </dsp:txBody>
      <dsp:txXfrm>
        <a:off x="4993614" y="481524"/>
        <a:ext cx="74036" cy="73751"/>
      </dsp:txXfrm>
    </dsp:sp>
    <dsp:sp modelId="{7FBE7BCA-C15C-49E8-8943-2DD7138C2FD8}">
      <dsp:nvSpPr>
        <dsp:cNvPr id="0" name=""/>
        <dsp:cNvSpPr/>
      </dsp:nvSpPr>
      <dsp:spPr>
        <a:xfrm>
          <a:off x="5143284" y="0"/>
          <a:ext cx="591515" cy="1036800"/>
        </a:xfrm>
        <a:prstGeom prst="roundRect">
          <a:avLst>
            <a:gd name="adj" fmla="val 10000"/>
          </a:avLst>
        </a:prstGeom>
        <a:solidFill>
          <a:srgbClr val="3272B8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2021</a:t>
          </a:r>
          <a:br>
            <a:rPr lang="pt-BR" sz="12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2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3º lugar</a:t>
          </a:r>
          <a:br>
            <a:rPr lang="pt-BR" sz="12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</a:br>
          <a:r>
            <a:rPr lang="pt-BR" sz="12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3,8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solidFill>
                <a:schemeClr val="bg1"/>
              </a:solidFill>
              <a:latin typeface="Arial (Corpo)"/>
              <a:ea typeface="+mn-ea"/>
              <a:cs typeface="+mn-cs"/>
            </a:rPr>
            <a:t>GW</a:t>
          </a:r>
        </a:p>
      </dsp:txBody>
      <dsp:txXfrm>
        <a:off x="5160609" y="17325"/>
        <a:ext cx="556865" cy="10021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0A8CB-A4D4-4188-9A53-DFA2D471851C}">
      <dsp:nvSpPr>
        <dsp:cNvPr id="0" name=""/>
        <dsp:cNvSpPr/>
      </dsp:nvSpPr>
      <dsp:spPr>
        <a:xfrm>
          <a:off x="3034712" y="0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Novo Modelo SEB proposto</a:t>
          </a:r>
        </a:p>
      </dsp:txBody>
      <dsp:txXfrm>
        <a:off x="3074912" y="40200"/>
        <a:ext cx="1323602" cy="743106"/>
      </dsp:txXfrm>
    </dsp:sp>
    <dsp:sp modelId="{C70A70BB-A1E7-4065-B17D-FB81AE1F2471}">
      <dsp:nvSpPr>
        <dsp:cNvPr id="0" name=""/>
        <dsp:cNvSpPr/>
      </dsp:nvSpPr>
      <dsp:spPr>
        <a:xfrm>
          <a:off x="1116907" y="394709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3333065" y="39502"/>
              </a:moveTo>
              <a:arcTo wR="2859411" hR="2859411" stAng="16772090" swAng="1353693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EAAB1D-98E9-4675-8025-D906526F555B}">
      <dsp:nvSpPr>
        <dsp:cNvPr id="0" name=""/>
        <dsp:cNvSpPr/>
      </dsp:nvSpPr>
      <dsp:spPr>
        <a:xfrm>
          <a:off x="5324042" y="837837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Logística</a:t>
          </a:r>
        </a:p>
      </dsp:txBody>
      <dsp:txXfrm>
        <a:off x="5364242" y="878037"/>
        <a:ext cx="1323602" cy="743106"/>
      </dsp:txXfrm>
    </dsp:sp>
    <dsp:sp modelId="{3850FA09-7205-4525-87D0-2B0B3612F2FE}">
      <dsp:nvSpPr>
        <dsp:cNvPr id="0" name=""/>
        <dsp:cNvSpPr/>
      </dsp:nvSpPr>
      <dsp:spPr>
        <a:xfrm>
          <a:off x="1090141" y="328914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5282699" y="1341547"/>
              </a:moveTo>
              <a:arcTo wR="2859411" hR="2859411" stAng="19676303" swAng="1276884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55EDB6-E5DA-44A5-BF83-B353816A0F61}">
      <dsp:nvSpPr>
        <dsp:cNvPr id="0" name=""/>
        <dsp:cNvSpPr/>
      </dsp:nvSpPr>
      <dsp:spPr>
        <a:xfrm>
          <a:off x="6117839" y="2664080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Capacitação</a:t>
          </a:r>
        </a:p>
      </dsp:txBody>
      <dsp:txXfrm>
        <a:off x="6158039" y="2704280"/>
        <a:ext cx="1323602" cy="743106"/>
      </dsp:txXfrm>
    </dsp:sp>
    <dsp:sp modelId="{6856817B-F949-48CC-8F70-7F61D0F24A59}">
      <dsp:nvSpPr>
        <dsp:cNvPr id="0" name=""/>
        <dsp:cNvSpPr/>
      </dsp:nvSpPr>
      <dsp:spPr>
        <a:xfrm>
          <a:off x="1103681" y="474032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5713838" y="3028184"/>
              </a:moveTo>
              <a:arcTo wR="2859411" hR="2859411" stAng="203026" swAng="1746278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4E9288-A00E-4B10-8B7D-05630A9294B0}">
      <dsp:nvSpPr>
        <dsp:cNvPr id="0" name=""/>
        <dsp:cNvSpPr/>
      </dsp:nvSpPr>
      <dsp:spPr>
        <a:xfrm>
          <a:off x="5324042" y="4881656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P&amp;D</a:t>
          </a:r>
          <a:endParaRPr lang="pt-BR" sz="1400" b="1" kern="1200" dirty="0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sp:txBody>
      <dsp:txXfrm>
        <a:off x="5364242" y="4921856"/>
        <a:ext cx="1323602" cy="743106"/>
      </dsp:txXfrm>
    </dsp:sp>
    <dsp:sp modelId="{2E99C2EE-9730-4B20-8207-43DD2B4E9EFA}">
      <dsp:nvSpPr>
        <dsp:cNvPr id="0" name=""/>
        <dsp:cNvSpPr/>
      </dsp:nvSpPr>
      <dsp:spPr>
        <a:xfrm>
          <a:off x="1061757" y="465259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4439048" y="5242893"/>
              </a:moveTo>
              <a:arcTo wR="2859411" hR="2859411" stAng="3387950" swAng="637771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17FA60-33C9-4F91-9C67-CC4D826B3DA0}">
      <dsp:nvSpPr>
        <dsp:cNvPr id="0" name=""/>
        <dsp:cNvSpPr/>
      </dsp:nvSpPr>
      <dsp:spPr>
        <a:xfrm>
          <a:off x="3625064" y="5719493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Mercado livre</a:t>
          </a:r>
          <a:endParaRPr lang="pt-BR" sz="1400" b="1" kern="1200" dirty="0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sp:txBody>
      <dsp:txXfrm>
        <a:off x="3665264" y="5759693"/>
        <a:ext cx="1323602" cy="743106"/>
      </dsp:txXfrm>
    </dsp:sp>
    <dsp:sp modelId="{43CAB882-1FD9-47A1-9FFC-F69BFAA553A6}">
      <dsp:nvSpPr>
        <dsp:cNvPr id="0" name=""/>
        <dsp:cNvSpPr/>
      </dsp:nvSpPr>
      <dsp:spPr>
        <a:xfrm>
          <a:off x="1183054" y="436153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2430163" y="5686420"/>
              </a:moveTo>
              <a:arcTo wR="2859411" hR="2859411" stAng="5918025" swAng="1422058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743A84-A048-4C4E-925A-067B88574E90}">
      <dsp:nvSpPr>
        <dsp:cNvPr id="0" name=""/>
        <dsp:cNvSpPr/>
      </dsp:nvSpPr>
      <dsp:spPr>
        <a:xfrm>
          <a:off x="1280223" y="4881656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Tributação</a:t>
          </a:r>
          <a:endParaRPr lang="pt-BR" sz="1400" b="1" kern="1200" dirty="0">
            <a:solidFill>
              <a:schemeClr val="tx1">
                <a:lumMod val="85000"/>
                <a:lumOff val="15000"/>
              </a:schemeClr>
            </a:solidFill>
            <a:latin typeface="Arial Rounded MT Bold (Títulos)"/>
          </a:endParaRPr>
        </a:p>
      </dsp:txBody>
      <dsp:txXfrm>
        <a:off x="1320423" y="4921856"/>
        <a:ext cx="1323602" cy="743106"/>
      </dsp:txXfrm>
    </dsp:sp>
    <dsp:sp modelId="{A5A613CD-4DD0-4B92-BD6C-D7FA849478B0}">
      <dsp:nvSpPr>
        <dsp:cNvPr id="0" name=""/>
        <dsp:cNvSpPr/>
      </dsp:nvSpPr>
      <dsp:spPr>
        <a:xfrm>
          <a:off x="1144722" y="412088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489222" y="4458923"/>
              </a:moveTo>
              <a:arcTo wR="2859411" hR="2859411" stAng="8759203" swAng="152857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0552FD-9073-4B26-B285-CC1539C4D34B}">
      <dsp:nvSpPr>
        <dsp:cNvPr id="0" name=""/>
        <dsp:cNvSpPr/>
      </dsp:nvSpPr>
      <dsp:spPr>
        <a:xfrm>
          <a:off x="442721" y="2859746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O&amp;M</a:t>
          </a:r>
        </a:p>
      </dsp:txBody>
      <dsp:txXfrm>
        <a:off x="482921" y="2899946"/>
        <a:ext cx="1323602" cy="743106"/>
      </dsp:txXfrm>
    </dsp:sp>
    <dsp:sp modelId="{51D7D00D-5A35-4DB3-A990-909682F6E8F5}">
      <dsp:nvSpPr>
        <dsp:cNvPr id="0" name=""/>
        <dsp:cNvSpPr/>
      </dsp:nvSpPr>
      <dsp:spPr>
        <a:xfrm>
          <a:off x="1144722" y="412088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31681" y="2434936"/>
              </a:moveTo>
              <a:arcTo wR="2859411" hR="2859411" stAng="11312222" swAng="152857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1AE84F-26A4-44BA-97FA-D1716A8CED6E}">
      <dsp:nvSpPr>
        <dsp:cNvPr id="0" name=""/>
        <dsp:cNvSpPr/>
      </dsp:nvSpPr>
      <dsp:spPr>
        <a:xfrm>
          <a:off x="1280223" y="837837"/>
          <a:ext cx="1404002" cy="823506"/>
        </a:xfrm>
        <a:prstGeom prst="roundRect">
          <a:avLst/>
        </a:prstGeom>
        <a:solidFill>
          <a:srgbClr val="09838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>
              <a:solidFill>
                <a:schemeClr val="tx1">
                  <a:lumMod val="85000"/>
                  <a:lumOff val="15000"/>
                </a:schemeClr>
              </a:solidFill>
              <a:latin typeface="Arial Rounded MT Bold (Títulos)"/>
            </a:rPr>
            <a:t>Meio Ambiente</a:t>
          </a:r>
        </a:p>
      </dsp:txBody>
      <dsp:txXfrm>
        <a:off x="1320423" y="878037"/>
        <a:ext cx="1323602" cy="743106"/>
      </dsp:txXfrm>
    </dsp:sp>
    <dsp:sp modelId="{3DB2EDDB-9B7C-4D1E-BFD5-0CB4E69CC7FC}">
      <dsp:nvSpPr>
        <dsp:cNvPr id="0" name=""/>
        <dsp:cNvSpPr/>
      </dsp:nvSpPr>
      <dsp:spPr>
        <a:xfrm>
          <a:off x="1196995" y="379058"/>
          <a:ext cx="5718823" cy="5718823"/>
        </a:xfrm>
        <a:custGeom>
          <a:avLst/>
          <a:gdLst/>
          <a:ahLst/>
          <a:cxnLst/>
          <a:rect l="0" t="0" r="0" b="0"/>
          <a:pathLst>
            <a:path>
              <a:moveTo>
                <a:pt x="1310975" y="455543"/>
              </a:moveTo>
              <a:arcTo wR="2859411" hR="2859411" stAng="14232759" swAng="703968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4F7A8-CF81-4612-87C0-8652E59DCDF2}">
      <dsp:nvSpPr>
        <dsp:cNvPr id="0" name=""/>
        <dsp:cNvSpPr/>
      </dsp:nvSpPr>
      <dsp:spPr>
        <a:xfrm>
          <a:off x="1506819" y="366"/>
          <a:ext cx="1439997" cy="9838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rial Rounded MT Bold (Títulos)"/>
            </a:rPr>
            <a:t>Transmissão</a:t>
          </a:r>
        </a:p>
      </dsp:txBody>
      <dsp:txXfrm>
        <a:off x="1554844" y="48391"/>
        <a:ext cx="1343947" cy="887751"/>
      </dsp:txXfrm>
    </dsp:sp>
    <dsp:sp modelId="{4571AE4B-A3DF-42B5-A295-CD001FF86B8D}">
      <dsp:nvSpPr>
        <dsp:cNvPr id="0" name=""/>
        <dsp:cNvSpPr/>
      </dsp:nvSpPr>
      <dsp:spPr>
        <a:xfrm>
          <a:off x="913679" y="492266"/>
          <a:ext cx="2626277" cy="2626277"/>
        </a:xfrm>
        <a:custGeom>
          <a:avLst/>
          <a:gdLst/>
          <a:ahLst/>
          <a:cxnLst/>
          <a:rect l="0" t="0" r="0" b="0"/>
          <a:pathLst>
            <a:path>
              <a:moveTo>
                <a:pt x="2044727" y="222675"/>
              </a:moveTo>
              <a:arcTo wR="1313138" hR="1313138" stAng="18231454" swAng="3764369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FB12F-A227-4ED4-9B36-34E6EFE97F26}">
      <dsp:nvSpPr>
        <dsp:cNvPr id="0" name=""/>
        <dsp:cNvSpPr/>
      </dsp:nvSpPr>
      <dsp:spPr>
        <a:xfrm>
          <a:off x="2644030" y="1970073"/>
          <a:ext cx="1439997" cy="9838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rial Rounded MT Bold (Títulos)"/>
            </a:rPr>
            <a:t>Demanda</a:t>
          </a:r>
        </a:p>
      </dsp:txBody>
      <dsp:txXfrm>
        <a:off x="2692055" y="2018098"/>
        <a:ext cx="1343947" cy="887751"/>
      </dsp:txXfrm>
    </dsp:sp>
    <dsp:sp modelId="{DF3806D7-FA1B-4379-8C55-64A34B8F00CA}">
      <dsp:nvSpPr>
        <dsp:cNvPr id="0" name=""/>
        <dsp:cNvSpPr/>
      </dsp:nvSpPr>
      <dsp:spPr>
        <a:xfrm>
          <a:off x="913679" y="492266"/>
          <a:ext cx="2626277" cy="2626277"/>
        </a:xfrm>
        <a:custGeom>
          <a:avLst/>
          <a:gdLst/>
          <a:ahLst/>
          <a:cxnLst/>
          <a:rect l="0" t="0" r="0" b="0"/>
          <a:pathLst>
            <a:path>
              <a:moveTo>
                <a:pt x="1938642" y="2467728"/>
              </a:moveTo>
              <a:arcTo wR="1313138" hR="1313138" stAng="3693191" swAng="3413619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E1968-5A82-490A-98CF-868BEBE55D97}">
      <dsp:nvSpPr>
        <dsp:cNvPr id="0" name=""/>
        <dsp:cNvSpPr/>
      </dsp:nvSpPr>
      <dsp:spPr>
        <a:xfrm>
          <a:off x="369608" y="1970073"/>
          <a:ext cx="1439997" cy="983801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dirty="0">
              <a:latin typeface="Arial Rounded MT Bold (Títulos)"/>
            </a:rPr>
            <a:t>Financiamento</a:t>
          </a:r>
        </a:p>
      </dsp:txBody>
      <dsp:txXfrm>
        <a:off x="417633" y="2018098"/>
        <a:ext cx="1343947" cy="887751"/>
      </dsp:txXfrm>
    </dsp:sp>
    <dsp:sp modelId="{73CB053B-06FD-436A-BDE3-A09F553FA536}">
      <dsp:nvSpPr>
        <dsp:cNvPr id="0" name=""/>
        <dsp:cNvSpPr/>
      </dsp:nvSpPr>
      <dsp:spPr>
        <a:xfrm>
          <a:off x="913679" y="492266"/>
          <a:ext cx="2626277" cy="2626277"/>
        </a:xfrm>
        <a:custGeom>
          <a:avLst/>
          <a:gdLst/>
          <a:ahLst/>
          <a:cxnLst/>
          <a:rect l="0" t="0" r="0" b="0"/>
          <a:pathLst>
            <a:path>
              <a:moveTo>
                <a:pt x="8694" y="1463999"/>
              </a:moveTo>
              <a:arcTo wR="1313138" hR="1313138" stAng="10404177" swAng="3764369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DA5433-7A12-4E1D-99D2-9D72F7FF75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8BB568-56D0-4D98-8908-D08DA27C6B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C3D6C-9C63-4F90-8A0B-9DB12BEE9F62}" type="datetimeFigureOut">
              <a:rPr lang="en-ID" smtClean="0"/>
              <a:t>15/08/2022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2F9959-EF28-47A4-87DE-A0AFB80FE8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F7A815-DC6E-433F-BC20-65019C7203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2BB81D-20EC-45BA-AFFB-4396728B7EA7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55351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069D5-0589-47FB-B5A9-5E055E9DBF75}" type="datetimeFigureOut">
              <a:rPr lang="en-ID" smtClean="0"/>
              <a:t>15/08/2022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4D2024-7CCD-4C29-B3B8-33EDA94836B8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18078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0B0C11-815B-4AEC-9DB9-67192EF2D9D3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6939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Vista de uma ponte&#10;&#10;Descrição gerada automaticamente com confiança média">
            <a:extLst>
              <a:ext uri="{FF2B5EF4-FFF2-40B4-BE49-F238E27FC236}">
                <a16:creationId xmlns:a16="http://schemas.microsoft.com/office/drawing/2014/main" id="{D259DA70-6B2F-4932-824D-3B49970B3E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873" y="1304935"/>
            <a:ext cx="10328564" cy="4003769"/>
          </a:xfrm>
          <a:prstGeom prst="rect">
            <a:avLst/>
          </a:prstGeom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602FC652-806E-456D-B4E1-84F4FDB2EC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00" y="5267342"/>
            <a:ext cx="3277832" cy="119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865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A8C464-002C-482B-9A5E-6306FCA66F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ID" dirty="0"/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FFF99953-9297-4FAD-9D47-1156B74D5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5"/>
          <a:stretch/>
        </p:blipFill>
        <p:spPr>
          <a:xfrm>
            <a:off x="6629400" y="0"/>
            <a:ext cx="5562600" cy="6858000"/>
          </a:xfrm>
          <a:prstGeom prst="rect">
            <a:avLst/>
          </a:prstGeom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41C82623-0EA8-4482-9B63-F7BF4A466A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03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A8C464-002C-482B-9A5E-6306FCA66F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ID" dirty="0"/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FFF99953-9297-4FAD-9D47-1156B74D5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5"/>
          <a:stretch/>
        </p:blipFill>
        <p:spPr>
          <a:xfrm>
            <a:off x="6629400" y="0"/>
            <a:ext cx="5562600" cy="6858000"/>
          </a:xfrm>
          <a:prstGeom prst="rect">
            <a:avLst/>
          </a:prstGeom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41C82623-0EA8-4482-9B63-F7BF4A466A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765" y="58851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868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FFF99953-9297-4FAD-9D47-1156B74D5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5" b="83750"/>
          <a:stretch/>
        </p:blipFill>
        <p:spPr>
          <a:xfrm rot="16200000" flipV="1">
            <a:off x="8853488" y="2224088"/>
            <a:ext cx="5562600" cy="1114425"/>
          </a:xfrm>
          <a:prstGeom prst="rect">
            <a:avLst/>
          </a:prstGeom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41C82623-0EA8-4482-9B63-F7BF4A466A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936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FFF99953-9297-4FAD-9D47-1156B74D5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5" b="83750"/>
          <a:stretch/>
        </p:blipFill>
        <p:spPr>
          <a:xfrm rot="16200000" flipV="1">
            <a:off x="8853488" y="2224088"/>
            <a:ext cx="5562600" cy="1114425"/>
          </a:xfrm>
          <a:prstGeom prst="rect">
            <a:avLst/>
          </a:prstGeom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41C82623-0EA8-4482-9B63-F7BF4A466A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765" y="58470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04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FFF99953-9297-4FAD-9D47-1156B74D5B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5" b="83750"/>
          <a:stretch/>
        </p:blipFill>
        <p:spPr>
          <a:xfrm rot="16200000" flipV="1">
            <a:off x="8853488" y="2224088"/>
            <a:ext cx="5562600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76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709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A8C464-002C-482B-9A5E-6306FCA66F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088" y="0"/>
            <a:ext cx="3483429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5F1BFF-1B8C-4932-B664-AE9F4C520DBF}"/>
              </a:ext>
            </a:extLst>
          </p:cNvPr>
          <p:cNvSpPr/>
          <p:nvPr userDrawn="1"/>
        </p:nvSpPr>
        <p:spPr>
          <a:xfrm>
            <a:off x="9574433" y="0"/>
            <a:ext cx="2617567" cy="18723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" name="Imagem 4" descr="Forma&#10;&#10;Descrição gerada automaticamente">
            <a:extLst>
              <a:ext uri="{FF2B5EF4-FFF2-40B4-BE49-F238E27FC236}">
                <a16:creationId xmlns:a16="http://schemas.microsoft.com/office/drawing/2014/main" id="{B7A59063-2741-4AEF-ADCC-73CB513CFC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64B4A404-1690-4571-BDD5-BFE670286F0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285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rma&#10;&#10;Descrição gerada automaticamente">
            <a:extLst>
              <a:ext uri="{FF2B5EF4-FFF2-40B4-BE49-F238E27FC236}">
                <a16:creationId xmlns:a16="http://schemas.microsoft.com/office/drawing/2014/main" id="{395DA356-A186-4DA3-B571-594819D130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1" b="83472"/>
          <a:stretch/>
        </p:blipFill>
        <p:spPr>
          <a:xfrm>
            <a:off x="6648450" y="0"/>
            <a:ext cx="5543550" cy="1133475"/>
          </a:xfrm>
          <a:prstGeom prst="rect">
            <a:avLst/>
          </a:prstGeom>
        </p:spPr>
      </p:pic>
      <p:pic>
        <p:nvPicPr>
          <p:cNvPr id="10" name="Imagem 9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FD8BB43-EE0B-40A1-B0F4-F1C06B86BB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92"/>
          <a:stretch/>
        </p:blipFill>
        <p:spPr>
          <a:xfrm>
            <a:off x="10417827" y="6106160"/>
            <a:ext cx="1481710" cy="44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116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Forma&#10;&#10;Descrição gerada automaticamente">
            <a:extLst>
              <a:ext uri="{FF2B5EF4-FFF2-40B4-BE49-F238E27FC236}">
                <a16:creationId xmlns:a16="http://schemas.microsoft.com/office/drawing/2014/main" id="{395DA356-A186-4DA3-B571-594819D130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41" b="83472"/>
          <a:stretch/>
        </p:blipFill>
        <p:spPr>
          <a:xfrm>
            <a:off x="6648450" y="0"/>
            <a:ext cx="5543550" cy="1133475"/>
          </a:xfrm>
          <a:prstGeom prst="rect">
            <a:avLst/>
          </a:prstGeom>
        </p:spPr>
      </p:pic>
      <p:pic>
        <p:nvPicPr>
          <p:cNvPr id="10" name="Imagem 9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FD8BB43-EE0B-40A1-B0F4-F1C06B86BB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92"/>
          <a:stretch/>
        </p:blipFill>
        <p:spPr>
          <a:xfrm>
            <a:off x="10065402" y="6144260"/>
            <a:ext cx="202847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84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4A092BC-8FF4-4987-8FAE-8B29F0BFAB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71650" y="0"/>
            <a:ext cx="3333750" cy="6858000"/>
          </a:xfrm>
          <a:custGeom>
            <a:avLst/>
            <a:gdLst>
              <a:gd name="connsiteX0" fmla="*/ 0 w 3333750"/>
              <a:gd name="connsiteY0" fmla="*/ 0 h 6858000"/>
              <a:gd name="connsiteX1" fmla="*/ 3333750 w 3333750"/>
              <a:gd name="connsiteY1" fmla="*/ 0 h 6858000"/>
              <a:gd name="connsiteX2" fmla="*/ 3333750 w 3333750"/>
              <a:gd name="connsiteY2" fmla="*/ 6858000 h 6858000"/>
              <a:gd name="connsiteX3" fmla="*/ 0 w 33337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0" h="6858000">
                <a:moveTo>
                  <a:pt x="0" y="0"/>
                </a:moveTo>
                <a:lnTo>
                  <a:pt x="3333750" y="0"/>
                </a:lnTo>
                <a:lnTo>
                  <a:pt x="33337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F59350E1-672A-48BA-931F-31C4398157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5" name="Imagem 4" descr="Logotipo&#10;&#10;Descrição gerada automaticamente com confiança média">
            <a:extLst>
              <a:ext uri="{FF2B5EF4-FFF2-40B4-BE49-F238E27FC236}">
                <a16:creationId xmlns:a16="http://schemas.microsoft.com/office/drawing/2014/main" id="{D8A3B2C6-A575-448A-8CA3-2CAEB15F5F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412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5">
            <a:extLst>
              <a:ext uri="{FF2B5EF4-FFF2-40B4-BE49-F238E27FC236}">
                <a16:creationId xmlns:a16="http://schemas.microsoft.com/office/drawing/2014/main" id="{1F1EF500-7B6A-4BAC-9CB0-857CE6A6F6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69963" y="3616036"/>
            <a:ext cx="5357017" cy="2653229"/>
          </a:xfrm>
          <a:custGeom>
            <a:avLst/>
            <a:gdLst>
              <a:gd name="connsiteX0" fmla="*/ 0 w 3333750"/>
              <a:gd name="connsiteY0" fmla="*/ 0 h 6858000"/>
              <a:gd name="connsiteX1" fmla="*/ 3333750 w 3333750"/>
              <a:gd name="connsiteY1" fmla="*/ 0 h 6858000"/>
              <a:gd name="connsiteX2" fmla="*/ 3333750 w 3333750"/>
              <a:gd name="connsiteY2" fmla="*/ 6858000 h 6858000"/>
              <a:gd name="connsiteX3" fmla="*/ 0 w 33337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0" h="6858000">
                <a:moveTo>
                  <a:pt x="0" y="0"/>
                </a:moveTo>
                <a:lnTo>
                  <a:pt x="3333750" y="0"/>
                </a:lnTo>
                <a:lnTo>
                  <a:pt x="33337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sp>
        <p:nvSpPr>
          <p:cNvPr id="11" name="Picture Placeholder 35">
            <a:extLst>
              <a:ext uri="{FF2B5EF4-FFF2-40B4-BE49-F238E27FC236}">
                <a16:creationId xmlns:a16="http://schemas.microsoft.com/office/drawing/2014/main" id="{2D1D4D33-DADE-4E31-897E-58CD8A9003B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69963" y="575047"/>
            <a:ext cx="5357017" cy="2853953"/>
          </a:xfrm>
          <a:custGeom>
            <a:avLst/>
            <a:gdLst>
              <a:gd name="connsiteX0" fmla="*/ 0 w 3333750"/>
              <a:gd name="connsiteY0" fmla="*/ 0 h 6858000"/>
              <a:gd name="connsiteX1" fmla="*/ 3333750 w 3333750"/>
              <a:gd name="connsiteY1" fmla="*/ 0 h 6858000"/>
              <a:gd name="connsiteX2" fmla="*/ 3333750 w 3333750"/>
              <a:gd name="connsiteY2" fmla="*/ 6858000 h 6858000"/>
              <a:gd name="connsiteX3" fmla="*/ 0 w 33337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0" h="6858000">
                <a:moveTo>
                  <a:pt x="0" y="0"/>
                </a:moveTo>
                <a:lnTo>
                  <a:pt x="3333750" y="0"/>
                </a:lnTo>
                <a:lnTo>
                  <a:pt x="333375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A4A092BC-8FF4-4987-8FAE-8B29F0BFAB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307" y="581890"/>
            <a:ext cx="5357017" cy="5687375"/>
          </a:xfrm>
          <a:custGeom>
            <a:avLst/>
            <a:gdLst>
              <a:gd name="connsiteX0" fmla="*/ 0 w 3333750"/>
              <a:gd name="connsiteY0" fmla="*/ 0 h 6858000"/>
              <a:gd name="connsiteX1" fmla="*/ 3333750 w 3333750"/>
              <a:gd name="connsiteY1" fmla="*/ 0 h 6858000"/>
              <a:gd name="connsiteX2" fmla="*/ 3333750 w 3333750"/>
              <a:gd name="connsiteY2" fmla="*/ 6858000 h 6858000"/>
              <a:gd name="connsiteX3" fmla="*/ 0 w 33337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33750" h="6858000">
                <a:moveTo>
                  <a:pt x="0" y="0"/>
                </a:moveTo>
                <a:lnTo>
                  <a:pt x="3333750" y="0"/>
                </a:lnTo>
                <a:lnTo>
                  <a:pt x="3333750" y="6858000"/>
                </a:lnTo>
                <a:lnTo>
                  <a:pt x="0" y="6858000"/>
                </a:ln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2469C-450F-4285-825D-25CBA4EB8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8257" y="6269265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245AFB5B-2F1D-46B9-A53D-F11BF97353AE}" type="slidenum">
              <a:rPr lang="en-ID" smtClean="0"/>
              <a:pPr/>
              <a:t>‹nº›</a:t>
            </a:fld>
            <a:endParaRPr lang="en-ID" sz="1400"/>
          </a:p>
        </p:txBody>
      </p:sp>
      <p:pic>
        <p:nvPicPr>
          <p:cNvPr id="8" name="Imagem 7" descr="Logotipo&#10;&#10;Descrição gerada automaticamente com confiança média">
            <a:extLst>
              <a:ext uri="{FF2B5EF4-FFF2-40B4-BE49-F238E27FC236}">
                <a16:creationId xmlns:a16="http://schemas.microsoft.com/office/drawing/2014/main" id="{714A0D2B-02A3-46E5-A031-C5BB622555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  <p:pic>
        <p:nvPicPr>
          <p:cNvPr id="10" name="Imagem 9" descr="Forma&#10;&#10;Descrição gerada automaticamente">
            <a:extLst>
              <a:ext uri="{FF2B5EF4-FFF2-40B4-BE49-F238E27FC236}">
                <a16:creationId xmlns:a16="http://schemas.microsoft.com/office/drawing/2014/main" id="{4256B05E-289E-4ACD-BE6F-9E84647643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58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9A2E792-E643-474E-99FB-DF936287B1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2822"/>
          <a:stretch/>
        </p:blipFill>
        <p:spPr>
          <a:xfrm>
            <a:off x="4656908" y="0"/>
            <a:ext cx="7535092" cy="6858000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88E47B7-293A-4491-B1CE-C7DEEFA3A4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44172" y="2246085"/>
            <a:ext cx="2365830" cy="2365830"/>
          </a:xfrm>
          <a:custGeom>
            <a:avLst/>
            <a:gdLst>
              <a:gd name="connsiteX0" fmla="*/ 1182915 w 2365830"/>
              <a:gd name="connsiteY0" fmla="*/ 0 h 2365830"/>
              <a:gd name="connsiteX1" fmla="*/ 2365830 w 2365830"/>
              <a:gd name="connsiteY1" fmla="*/ 1182915 h 2365830"/>
              <a:gd name="connsiteX2" fmla="*/ 1182915 w 2365830"/>
              <a:gd name="connsiteY2" fmla="*/ 2365830 h 2365830"/>
              <a:gd name="connsiteX3" fmla="*/ 0 w 2365830"/>
              <a:gd name="connsiteY3" fmla="*/ 1182915 h 2365830"/>
              <a:gd name="connsiteX4" fmla="*/ 1182915 w 2365830"/>
              <a:gd name="connsiteY4" fmla="*/ 0 h 2365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5830" h="2365830">
                <a:moveTo>
                  <a:pt x="1182915" y="0"/>
                </a:moveTo>
                <a:cubicBezTo>
                  <a:pt x="1836221" y="0"/>
                  <a:pt x="2365830" y="529609"/>
                  <a:pt x="2365830" y="1182915"/>
                </a:cubicBezTo>
                <a:cubicBezTo>
                  <a:pt x="2365830" y="1836221"/>
                  <a:pt x="1836221" y="2365830"/>
                  <a:pt x="1182915" y="2365830"/>
                </a:cubicBezTo>
                <a:cubicBezTo>
                  <a:pt x="529609" y="2365830"/>
                  <a:pt x="0" y="1836221"/>
                  <a:pt x="0" y="1182915"/>
                </a:cubicBezTo>
                <a:cubicBezTo>
                  <a:pt x="0" y="529609"/>
                  <a:pt x="529609" y="0"/>
                  <a:pt x="1182915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  <a:ln w="50800">
            <a:solidFill>
              <a:schemeClr val="bg1"/>
            </a:solidFill>
          </a:ln>
          <a:effectLst>
            <a:outerShdw blurRad="5715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pic>
        <p:nvPicPr>
          <p:cNvPr id="5" name="Imagem 4" descr="Forma&#10;&#10;Descrição gerada automaticamente">
            <a:extLst>
              <a:ext uri="{FF2B5EF4-FFF2-40B4-BE49-F238E27FC236}">
                <a16:creationId xmlns:a16="http://schemas.microsoft.com/office/drawing/2014/main" id="{C49BAC0D-4F0E-441E-9F5C-1DF67382C19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F5D65FC-5532-4377-87AA-0173F38998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4965" y="5618703"/>
            <a:ext cx="2514732" cy="9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09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3CE99F-9F88-40BD-98D8-696715AEA9AE}"/>
              </a:ext>
            </a:extLst>
          </p:cNvPr>
          <p:cNvSpPr/>
          <p:nvPr userDrawn="1"/>
        </p:nvSpPr>
        <p:spPr>
          <a:xfrm>
            <a:off x="8343900" y="0"/>
            <a:ext cx="3848100" cy="6858000"/>
          </a:xfrm>
          <a:prstGeom prst="rect">
            <a:avLst/>
          </a:prstGeom>
          <a:solidFill>
            <a:srgbClr val="064A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8E93F5-E6B7-4802-B6CB-49B0AF7CBC21}"/>
              </a:ext>
            </a:extLst>
          </p:cNvPr>
          <p:cNvSpPr/>
          <p:nvPr userDrawn="1"/>
        </p:nvSpPr>
        <p:spPr>
          <a:xfrm>
            <a:off x="0" y="4597604"/>
            <a:ext cx="2349285" cy="22603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5" name="Imagem 4" descr="Forma&#10;&#10;Descrição gerada automaticamente">
            <a:extLst>
              <a:ext uri="{FF2B5EF4-FFF2-40B4-BE49-F238E27FC236}">
                <a16:creationId xmlns:a16="http://schemas.microsoft.com/office/drawing/2014/main" id="{48EA0BE2-53D6-4511-B08B-D194F91D00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4624F71-6ED7-4723-9A71-33A2CDB9FF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4965" y="5618703"/>
            <a:ext cx="2514732" cy="91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50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41C858-C8AD-44A1-9940-7EE8993E23F7}"/>
              </a:ext>
            </a:extLst>
          </p:cNvPr>
          <p:cNvSpPr/>
          <p:nvPr userDrawn="1"/>
        </p:nvSpPr>
        <p:spPr>
          <a:xfrm>
            <a:off x="0" y="0"/>
            <a:ext cx="5979886" cy="6858000"/>
          </a:xfrm>
          <a:prstGeom prst="rect">
            <a:avLst/>
          </a:prstGeom>
          <a:solidFill>
            <a:schemeClr val="bg1">
              <a:lumMod val="9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43B89FFC-70F2-4ABF-BFBB-DA40F75E9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2111B68-B896-4204-BBF8-4A53BC652B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112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41C858-C8AD-44A1-9940-7EE8993E23F7}"/>
              </a:ext>
            </a:extLst>
          </p:cNvPr>
          <p:cNvSpPr/>
          <p:nvPr userDrawn="1"/>
        </p:nvSpPr>
        <p:spPr>
          <a:xfrm>
            <a:off x="0" y="0"/>
            <a:ext cx="5979886" cy="6858000"/>
          </a:xfrm>
          <a:prstGeom prst="rect">
            <a:avLst/>
          </a:prstGeom>
          <a:solidFill>
            <a:schemeClr val="bg1">
              <a:lumMod val="9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43B89FFC-70F2-4ABF-BFBB-DA40F75E9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698460" cy="6858000"/>
          </a:xfrm>
          <a:prstGeom prst="rect">
            <a:avLst/>
          </a:prstGeom>
        </p:spPr>
      </p:pic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2111B68-B896-4204-BBF8-4A53BC652B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066" y="5971454"/>
            <a:ext cx="2275326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726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43B89FFC-70F2-4ABF-BFBB-DA40F75E9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2111B68-B896-4204-BBF8-4A53BC652B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1165" y="586612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61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41C858-C8AD-44A1-9940-7EE8993E23F7}"/>
              </a:ext>
            </a:extLst>
          </p:cNvPr>
          <p:cNvSpPr/>
          <p:nvPr userDrawn="1"/>
        </p:nvSpPr>
        <p:spPr>
          <a:xfrm>
            <a:off x="6212114" y="0"/>
            <a:ext cx="5979886" cy="6858000"/>
          </a:xfrm>
          <a:prstGeom prst="rect">
            <a:avLst/>
          </a:prstGeom>
          <a:solidFill>
            <a:schemeClr val="bg1">
              <a:lumMod val="9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pic>
        <p:nvPicPr>
          <p:cNvPr id="4" name="Imagem 3" descr="Forma&#10;&#10;Descrição gerada automaticamente">
            <a:extLst>
              <a:ext uri="{FF2B5EF4-FFF2-40B4-BE49-F238E27FC236}">
                <a16:creationId xmlns:a16="http://schemas.microsoft.com/office/drawing/2014/main" id="{43B89FFC-70F2-4ABF-BFBB-DA40F75E9B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7" name="Imagem 6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2111B68-B896-4204-BBF8-4A53BC652B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965" y="5618479"/>
            <a:ext cx="2514732" cy="91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9260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DD6CDD4-98F6-43E3-83C3-691A6120DC6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96113" y="1001486"/>
            <a:ext cx="6995887" cy="2543275"/>
          </a:xfrm>
          <a:custGeom>
            <a:avLst/>
            <a:gdLst>
              <a:gd name="connsiteX0" fmla="*/ 423888 w 6995887"/>
              <a:gd name="connsiteY0" fmla="*/ 0 h 2543275"/>
              <a:gd name="connsiteX1" fmla="*/ 6995887 w 6995887"/>
              <a:gd name="connsiteY1" fmla="*/ 0 h 2543275"/>
              <a:gd name="connsiteX2" fmla="*/ 6995887 w 6995887"/>
              <a:gd name="connsiteY2" fmla="*/ 2543275 h 2543275"/>
              <a:gd name="connsiteX3" fmla="*/ 423888 w 6995887"/>
              <a:gd name="connsiteY3" fmla="*/ 2543275 h 2543275"/>
              <a:gd name="connsiteX4" fmla="*/ 0 w 6995887"/>
              <a:gd name="connsiteY4" fmla="*/ 2119387 h 2543275"/>
              <a:gd name="connsiteX5" fmla="*/ 0 w 6995887"/>
              <a:gd name="connsiteY5" fmla="*/ 423888 h 2543275"/>
              <a:gd name="connsiteX6" fmla="*/ 423888 w 6995887"/>
              <a:gd name="connsiteY6" fmla="*/ 0 h 2543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95887" h="2543275">
                <a:moveTo>
                  <a:pt x="423888" y="0"/>
                </a:moveTo>
                <a:lnTo>
                  <a:pt x="6995887" y="0"/>
                </a:lnTo>
                <a:lnTo>
                  <a:pt x="6995887" y="2543275"/>
                </a:lnTo>
                <a:lnTo>
                  <a:pt x="423888" y="2543275"/>
                </a:lnTo>
                <a:cubicBezTo>
                  <a:pt x="189781" y="2543275"/>
                  <a:pt x="0" y="2353494"/>
                  <a:pt x="0" y="2119387"/>
                </a:cubicBezTo>
                <a:lnTo>
                  <a:pt x="0" y="423888"/>
                </a:lnTo>
                <a:cubicBezTo>
                  <a:pt x="0" y="189781"/>
                  <a:pt x="189781" y="0"/>
                  <a:pt x="423888" y="0"/>
                </a:cubicBezTo>
                <a:close/>
              </a:path>
            </a:pathLst>
          </a:cu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endParaRPr lang="en-ID"/>
          </a:p>
        </p:txBody>
      </p:sp>
      <p:pic>
        <p:nvPicPr>
          <p:cNvPr id="7" name="Imagem 6" descr="Forma&#10;&#10;Descrição gerada automaticamente">
            <a:extLst>
              <a:ext uri="{FF2B5EF4-FFF2-40B4-BE49-F238E27FC236}">
                <a16:creationId xmlns:a16="http://schemas.microsoft.com/office/drawing/2014/main" id="{395DA356-A186-4DA3-B571-594819D130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540" y="0"/>
            <a:ext cx="9698460" cy="6858000"/>
          </a:xfrm>
          <a:prstGeom prst="rect">
            <a:avLst/>
          </a:prstGeom>
        </p:spPr>
      </p:pic>
      <p:pic>
        <p:nvPicPr>
          <p:cNvPr id="10" name="Imagem 9" descr="Logotipo&#10;&#10;Descrição gerada automaticamente com confiança média">
            <a:extLst>
              <a:ext uri="{FF2B5EF4-FFF2-40B4-BE49-F238E27FC236}">
                <a16:creationId xmlns:a16="http://schemas.microsoft.com/office/drawing/2014/main" id="{5FD8BB43-EE0B-40A1-B0F4-F1C06B86BB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92"/>
          <a:stretch/>
        </p:blipFill>
        <p:spPr>
          <a:xfrm>
            <a:off x="10417827" y="6106160"/>
            <a:ext cx="1481710" cy="44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23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875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áfico 6">
            <a:extLst>
              <a:ext uri="{FF2B5EF4-FFF2-40B4-BE49-F238E27FC236}">
                <a16:creationId xmlns:a16="http://schemas.microsoft.com/office/drawing/2014/main" id="{9A81C31C-4BA6-4BBC-A531-8125972B7512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 flipV="1">
            <a:off x="7939389" y="-540134"/>
            <a:ext cx="3871611" cy="28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6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91" r:id="rId3"/>
    <p:sldLayoutId id="2147483688" r:id="rId4"/>
    <p:sldLayoutId id="2147483690" r:id="rId5"/>
    <p:sldLayoutId id="2147483692" r:id="rId6"/>
    <p:sldLayoutId id="2147483694" r:id="rId7"/>
    <p:sldLayoutId id="2147483655" r:id="rId8"/>
    <p:sldLayoutId id="2147483658" r:id="rId9"/>
    <p:sldLayoutId id="2147483693" r:id="rId10"/>
    <p:sldLayoutId id="2147483668" r:id="rId11"/>
    <p:sldLayoutId id="2147483669" r:id="rId12"/>
    <p:sldLayoutId id="2147483653" r:id="rId13"/>
    <p:sldLayoutId id="2147483652" r:id="rId14"/>
    <p:sldLayoutId id="2147483683" r:id="rId15"/>
    <p:sldLayoutId id="2147483689" r:id="rId16"/>
    <p:sldLayoutId id="2147483687" r:id="rId17"/>
    <p:sldLayoutId id="2147483684" r:id="rId18"/>
    <p:sldLayoutId id="2147483695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77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microsoft.com/office/2007/relationships/hdphoto" Target="../media/hdphoto1.wdp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.wdp"/><Relationship Id="rId3" Type="http://schemas.openxmlformats.org/officeDocument/2006/relationships/chart" Target="../charts/chart4.xml"/><Relationship Id="rId7" Type="http://schemas.openxmlformats.org/officeDocument/2006/relationships/image" Target="../media/image16.png"/><Relationship Id="rId12" Type="http://schemas.openxmlformats.org/officeDocument/2006/relationships/image" Target="../media/image2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0" Type="http://schemas.openxmlformats.org/officeDocument/2006/relationships/image" Target="../media/image21.png"/><Relationship Id="rId4" Type="http://schemas.openxmlformats.org/officeDocument/2006/relationships/chart" Target="../charts/chart5.xml"/><Relationship Id="rId9" Type="http://schemas.openxmlformats.org/officeDocument/2006/relationships/image" Target="../media/image20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5.tmp"/><Relationship Id="rId4" Type="http://schemas.openxmlformats.org/officeDocument/2006/relationships/image" Target="../media/image24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7" Type="http://schemas.openxmlformats.org/officeDocument/2006/relationships/chart" Target="../charts/chart11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chart" Target="../charts/chart16.xml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Relationship Id="rId9" Type="http://schemas.openxmlformats.org/officeDocument/2006/relationships/image" Target="../media/image41.jf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microsoft.com/office/2007/relationships/hdphoto" Target="../media/hdphoto4.wdp"/><Relationship Id="rId3" Type="http://schemas.openxmlformats.org/officeDocument/2006/relationships/chart" Target="../charts/chart23.xml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11" Type="http://schemas.openxmlformats.org/officeDocument/2006/relationships/image" Target="../media/image53.jpeg"/><Relationship Id="rId5" Type="http://schemas.openxmlformats.org/officeDocument/2006/relationships/image" Target="../media/image48.png"/><Relationship Id="rId10" Type="http://schemas.openxmlformats.org/officeDocument/2006/relationships/image" Target="../media/image52.jpeg"/><Relationship Id="rId4" Type="http://schemas.openxmlformats.org/officeDocument/2006/relationships/image" Target="../media/image47.png"/><Relationship Id="rId9" Type="http://schemas.openxmlformats.org/officeDocument/2006/relationships/image" Target="../media/image51.jpeg"/><Relationship Id="rId1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7" Type="http://schemas.openxmlformats.org/officeDocument/2006/relationships/image" Target="../media/image59.tmp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tmp"/><Relationship Id="rId5" Type="http://schemas.openxmlformats.org/officeDocument/2006/relationships/image" Target="../media/image57.tmp"/><Relationship Id="rId4" Type="http://schemas.openxmlformats.org/officeDocument/2006/relationships/image" Target="../media/image56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2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11" Type="http://schemas.openxmlformats.org/officeDocument/2006/relationships/hyperlink" Target="https://epbr.com.br/paises-formam-coalizao-para-o-desenvolvimento-de-projetos-eolicos-offshore/" TargetMode="External"/><Relationship Id="rId5" Type="http://schemas.openxmlformats.org/officeDocument/2006/relationships/image" Target="../media/image65.png"/><Relationship Id="rId1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0" Type="http://schemas.openxmlformats.org/officeDocument/2006/relationships/image" Target="../media/image83.tmp"/><Relationship Id="rId4" Type="http://schemas.openxmlformats.org/officeDocument/2006/relationships/image" Target="../media/image77.png"/><Relationship Id="rId9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png"/><Relationship Id="rId17" Type="http://schemas.openxmlformats.org/officeDocument/2006/relationships/image" Target="../media/image100.png"/><Relationship Id="rId2" Type="http://schemas.openxmlformats.org/officeDocument/2006/relationships/image" Target="../media/image85.png"/><Relationship Id="rId16" Type="http://schemas.openxmlformats.org/officeDocument/2006/relationships/image" Target="../media/image9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4" Type="http://schemas.openxmlformats.org/officeDocument/2006/relationships/image" Target="../media/image9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10" Type="http://schemas.openxmlformats.org/officeDocument/2006/relationships/image" Target="../media/image109.png"/><Relationship Id="rId4" Type="http://schemas.openxmlformats.org/officeDocument/2006/relationships/image" Target="../media/image103.png"/><Relationship Id="rId9" Type="http://schemas.openxmlformats.org/officeDocument/2006/relationships/image" Target="../media/image10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svg"/><Relationship Id="rId7" Type="http://schemas.openxmlformats.org/officeDocument/2006/relationships/image" Target="../media/image115.sv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4.png"/><Relationship Id="rId11" Type="http://schemas.openxmlformats.org/officeDocument/2006/relationships/image" Target="../media/image119.svg"/><Relationship Id="rId5" Type="http://schemas.openxmlformats.org/officeDocument/2006/relationships/image" Target="../media/image113.sv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13" Type="http://schemas.openxmlformats.org/officeDocument/2006/relationships/diagramColors" Target="../diagrams/colors4.xml"/><Relationship Id="rId3" Type="http://schemas.openxmlformats.org/officeDocument/2006/relationships/chart" Target="../charts/chart31.xml"/><Relationship Id="rId7" Type="http://schemas.openxmlformats.org/officeDocument/2006/relationships/diagramQuickStyle" Target="../diagrams/quickStyle3.xml"/><Relationship Id="rId12" Type="http://schemas.openxmlformats.org/officeDocument/2006/relationships/diagramQuickStyle" Target="../diagrams/quickStyle4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.xml"/><Relationship Id="rId11" Type="http://schemas.openxmlformats.org/officeDocument/2006/relationships/diagramLayout" Target="../diagrams/layout4.xml"/><Relationship Id="rId5" Type="http://schemas.openxmlformats.org/officeDocument/2006/relationships/diagramData" Target="../diagrams/data3.xml"/><Relationship Id="rId10" Type="http://schemas.openxmlformats.org/officeDocument/2006/relationships/diagramData" Target="../diagrams/data4.xml"/><Relationship Id="rId4" Type="http://schemas.openxmlformats.org/officeDocument/2006/relationships/image" Target="../media/image129.png"/><Relationship Id="rId9" Type="http://schemas.microsoft.com/office/2007/relationships/diagramDrawing" Target="../diagrams/drawing3.xml"/><Relationship Id="rId14" Type="http://schemas.microsoft.com/office/2007/relationships/diagramDrawing" Target="../diagrams/drawing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7" Type="http://schemas.openxmlformats.org/officeDocument/2006/relationships/image" Target="../media/image139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hyperlink" Target="https://www.energiadatransformacao.org/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3" Type="http://schemas.openxmlformats.org/officeDocument/2006/relationships/image" Target="../media/image141.jpeg"/><Relationship Id="rId7" Type="http://schemas.openxmlformats.org/officeDocument/2006/relationships/image" Target="../media/image144.png"/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10.xml"/><Relationship Id="rId6" Type="http://schemas.microsoft.com/office/2007/relationships/hdphoto" Target="../media/hdphoto5.wdp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emf"/><Relationship Id="rId2" Type="http://schemas.openxmlformats.org/officeDocument/2006/relationships/image" Target="../media/image15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D55C4708-586A-47A1-BFDC-F78978ABA10B}"/>
              </a:ext>
            </a:extLst>
          </p:cNvPr>
          <p:cNvSpPr txBox="1"/>
          <p:nvPr/>
        </p:nvSpPr>
        <p:spPr>
          <a:xfrm>
            <a:off x="685948" y="5655936"/>
            <a:ext cx="2870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 SemiBold" panose="00000700000000000000" pitchFamily="2" charset="0"/>
              </a:rPr>
              <a:t>SÃO PAULO, 15 AGOSTO 2022.</a:t>
            </a:r>
            <a:endParaRPr lang="en-ID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Poppins SemiBold" panose="00000700000000000000" pitchFamily="2" charset="0"/>
            </a:endParaRPr>
          </a:p>
        </p:txBody>
      </p:sp>
      <p:pic>
        <p:nvPicPr>
          <p:cNvPr id="7" name="Imagem 6" descr="Vista de uma ponte&#10;&#10;Descrição gerada automaticamente com confiança média">
            <a:extLst>
              <a:ext uri="{FF2B5EF4-FFF2-40B4-BE49-F238E27FC236}">
                <a16:creationId xmlns:a16="http://schemas.microsoft.com/office/drawing/2014/main" id="{87E1B5D8-DCEC-4639-9834-018A950E7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18" y="854572"/>
            <a:ext cx="10328564" cy="40037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76388A-31A2-46F4-872D-02932F0C1E75}"/>
              </a:ext>
            </a:extLst>
          </p:cNvPr>
          <p:cNvSpPr txBox="1"/>
          <p:nvPr/>
        </p:nvSpPr>
        <p:spPr>
          <a:xfrm>
            <a:off x="558754" y="4549046"/>
            <a:ext cx="90120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40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A INDÚSTRIA DE ENERGIA EÓLICA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3C4EC0-B268-44D5-8217-B22E3D9CD8C3}"/>
              </a:ext>
            </a:extLst>
          </p:cNvPr>
          <p:cNvSpPr txBox="1"/>
          <p:nvPr/>
        </p:nvSpPr>
        <p:spPr>
          <a:xfrm>
            <a:off x="685948" y="5289919"/>
            <a:ext cx="4283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>
                <a:solidFill>
                  <a:srgbClr val="42BEDF"/>
                </a:solidFill>
                <a:latin typeface="+mj-lt"/>
                <a:cs typeface="Poppins SemiBold" panose="00000700000000000000" pitchFamily="2" charset="0"/>
              </a:rPr>
              <a:t>Apresentação</a:t>
            </a:r>
            <a:r>
              <a:rPr lang="en-GB" sz="2000" dirty="0">
                <a:solidFill>
                  <a:srgbClr val="42BEDF"/>
                </a:solidFill>
                <a:latin typeface="+mj-lt"/>
                <a:cs typeface="Poppins SemiBold" panose="00000700000000000000" pitchFamily="2" charset="0"/>
              </a:rPr>
              <a:t> – CREA - Paraná</a:t>
            </a:r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8D67AC76-91D3-4A56-A7DB-EBE0749EF0D6}"/>
              </a:ext>
            </a:extLst>
          </p:cNvPr>
          <p:cNvSpPr/>
          <p:nvPr/>
        </p:nvSpPr>
        <p:spPr>
          <a:xfrm rot="5400000">
            <a:off x="-166415" y="5184881"/>
            <a:ext cx="1100493" cy="51771"/>
          </a:xfrm>
          <a:prstGeom prst="roundRect">
            <a:avLst>
              <a:gd name="adj" fmla="val 50000"/>
            </a:avLst>
          </a:prstGeom>
          <a:solidFill>
            <a:srgbClr val="92C0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2338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15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>
          <a:xfrm>
            <a:off x="9525" y="0"/>
            <a:ext cx="3333750" cy="685800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3479188" y="429114"/>
            <a:ext cx="6906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QUEM SOMOS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03820B50-CCB7-4A84-9C11-82336F076FA2}"/>
              </a:ext>
            </a:extLst>
          </p:cNvPr>
          <p:cNvSpPr/>
          <p:nvPr/>
        </p:nvSpPr>
        <p:spPr>
          <a:xfrm>
            <a:off x="3566172" y="1224646"/>
            <a:ext cx="4320000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4CE2951F-D283-4F71-A4F6-6C2196A4B7D8}"/>
              </a:ext>
            </a:extLst>
          </p:cNvPr>
          <p:cNvSpPr txBox="1"/>
          <p:nvPr/>
        </p:nvSpPr>
        <p:spPr>
          <a:xfrm>
            <a:off x="3479188" y="1270365"/>
            <a:ext cx="8542766" cy="4684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Fundada em 2002, a ABEEólica é uma instituição sem fins lucrativos que congrega e representa o setor de energia eólica e novas tecnologias no País.</a:t>
            </a:r>
          </a:p>
          <a:p>
            <a:pPr algn="just"/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Arial (Corpo)"/>
            </a:endParaRPr>
          </a:p>
          <a:p>
            <a:pPr algn="just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A ABEEólica contribui, desde a sua fundação, de forma efetiva, para o desenvolvimento e o reconhecimento da energia eólica como uma fonte limpa,  renovável, de baixo impacto ambiental, competitiva e estratégica para a composição da matriz energética nacional.</a:t>
            </a:r>
          </a:p>
          <a:p>
            <a:pPr algn="just"/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Arial (Corpo)"/>
            </a:endParaRPr>
          </a:p>
          <a:p>
            <a:pPr algn="just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       </a:t>
            </a:r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Missão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: Inserir e sustentar a produção de energia eólica como fonte da matriz energética nacional, promovendo a competitividade, consolidação e sustentabilidade da indústria de energia eólica.</a:t>
            </a:r>
          </a:p>
          <a:p>
            <a:pPr algn="just"/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Arial (Corpo)"/>
            </a:endParaRPr>
          </a:p>
          <a:p>
            <a:pPr algn="just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       </a:t>
            </a:r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Visão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: Ser reconhecida como a associação que representa de forma legítima, ética e transparente a cadeia produtiva da indústria.</a:t>
            </a:r>
          </a:p>
          <a:p>
            <a:pPr algn="just"/>
            <a:endParaRPr lang="pt-BR" sz="1400" dirty="0">
              <a:solidFill>
                <a:schemeClr val="tx1">
                  <a:lumMod val="75000"/>
                  <a:lumOff val="25000"/>
                </a:schemeClr>
              </a:solidFill>
              <a:latin typeface="Arial (Corpo)"/>
            </a:endParaRPr>
          </a:p>
          <a:p>
            <a:pPr algn="just"/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       </a:t>
            </a:r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Valores</a:t>
            </a: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: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Qualidade, ética e respeito à legislação;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Responsabilidade socioambiental;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Sustentabilidade;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Transparência;</a:t>
            </a:r>
          </a:p>
          <a:p>
            <a:pPr marL="742950" lvl="1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pt-B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Cooperação com todos os integrantes da cadeia produtiva;</a:t>
            </a:r>
          </a:p>
        </p:txBody>
      </p:sp>
      <p:pic>
        <p:nvPicPr>
          <p:cNvPr id="17" name="Imagem 16" descr="Forma&#10;&#10;Descrição gerada automaticamente com confiança baixa">
            <a:extLst>
              <a:ext uri="{FF2B5EF4-FFF2-40B4-BE49-F238E27FC236}">
                <a16:creationId xmlns:a16="http://schemas.microsoft.com/office/drawing/2014/main" id="{24C3F75A-089A-463D-8028-4D5AD654924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9" t="18361" r="19662" b="13665"/>
          <a:stretch/>
        </p:blipFill>
        <p:spPr>
          <a:xfrm>
            <a:off x="3566172" y="2757413"/>
            <a:ext cx="244932" cy="288000"/>
          </a:xfrm>
          <a:prstGeom prst="rect">
            <a:avLst/>
          </a:prstGeom>
        </p:spPr>
      </p:pic>
      <p:pic>
        <p:nvPicPr>
          <p:cNvPr id="20" name="Imagem 19" descr="Forma&#10;&#10;Descrição gerada automaticamente com confiança baixa">
            <a:extLst>
              <a:ext uri="{FF2B5EF4-FFF2-40B4-BE49-F238E27FC236}">
                <a16:creationId xmlns:a16="http://schemas.microsoft.com/office/drawing/2014/main" id="{ADB5A91D-45FD-4F16-B221-7FD23DD555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9" t="18361" r="19662" b="13665"/>
          <a:stretch/>
        </p:blipFill>
        <p:spPr>
          <a:xfrm>
            <a:off x="3566172" y="3422858"/>
            <a:ext cx="244932" cy="288000"/>
          </a:xfrm>
          <a:prstGeom prst="rect">
            <a:avLst/>
          </a:prstGeom>
        </p:spPr>
      </p:pic>
      <p:pic>
        <p:nvPicPr>
          <p:cNvPr id="21" name="Imagem 20" descr="Forma&#10;&#10;Descrição gerada automaticamente com confiança baixa">
            <a:extLst>
              <a:ext uri="{FF2B5EF4-FFF2-40B4-BE49-F238E27FC236}">
                <a16:creationId xmlns:a16="http://schemas.microsoft.com/office/drawing/2014/main" id="{019051F6-B8C6-4557-9997-6C8606DE75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9" t="18361" r="19662" b="13665"/>
          <a:stretch/>
        </p:blipFill>
        <p:spPr>
          <a:xfrm>
            <a:off x="3566172" y="4009259"/>
            <a:ext cx="24493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01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172D70DA-AC6C-467E-9536-3CA41A67C00C}"/>
              </a:ext>
            </a:extLst>
          </p:cNvPr>
          <p:cNvSpPr txBox="1"/>
          <p:nvPr/>
        </p:nvSpPr>
        <p:spPr>
          <a:xfrm>
            <a:off x="9350125" y="0"/>
            <a:ext cx="26704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Membros</a:t>
            </a:r>
            <a:r>
              <a:rPr lang="en-GB" sz="3600" b="1" dirty="0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 da ABEEólica</a:t>
            </a:r>
          </a:p>
        </p:txBody>
      </p:sp>
      <p:pic>
        <p:nvPicPr>
          <p:cNvPr id="117" name="Imagem 116">
            <a:extLst>
              <a:ext uri="{FF2B5EF4-FFF2-40B4-BE49-F238E27FC236}">
                <a16:creationId xmlns:a16="http://schemas.microsoft.com/office/drawing/2014/main" id="{AFFB56B6-F610-6C18-945D-8CA1FBD3C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6" y="0"/>
            <a:ext cx="9059441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399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9DB8C-B5E8-4D74-9A80-2305FB789C06}"/>
              </a:ext>
            </a:extLst>
          </p:cNvPr>
          <p:cNvSpPr txBox="1"/>
          <p:nvPr/>
        </p:nvSpPr>
        <p:spPr>
          <a:xfrm>
            <a:off x="-560605" y="369666"/>
            <a:ext cx="309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01</a:t>
            </a:r>
            <a:endParaRPr lang="en-ID" sz="8000" i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5267324" y="2271921"/>
            <a:ext cx="66770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CONTEXTO GLOBAL</a:t>
            </a:r>
            <a:endParaRPr lang="pt-BR" sz="5400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pic>
        <p:nvPicPr>
          <p:cNvPr id="1026" name="Picture 2" descr="Energia eólica na Sérvia, o maior parque eólico da Europa - Windcraft">
            <a:extLst>
              <a:ext uri="{FF2B5EF4-FFF2-40B4-BE49-F238E27FC236}">
                <a16:creationId xmlns:a16="http://schemas.microsoft.com/office/drawing/2014/main" id="{0AD6A04D-A23C-4F40-8494-F68A41E79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0" r="40946"/>
          <a:stretch/>
        </p:blipFill>
        <p:spPr bwMode="auto">
          <a:xfrm>
            <a:off x="1771650" y="0"/>
            <a:ext cx="3333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142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90026" y="133266"/>
            <a:ext cx="8346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Eólicas</a:t>
            </a:r>
            <a:r>
              <a:rPr lang="en-GB" sz="3200" b="1" dirty="0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 no </a:t>
            </a:r>
            <a:r>
              <a:rPr lang="en-GB" sz="32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Contexto</a:t>
            </a:r>
            <a:r>
              <a:rPr lang="en-GB" sz="3200" b="1" dirty="0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GB" sz="32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Internacional</a:t>
            </a:r>
            <a:endParaRPr lang="en-GB" sz="3200" b="1" dirty="0">
              <a:solidFill>
                <a:srgbClr val="1C3B8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D3D694-232B-4521-9363-02DBB424BD05}"/>
              </a:ext>
            </a:extLst>
          </p:cNvPr>
          <p:cNvSpPr txBox="1"/>
          <p:nvPr/>
        </p:nvSpPr>
        <p:spPr>
          <a:xfrm>
            <a:off x="90026" y="628207"/>
            <a:ext cx="782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Histórico anual de novas instalações (</a:t>
            </a:r>
            <a:r>
              <a:rPr lang="pt-B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Onshore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 Offshore) em GW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BE28D215-02BC-44E9-827A-AB4CA328EE44}"/>
              </a:ext>
            </a:extLst>
          </p:cNvPr>
          <p:cNvSpPr/>
          <p:nvPr/>
        </p:nvSpPr>
        <p:spPr>
          <a:xfrm>
            <a:off x="178665" y="1023317"/>
            <a:ext cx="1100493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extBox 13">
            <a:extLst>
              <a:ext uri="{FF2B5EF4-FFF2-40B4-BE49-F238E27FC236}">
                <a16:creationId xmlns:a16="http://schemas.microsoft.com/office/drawing/2014/main" id="{9FBFF944-9B9D-4212-B381-F3A879A2AB6F}"/>
              </a:ext>
            </a:extLst>
          </p:cNvPr>
          <p:cNvSpPr txBox="1"/>
          <p:nvPr/>
        </p:nvSpPr>
        <p:spPr>
          <a:xfrm>
            <a:off x="3690930" y="6504820"/>
            <a:ext cx="4810141" cy="27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FONTE: GWEC - Global Wind </a:t>
            </a:r>
            <a:r>
              <a:rPr lang="pt-B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Report</a:t>
            </a: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2022 (Ano 2021)| ABEEólica</a:t>
            </a:r>
            <a:endParaRPr lang="id-ID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E1C151AD-2768-4EA9-9637-7FBC0407FD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81" r="10327"/>
          <a:stretch/>
        </p:blipFill>
        <p:spPr>
          <a:xfrm>
            <a:off x="1357162" y="1130038"/>
            <a:ext cx="8024965" cy="541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152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6">
            <a:extLst>
              <a:ext uri="{FF2B5EF4-FFF2-40B4-BE49-F238E27FC236}">
                <a16:creationId xmlns:a16="http://schemas.microsoft.com/office/drawing/2014/main" id="{081BA84E-7BE1-47C2-9079-9BB1591A6DB4}"/>
              </a:ext>
            </a:extLst>
          </p:cNvPr>
          <p:cNvSpPr txBox="1"/>
          <p:nvPr/>
        </p:nvSpPr>
        <p:spPr>
          <a:xfrm>
            <a:off x="154026" y="75971"/>
            <a:ext cx="774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Trajetória</a:t>
            </a:r>
            <a:r>
              <a:rPr lang="en-GB" sz="3600" b="1" dirty="0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 Mundial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73C6064-930E-4322-89CB-2AE7398C4B80}"/>
              </a:ext>
            </a:extLst>
          </p:cNvPr>
          <p:cNvSpPr txBox="1"/>
          <p:nvPr/>
        </p:nvSpPr>
        <p:spPr>
          <a:xfrm>
            <a:off x="154026" y="562377"/>
            <a:ext cx="415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</a:t>
            </a:r>
            <a:r>
              <a:rPr lang="pt-B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Onshore</a:t>
            </a:r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  <a:endParaRPr lang="id-ID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B8FBFE0B-0D02-4102-9492-8992A1D4F47E}"/>
              </a:ext>
            </a:extLst>
          </p:cNvPr>
          <p:cNvSpPr/>
          <p:nvPr/>
        </p:nvSpPr>
        <p:spPr>
          <a:xfrm>
            <a:off x="259752" y="973269"/>
            <a:ext cx="126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AC3A395-C741-41F3-826C-478341492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613530"/>
              </p:ext>
            </p:extLst>
          </p:nvPr>
        </p:nvGraphicFramePr>
        <p:xfrm>
          <a:off x="142485" y="4728937"/>
          <a:ext cx="5734509" cy="103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1B7F04F0-D855-415D-90E9-3F21488FD1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8360811"/>
              </p:ext>
            </p:extLst>
          </p:nvPr>
        </p:nvGraphicFramePr>
        <p:xfrm>
          <a:off x="6315008" y="4728090"/>
          <a:ext cx="5734800" cy="103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0" name="TextBox 13">
            <a:extLst>
              <a:ext uri="{FF2B5EF4-FFF2-40B4-BE49-F238E27FC236}">
                <a16:creationId xmlns:a16="http://schemas.microsoft.com/office/drawing/2014/main" id="{DA16DF18-F532-4027-B4F2-9E014499AC72}"/>
              </a:ext>
            </a:extLst>
          </p:cNvPr>
          <p:cNvSpPr txBox="1"/>
          <p:nvPr/>
        </p:nvSpPr>
        <p:spPr>
          <a:xfrm>
            <a:off x="3690929" y="6504820"/>
            <a:ext cx="4810141" cy="27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FONTE: GWEC - Global Wind </a:t>
            </a:r>
            <a:r>
              <a:rPr lang="pt-BR" sz="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Report</a:t>
            </a: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2022 (Ano 2021)| ABEEólica</a:t>
            </a:r>
            <a:endParaRPr lang="id-ID" sz="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4FFE7591-3255-4C3D-8DAE-7A06E99DE485}"/>
              </a:ext>
            </a:extLst>
          </p:cNvPr>
          <p:cNvSpPr txBox="1"/>
          <p:nvPr/>
        </p:nvSpPr>
        <p:spPr>
          <a:xfrm>
            <a:off x="889752" y="1182676"/>
            <a:ext cx="415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CAPACIDADE INSTALADA TOTAL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A5C57A59-089F-4886-839D-647AE2D453C1}"/>
              </a:ext>
            </a:extLst>
          </p:cNvPr>
          <p:cNvSpPr txBox="1"/>
          <p:nvPr/>
        </p:nvSpPr>
        <p:spPr>
          <a:xfrm>
            <a:off x="7276709" y="1182676"/>
            <a:ext cx="415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CAPACIDADE INSTALADA NOVA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7ACB9954-D6A5-4AD6-8F7D-2622AF6AE8AF}"/>
              </a:ext>
            </a:extLst>
          </p:cNvPr>
          <p:cNvSpPr txBox="1"/>
          <p:nvPr/>
        </p:nvSpPr>
        <p:spPr>
          <a:xfrm>
            <a:off x="8946823" y="4403860"/>
            <a:ext cx="4150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Linha do Tempo Brasileira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8DECEAA4-E3E5-4AEB-8A53-52F761AC6185}"/>
              </a:ext>
            </a:extLst>
          </p:cNvPr>
          <p:cNvSpPr txBox="1"/>
          <p:nvPr/>
        </p:nvSpPr>
        <p:spPr>
          <a:xfrm>
            <a:off x="142485" y="4417705"/>
            <a:ext cx="3159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Linha do Tempo Brasileira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44ACF7CA-F413-F635-384A-C7DFAB0FE75B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7855" r="52687" b="51580"/>
          <a:stretch/>
        </p:blipFill>
        <p:spPr>
          <a:xfrm>
            <a:off x="6656478" y="1522834"/>
            <a:ext cx="5051859" cy="2894871"/>
          </a:xfrm>
          <a:prstGeom prst="rect">
            <a:avLst/>
          </a:prstGeom>
        </p:spPr>
      </p:pic>
      <p:pic>
        <p:nvPicPr>
          <p:cNvPr id="39" name="Imagem 38">
            <a:extLst>
              <a:ext uri="{FF2B5EF4-FFF2-40B4-BE49-F238E27FC236}">
                <a16:creationId xmlns:a16="http://schemas.microsoft.com/office/drawing/2014/main" id="{2D414748-B32C-8C47-4DDD-1E50BB892BE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50090" r="54872" b="5585"/>
          <a:stretch/>
        </p:blipFill>
        <p:spPr>
          <a:xfrm>
            <a:off x="835868" y="1549720"/>
            <a:ext cx="4347741" cy="285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36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00000000-0008-0000-0E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9646175"/>
              </p:ext>
            </p:extLst>
          </p:nvPr>
        </p:nvGraphicFramePr>
        <p:xfrm>
          <a:off x="234699" y="1210908"/>
          <a:ext cx="11380850" cy="463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349000" y="234662"/>
            <a:ext cx="7745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Fator</a:t>
            </a:r>
            <a:r>
              <a:rPr lang="en-GB" sz="3600" b="1" dirty="0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 de </a:t>
            </a:r>
            <a:r>
              <a:rPr lang="en-GB" sz="3600" b="1" dirty="0" err="1">
                <a:solidFill>
                  <a:srgbClr val="1C3B8B"/>
                </a:solidFill>
                <a:latin typeface="+mj-lt"/>
                <a:cs typeface="Poppins" panose="00000500000000000000" pitchFamily="2" charset="0"/>
              </a:rPr>
              <a:t>Capacidade</a:t>
            </a:r>
            <a:endParaRPr lang="en-GB" sz="3600" b="1" dirty="0">
              <a:solidFill>
                <a:srgbClr val="1C3B8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D3D694-232B-4521-9363-02DBB424BD05}"/>
              </a:ext>
            </a:extLst>
          </p:cNvPr>
          <p:cNvSpPr txBox="1"/>
          <p:nvPr/>
        </p:nvSpPr>
        <p:spPr>
          <a:xfrm>
            <a:off x="349000" y="798097"/>
            <a:ext cx="415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Trajetória mundial</a:t>
            </a:r>
            <a:endParaRPr lang="id-ID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BE28D215-02BC-44E9-827A-AB4CA328EE44}"/>
              </a:ext>
            </a:extLst>
          </p:cNvPr>
          <p:cNvSpPr/>
          <p:nvPr/>
        </p:nvSpPr>
        <p:spPr>
          <a:xfrm>
            <a:off x="446084" y="1203553"/>
            <a:ext cx="1100493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5251A079-8AA1-496D-A9AE-838CAC899E2E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10220325" y="2497475"/>
            <a:ext cx="480375" cy="285750"/>
          </a:xfrm>
          <a:prstGeom prst="straightConnector1">
            <a:avLst/>
          </a:prstGeom>
          <a:ln w="38100">
            <a:solidFill>
              <a:srgbClr val="42BE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FDD296B-0469-401B-9143-412CF5A00282}"/>
              </a:ext>
            </a:extLst>
          </p:cNvPr>
          <p:cNvSpPr txBox="1"/>
          <p:nvPr/>
        </p:nvSpPr>
        <p:spPr>
          <a:xfrm>
            <a:off x="10205400" y="1979197"/>
            <a:ext cx="18143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Média mundial</a:t>
            </a:r>
            <a:endParaRPr lang="pt-BR" sz="1200" dirty="0"/>
          </a:p>
        </p:txBody>
      </p:sp>
      <p:sp>
        <p:nvSpPr>
          <p:cNvPr id="15" name="Espaço Reservado para Texto 1">
            <a:extLst>
              <a:ext uri="{FF2B5EF4-FFF2-40B4-BE49-F238E27FC236}">
                <a16:creationId xmlns:a16="http://schemas.microsoft.com/office/drawing/2014/main" id="{EB95F59F-4386-47DC-B29A-2FFA6F9C2957}"/>
              </a:ext>
            </a:extLst>
          </p:cNvPr>
          <p:cNvSpPr txBox="1">
            <a:spLocks/>
          </p:cNvSpPr>
          <p:nvPr/>
        </p:nvSpPr>
        <p:spPr>
          <a:xfrm rot="16200000">
            <a:off x="-847438" y="3732432"/>
            <a:ext cx="2392875" cy="494461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latin typeface="Arial Rounded MT Bold (Títulos)"/>
              </a:rPr>
              <a:t>TOP 7 países </a:t>
            </a:r>
            <a:endParaRPr lang="pt-BR" sz="1400" dirty="0">
              <a:latin typeface="Arial Rounded MT Bold (Títulos)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496BBC70-BC19-4AC6-B127-CD0119C64563}"/>
              </a:ext>
            </a:extLst>
          </p:cNvPr>
          <p:cNvSpPr txBox="1"/>
          <p:nvPr/>
        </p:nvSpPr>
        <p:spPr>
          <a:xfrm>
            <a:off x="3690930" y="6583630"/>
            <a:ext cx="4810141" cy="27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FONTE: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IRENA (Renewable Power Generation Costs in 2021)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1A62BD2A-9163-F8E9-5584-0D6331A11690}"/>
              </a:ext>
            </a:extLst>
          </p:cNvPr>
          <p:cNvSpPr/>
          <p:nvPr/>
        </p:nvSpPr>
        <p:spPr>
          <a:xfrm>
            <a:off x="10700700" y="2295650"/>
            <a:ext cx="733245" cy="40364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42BED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335DD079-C427-8281-0838-53D4DC689041}"/>
              </a:ext>
            </a:extLst>
          </p:cNvPr>
          <p:cNvSpPr/>
          <p:nvPr/>
        </p:nvSpPr>
        <p:spPr>
          <a:xfrm>
            <a:off x="771035" y="1444428"/>
            <a:ext cx="733245" cy="4323278"/>
          </a:xfrm>
          <a:prstGeom prst="roundRect">
            <a:avLst>
              <a:gd name="adj" fmla="val 35407"/>
            </a:avLst>
          </a:prstGeom>
          <a:noFill/>
          <a:ln w="38100">
            <a:solidFill>
              <a:srgbClr val="92C02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511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9DB8C-B5E8-4D74-9A80-2305FB789C06}"/>
              </a:ext>
            </a:extLst>
          </p:cNvPr>
          <p:cNvSpPr txBox="1"/>
          <p:nvPr/>
        </p:nvSpPr>
        <p:spPr>
          <a:xfrm>
            <a:off x="-560605" y="369666"/>
            <a:ext cx="309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02</a:t>
            </a:r>
            <a:endParaRPr lang="en-ID" sz="8000" i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5880100" y="2367171"/>
            <a:ext cx="574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CONTEXTO BRASILEIRO</a:t>
            </a:r>
          </a:p>
        </p:txBody>
      </p:sp>
    </p:spTree>
    <p:extLst>
      <p:ext uri="{BB962C8B-B14F-4D97-AF65-F5344CB8AC3E}">
        <p14:creationId xmlns:p14="http://schemas.microsoft.com/office/powerpoint/2010/main" val="2634352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Agrupar 42">
            <a:extLst>
              <a:ext uri="{FF2B5EF4-FFF2-40B4-BE49-F238E27FC236}">
                <a16:creationId xmlns:a16="http://schemas.microsoft.com/office/drawing/2014/main" id="{EBA09352-A1AC-3116-53EC-DD500E2C382D}"/>
              </a:ext>
            </a:extLst>
          </p:cNvPr>
          <p:cNvGrpSpPr/>
          <p:nvPr/>
        </p:nvGrpSpPr>
        <p:grpSpPr>
          <a:xfrm>
            <a:off x="65594" y="1302517"/>
            <a:ext cx="1274233" cy="1497225"/>
            <a:chOff x="86783" y="752820"/>
            <a:chExt cx="1274233" cy="1497225"/>
          </a:xfrm>
        </p:grpSpPr>
        <p:sp>
          <p:nvSpPr>
            <p:cNvPr id="12" name="Seta: Divisa 11">
              <a:extLst>
                <a:ext uri="{FF2B5EF4-FFF2-40B4-BE49-F238E27FC236}">
                  <a16:creationId xmlns:a16="http://schemas.microsoft.com/office/drawing/2014/main" id="{2594B987-B12C-A2F7-9175-FF9072FA72A6}"/>
                </a:ext>
              </a:extLst>
            </p:cNvPr>
            <p:cNvSpPr/>
            <p:nvPr/>
          </p:nvSpPr>
          <p:spPr>
            <a:xfrm>
              <a:off x="201083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68A4F185-9AEF-F408-0B3B-D2B9F0DAEC36}"/>
                </a:ext>
              </a:extLst>
            </p:cNvPr>
            <p:cNvSpPr/>
            <p:nvPr/>
          </p:nvSpPr>
          <p:spPr>
            <a:xfrm>
              <a:off x="86783" y="820196"/>
              <a:ext cx="1236134" cy="626178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8" name="Conector de Seta Reta 17">
              <a:extLst>
                <a:ext uri="{FF2B5EF4-FFF2-40B4-BE49-F238E27FC236}">
                  <a16:creationId xmlns:a16="http://schemas.microsoft.com/office/drawing/2014/main" id="{7FEC7D33-FD55-AFCD-7959-E2776E4B57B3}"/>
                </a:ext>
              </a:extLst>
            </p:cNvPr>
            <p:cNvCxnSpPr>
              <a:cxnSpLocks/>
              <a:stCxn id="13" idx="2"/>
              <a:endCxn id="12" idx="0"/>
            </p:cNvCxnSpPr>
            <p:nvPr/>
          </p:nvCxnSpPr>
          <p:spPr>
            <a:xfrm>
              <a:off x="704850" y="1446374"/>
              <a:ext cx="2116" cy="3094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1" name="Forma Livre: Forma 280">
              <a:extLst>
                <a:ext uri="{FF2B5EF4-FFF2-40B4-BE49-F238E27FC236}">
                  <a16:creationId xmlns:a16="http://schemas.microsoft.com/office/drawing/2014/main" id="{276474E8-7682-86E0-4714-D81E6410026B}"/>
                </a:ext>
              </a:extLst>
            </p:cNvPr>
            <p:cNvSpPr/>
            <p:nvPr/>
          </p:nvSpPr>
          <p:spPr>
            <a:xfrm>
              <a:off x="347925" y="1690356"/>
              <a:ext cx="846859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1992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282" name="Forma Livre: Forma 281">
              <a:extLst>
                <a:ext uri="{FF2B5EF4-FFF2-40B4-BE49-F238E27FC236}">
                  <a16:creationId xmlns:a16="http://schemas.microsoft.com/office/drawing/2014/main" id="{E9972963-925D-C79E-C9EF-9F57650EAAC6}"/>
                </a:ext>
              </a:extLst>
            </p:cNvPr>
            <p:cNvSpPr/>
            <p:nvPr/>
          </p:nvSpPr>
          <p:spPr>
            <a:xfrm>
              <a:off x="106033" y="752820"/>
              <a:ext cx="1236134" cy="648244"/>
            </a:xfrm>
            <a:custGeom>
              <a:avLst/>
              <a:gdLst>
                <a:gd name="connsiteX0" fmla="*/ 0 w 2576929"/>
                <a:gd name="connsiteY0" fmla="*/ 0 h 1592961"/>
                <a:gd name="connsiteX1" fmla="*/ 2576929 w 2576929"/>
                <a:gd name="connsiteY1" fmla="*/ 0 h 1592961"/>
                <a:gd name="connsiteX2" fmla="*/ 2576929 w 2576929"/>
                <a:gd name="connsiteY2" fmla="*/ 1592961 h 1592961"/>
                <a:gd name="connsiteX3" fmla="*/ 0 w 2576929"/>
                <a:gd name="connsiteY3" fmla="*/ 1592961 h 1592961"/>
                <a:gd name="connsiteX4" fmla="*/ 0 w 2576929"/>
                <a:gd name="connsiteY4" fmla="*/ 0 h 159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1592961">
                  <a:moveTo>
                    <a:pt x="0" y="0"/>
                  </a:moveTo>
                  <a:lnTo>
                    <a:pt x="2576929" y="0"/>
                  </a:lnTo>
                  <a:lnTo>
                    <a:pt x="2576929" y="1592961"/>
                  </a:lnTo>
                  <a:lnTo>
                    <a:pt x="0" y="1592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95250" rIns="95250" bIns="142875" numCol="1" spcCol="1270" rtlCol="0" anchor="t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400" kern="1200" noProof="0" dirty="0">
                  <a:solidFill>
                    <a:schemeClr val="tx1"/>
                  </a:solidFill>
                  <a:latin typeface="Arial (Corpo)"/>
                </a:rPr>
                <a:t>1ª turbina em operação no Brasil</a:t>
              </a:r>
            </a:p>
          </p:txBody>
        </p:sp>
      </p:grpSp>
      <p:grpSp>
        <p:nvGrpSpPr>
          <p:cNvPr id="44" name="Agrupar 43">
            <a:extLst>
              <a:ext uri="{FF2B5EF4-FFF2-40B4-BE49-F238E27FC236}">
                <a16:creationId xmlns:a16="http://schemas.microsoft.com/office/drawing/2014/main" id="{B877F518-7F12-FABB-461B-9B59A423C53F}"/>
              </a:ext>
            </a:extLst>
          </p:cNvPr>
          <p:cNvGrpSpPr/>
          <p:nvPr/>
        </p:nvGrpSpPr>
        <p:grpSpPr>
          <a:xfrm>
            <a:off x="983151" y="2243814"/>
            <a:ext cx="1572717" cy="2228326"/>
            <a:chOff x="1004340" y="1694117"/>
            <a:chExt cx="1572717" cy="2228326"/>
          </a:xfrm>
        </p:grpSpPr>
        <p:sp>
          <p:nvSpPr>
            <p:cNvPr id="268" name="Seta: Divisa 267">
              <a:extLst>
                <a:ext uri="{FF2B5EF4-FFF2-40B4-BE49-F238E27FC236}">
                  <a16:creationId xmlns:a16="http://schemas.microsoft.com/office/drawing/2014/main" id="{E73FF500-50C8-6434-0EF5-B963562ABA67}"/>
                </a:ext>
              </a:extLst>
            </p:cNvPr>
            <p:cNvSpPr/>
            <p:nvPr/>
          </p:nvSpPr>
          <p:spPr>
            <a:xfrm>
              <a:off x="1284816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69" name="Retângulo: Cantos Arredondados 268">
              <a:extLst>
                <a:ext uri="{FF2B5EF4-FFF2-40B4-BE49-F238E27FC236}">
                  <a16:creationId xmlns:a16="http://schemas.microsoft.com/office/drawing/2014/main" id="{636A3CC2-B26D-87AC-3268-BEEC618DE8C1}"/>
                </a:ext>
              </a:extLst>
            </p:cNvPr>
            <p:cNvSpPr/>
            <p:nvPr/>
          </p:nvSpPr>
          <p:spPr>
            <a:xfrm>
              <a:off x="1070699" y="2482443"/>
              <a:ext cx="1440000" cy="1440000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70" name="Conector de Seta Reta 269">
              <a:extLst>
                <a:ext uri="{FF2B5EF4-FFF2-40B4-BE49-F238E27FC236}">
                  <a16:creationId xmlns:a16="http://schemas.microsoft.com/office/drawing/2014/main" id="{B0765964-5099-5E80-DF3F-848BB269FB45}"/>
                </a:ext>
              </a:extLst>
            </p:cNvPr>
            <p:cNvCxnSpPr>
              <a:cxnSpLocks/>
              <a:stCxn id="269" idx="0"/>
              <a:endCxn id="268" idx="2"/>
            </p:cNvCxnSpPr>
            <p:nvPr/>
          </p:nvCxnSpPr>
          <p:spPr>
            <a:xfrm flipV="1">
              <a:off x="1790699" y="2153709"/>
              <a:ext cx="0" cy="328734"/>
            </a:xfrm>
            <a:prstGeom prst="straightConnector1">
              <a:avLst/>
            </a:prstGeom>
            <a:ln w="28575">
              <a:solidFill>
                <a:srgbClr val="009DD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4" name="Forma Livre: Forma 283">
              <a:extLst>
                <a:ext uri="{FF2B5EF4-FFF2-40B4-BE49-F238E27FC236}">
                  <a16:creationId xmlns:a16="http://schemas.microsoft.com/office/drawing/2014/main" id="{6BDC9D08-F21F-A09E-7750-983CAA3A3E20}"/>
                </a:ext>
              </a:extLst>
            </p:cNvPr>
            <p:cNvSpPr/>
            <p:nvPr/>
          </p:nvSpPr>
          <p:spPr>
            <a:xfrm>
              <a:off x="1471017" y="1694117"/>
              <a:ext cx="807499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1997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285" name="CaixaDeTexto 284">
              <a:extLst>
                <a:ext uri="{FF2B5EF4-FFF2-40B4-BE49-F238E27FC236}">
                  <a16:creationId xmlns:a16="http://schemas.microsoft.com/office/drawing/2014/main" id="{01EDE776-80F2-65D2-14F5-B3173033EA58}"/>
                </a:ext>
              </a:extLst>
            </p:cNvPr>
            <p:cNvSpPr txBox="1"/>
            <p:nvPr/>
          </p:nvSpPr>
          <p:spPr>
            <a:xfrm>
              <a:off x="1004340" y="2579195"/>
              <a:ext cx="1572717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100" b="1" dirty="0">
                  <a:latin typeface="Arial (Corpo)"/>
                  <a:cs typeface="Calibri Light" panose="020F0302020204030204" pitchFamily="34" charset="0"/>
                </a:rPr>
                <a:t>Convênio CONFAZ 101/97 – Isenção de ICMS para eólica</a:t>
              </a:r>
            </a:p>
            <a:p>
              <a:pPr algn="ctr"/>
              <a:r>
                <a:rPr lang="pt-BR" sz="1050" b="1" i="1" dirty="0">
                  <a:latin typeface="Arial (Corpo)"/>
                  <a:cs typeface="Calibri Light" panose="020F0302020204030204" pitchFamily="34" charset="0"/>
                </a:rPr>
                <a:t>     </a:t>
              </a:r>
              <a:r>
                <a:rPr lang="pt-BR" sz="1050" b="0" i="1" dirty="0">
                  <a:latin typeface="Arial (Corpo)"/>
                  <a:cs typeface="Calibri Light" panose="020F0302020204030204" pitchFamily="34" charset="0"/>
                </a:rPr>
                <a:t>Prorrogação do convênio em 2010, 2011, 2014, 2017 – validade até 2028</a:t>
              </a:r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AB61745F-1FB4-B936-9AE0-FDF415E5CC6D}"/>
              </a:ext>
            </a:extLst>
          </p:cNvPr>
          <p:cNvGrpSpPr/>
          <p:nvPr/>
        </p:nvGrpSpPr>
        <p:grpSpPr>
          <a:xfrm>
            <a:off x="2130270" y="1365012"/>
            <a:ext cx="1465489" cy="1438491"/>
            <a:chOff x="2151459" y="815315"/>
            <a:chExt cx="1465489" cy="1438491"/>
          </a:xfrm>
        </p:grpSpPr>
        <p:sp>
          <p:nvSpPr>
            <p:cNvPr id="279" name="Retângulo: Cantos Arredondados 278">
              <a:extLst>
                <a:ext uri="{FF2B5EF4-FFF2-40B4-BE49-F238E27FC236}">
                  <a16:creationId xmlns:a16="http://schemas.microsoft.com/office/drawing/2014/main" id="{C25C4CF4-A059-40AC-4807-6E694D439B82}"/>
                </a:ext>
              </a:extLst>
            </p:cNvPr>
            <p:cNvSpPr/>
            <p:nvPr/>
          </p:nvSpPr>
          <p:spPr>
            <a:xfrm>
              <a:off x="2256365" y="839442"/>
              <a:ext cx="1236134" cy="626178"/>
            </a:xfrm>
            <a:prstGeom prst="roundRect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287" name="CaixaDeTexto 286">
              <a:extLst>
                <a:ext uri="{FF2B5EF4-FFF2-40B4-BE49-F238E27FC236}">
                  <a16:creationId xmlns:a16="http://schemas.microsoft.com/office/drawing/2014/main" id="{37073DD4-7DEA-9410-3D00-F8E24B28B3C9}"/>
                </a:ext>
              </a:extLst>
            </p:cNvPr>
            <p:cNvSpPr txBox="1"/>
            <p:nvPr/>
          </p:nvSpPr>
          <p:spPr>
            <a:xfrm>
              <a:off x="2151459" y="815315"/>
              <a:ext cx="146548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Criação do PROINFA e da ABEEólica</a:t>
              </a:r>
            </a:p>
          </p:txBody>
        </p:sp>
        <p:sp>
          <p:nvSpPr>
            <p:cNvPr id="278" name="Seta: Divisa 277">
              <a:extLst>
                <a:ext uri="{FF2B5EF4-FFF2-40B4-BE49-F238E27FC236}">
                  <a16:creationId xmlns:a16="http://schemas.microsoft.com/office/drawing/2014/main" id="{66620B72-861D-5E97-E568-53E5A02521EA}"/>
                </a:ext>
              </a:extLst>
            </p:cNvPr>
            <p:cNvSpPr/>
            <p:nvPr/>
          </p:nvSpPr>
          <p:spPr>
            <a:xfrm>
              <a:off x="2370665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cxnSp>
          <p:nvCxnSpPr>
            <p:cNvPr id="280" name="Conector de Seta Reta 279">
              <a:extLst>
                <a:ext uri="{FF2B5EF4-FFF2-40B4-BE49-F238E27FC236}">
                  <a16:creationId xmlns:a16="http://schemas.microsoft.com/office/drawing/2014/main" id="{2FE65877-B936-2FE3-81CE-889134382BB1}"/>
                </a:ext>
              </a:extLst>
            </p:cNvPr>
            <p:cNvCxnSpPr>
              <a:cxnSpLocks/>
              <a:stCxn id="279" idx="2"/>
              <a:endCxn id="278" idx="0"/>
            </p:cNvCxnSpPr>
            <p:nvPr/>
          </p:nvCxnSpPr>
          <p:spPr>
            <a:xfrm>
              <a:off x="2874432" y="1465620"/>
              <a:ext cx="2116" cy="290155"/>
            </a:xfrm>
            <a:prstGeom prst="straightConnector1">
              <a:avLst/>
            </a:prstGeom>
            <a:ln w="28575">
              <a:solidFill>
                <a:srgbClr val="0BD0D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8" name="Forma Livre: Forma 287">
              <a:extLst>
                <a:ext uri="{FF2B5EF4-FFF2-40B4-BE49-F238E27FC236}">
                  <a16:creationId xmlns:a16="http://schemas.microsoft.com/office/drawing/2014/main" id="{C2C40B00-E9F2-2A7B-BBDD-D94930BF6019}"/>
                </a:ext>
              </a:extLst>
            </p:cNvPr>
            <p:cNvSpPr/>
            <p:nvPr/>
          </p:nvSpPr>
          <p:spPr>
            <a:xfrm>
              <a:off x="2563722" y="1694117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2002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</p:grp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A54E64EB-8844-39DC-344A-D3FCF30778BF}"/>
              </a:ext>
            </a:extLst>
          </p:cNvPr>
          <p:cNvGrpSpPr/>
          <p:nvPr/>
        </p:nvGrpSpPr>
        <p:grpSpPr>
          <a:xfrm>
            <a:off x="3208134" y="2243814"/>
            <a:ext cx="1486212" cy="1433919"/>
            <a:chOff x="3219698" y="1694117"/>
            <a:chExt cx="1486212" cy="1433919"/>
          </a:xfrm>
        </p:grpSpPr>
        <p:sp>
          <p:nvSpPr>
            <p:cNvPr id="290" name="Seta: Divisa 289">
              <a:extLst>
                <a:ext uri="{FF2B5EF4-FFF2-40B4-BE49-F238E27FC236}">
                  <a16:creationId xmlns:a16="http://schemas.microsoft.com/office/drawing/2014/main" id="{ED7D84DA-4DCC-C5FB-5ECB-00876A571D23}"/>
                </a:ext>
              </a:extLst>
            </p:cNvPr>
            <p:cNvSpPr/>
            <p:nvPr/>
          </p:nvSpPr>
          <p:spPr>
            <a:xfrm>
              <a:off x="3447667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291" name="Retângulo: Cantos Arredondados 290">
              <a:extLst>
                <a:ext uri="{FF2B5EF4-FFF2-40B4-BE49-F238E27FC236}">
                  <a16:creationId xmlns:a16="http://schemas.microsoft.com/office/drawing/2014/main" id="{828B8FE2-A84C-2328-F965-5DB69F799512}"/>
                </a:ext>
              </a:extLst>
            </p:cNvPr>
            <p:cNvSpPr/>
            <p:nvPr/>
          </p:nvSpPr>
          <p:spPr>
            <a:xfrm>
              <a:off x="3233550" y="2453568"/>
              <a:ext cx="1440000" cy="661360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292" name="Conector de Seta Reta 291">
              <a:extLst>
                <a:ext uri="{FF2B5EF4-FFF2-40B4-BE49-F238E27FC236}">
                  <a16:creationId xmlns:a16="http://schemas.microsoft.com/office/drawing/2014/main" id="{FAED6EDF-593C-2877-5B50-8C2D2712CA64}"/>
                </a:ext>
              </a:extLst>
            </p:cNvPr>
            <p:cNvCxnSpPr>
              <a:cxnSpLocks/>
              <a:stCxn id="291" idx="0"/>
              <a:endCxn id="290" idx="2"/>
            </p:cNvCxnSpPr>
            <p:nvPr/>
          </p:nvCxnSpPr>
          <p:spPr>
            <a:xfrm flipV="1">
              <a:off x="3953550" y="2153709"/>
              <a:ext cx="0" cy="299859"/>
            </a:xfrm>
            <a:prstGeom prst="straightConnector1">
              <a:avLst/>
            </a:prstGeom>
            <a:ln w="28575">
              <a:solidFill>
                <a:srgbClr val="10C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3" name="Forma Livre: Forma 292">
              <a:extLst>
                <a:ext uri="{FF2B5EF4-FFF2-40B4-BE49-F238E27FC236}">
                  <a16:creationId xmlns:a16="http://schemas.microsoft.com/office/drawing/2014/main" id="{A4549814-0079-691A-CCA0-332DA9D1324D}"/>
                </a:ext>
              </a:extLst>
            </p:cNvPr>
            <p:cNvSpPr/>
            <p:nvPr/>
          </p:nvSpPr>
          <p:spPr>
            <a:xfrm>
              <a:off x="3633840" y="1694117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2004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294" name="CaixaDeTexto 293">
              <a:extLst>
                <a:ext uri="{FF2B5EF4-FFF2-40B4-BE49-F238E27FC236}">
                  <a16:creationId xmlns:a16="http://schemas.microsoft.com/office/drawing/2014/main" id="{AC494090-2A5F-91DE-63E7-7063AB41ABAE}"/>
                </a:ext>
              </a:extLst>
            </p:cNvPr>
            <p:cNvSpPr txBox="1"/>
            <p:nvPr/>
          </p:nvSpPr>
          <p:spPr>
            <a:xfrm>
              <a:off x="3219698" y="2481705"/>
              <a:ext cx="148621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latin typeface="Arial (Corpo)"/>
                  <a:cs typeface="Calibri Light" panose="020F0302020204030204" pitchFamily="34" charset="0"/>
                </a:rPr>
                <a:t>Regulamentação do Novo Modelo do Setor Elétrico</a:t>
              </a:r>
              <a:endParaRPr lang="pt-BR" sz="1100" i="1" dirty="0">
                <a:latin typeface="Arial (Corpo)"/>
                <a:cs typeface="Calibri Light" panose="020F0302020204030204" pitchFamily="34" charset="0"/>
              </a:endParaRPr>
            </a:p>
          </p:txBody>
        </p: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78E016D5-2BA4-C5F2-B398-6C54DF4E78B1}"/>
              </a:ext>
            </a:extLst>
          </p:cNvPr>
          <p:cNvGrpSpPr/>
          <p:nvPr/>
        </p:nvGrpSpPr>
        <p:grpSpPr>
          <a:xfrm>
            <a:off x="4290524" y="816718"/>
            <a:ext cx="1533386" cy="1986785"/>
            <a:chOff x="4311713" y="353649"/>
            <a:chExt cx="1533386" cy="1986785"/>
          </a:xfrm>
        </p:grpSpPr>
        <p:sp>
          <p:nvSpPr>
            <p:cNvPr id="309" name="Retângulo: Cantos Arredondados 308">
              <a:extLst>
                <a:ext uri="{FF2B5EF4-FFF2-40B4-BE49-F238E27FC236}">
                  <a16:creationId xmlns:a16="http://schemas.microsoft.com/office/drawing/2014/main" id="{5713D793-B400-467F-F5CD-AA5A5879DB54}"/>
                </a:ext>
              </a:extLst>
            </p:cNvPr>
            <p:cNvSpPr/>
            <p:nvPr/>
          </p:nvSpPr>
          <p:spPr>
            <a:xfrm>
              <a:off x="4327580" y="353649"/>
              <a:ext cx="1440000" cy="1208228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11" name="Seta: Divisa 310">
              <a:extLst>
                <a:ext uri="{FF2B5EF4-FFF2-40B4-BE49-F238E27FC236}">
                  <a16:creationId xmlns:a16="http://schemas.microsoft.com/office/drawing/2014/main" id="{52FFE3DE-5646-85D5-B8F3-6B58437768B1}"/>
                </a:ext>
              </a:extLst>
            </p:cNvPr>
            <p:cNvSpPr/>
            <p:nvPr/>
          </p:nvSpPr>
          <p:spPr>
            <a:xfrm>
              <a:off x="4547756" y="1842403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cxnSp>
          <p:nvCxnSpPr>
            <p:cNvPr id="312" name="Conector de Seta Reta 311">
              <a:extLst>
                <a:ext uri="{FF2B5EF4-FFF2-40B4-BE49-F238E27FC236}">
                  <a16:creationId xmlns:a16="http://schemas.microsoft.com/office/drawing/2014/main" id="{0EFC07D3-A8AE-BB92-0772-2D49852C55F0}"/>
                </a:ext>
              </a:extLst>
            </p:cNvPr>
            <p:cNvCxnSpPr>
              <a:cxnSpLocks/>
              <a:stCxn id="309" idx="2"/>
              <a:endCxn id="311" idx="0"/>
            </p:cNvCxnSpPr>
            <p:nvPr/>
          </p:nvCxnSpPr>
          <p:spPr>
            <a:xfrm>
              <a:off x="5047580" y="1561877"/>
              <a:ext cx="6059" cy="280526"/>
            </a:xfrm>
            <a:prstGeom prst="straightConnector1">
              <a:avLst/>
            </a:prstGeom>
            <a:ln w="28575">
              <a:solidFill>
                <a:srgbClr val="7CCA6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3" name="Forma Livre: Forma 312">
              <a:extLst>
                <a:ext uri="{FF2B5EF4-FFF2-40B4-BE49-F238E27FC236}">
                  <a16:creationId xmlns:a16="http://schemas.microsoft.com/office/drawing/2014/main" id="{C89E15A6-50C2-2037-612F-D7568FCF63ED}"/>
                </a:ext>
              </a:extLst>
            </p:cNvPr>
            <p:cNvSpPr/>
            <p:nvPr/>
          </p:nvSpPr>
          <p:spPr>
            <a:xfrm>
              <a:off x="4740813" y="1780745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2009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314" name="CaixaDeTexto 313">
              <a:extLst>
                <a:ext uri="{FF2B5EF4-FFF2-40B4-BE49-F238E27FC236}">
                  <a16:creationId xmlns:a16="http://schemas.microsoft.com/office/drawing/2014/main" id="{942ED914-C650-3FC1-C206-CDB4E6B0B40D}"/>
                </a:ext>
              </a:extLst>
            </p:cNvPr>
            <p:cNvSpPr txBox="1"/>
            <p:nvPr/>
          </p:nvSpPr>
          <p:spPr>
            <a:xfrm>
              <a:off x="4311713" y="356943"/>
              <a:ext cx="1533386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100" b="1" dirty="0">
                  <a:latin typeface="Arial (Corpo)"/>
                  <a:cs typeface="Calibri Light" panose="020F0302020204030204" pitchFamily="34" charset="0"/>
                </a:rPr>
                <a:t>1º Leilão com participação eólica (LER 2009)</a:t>
              </a:r>
            </a:p>
            <a:p>
              <a:pPr algn="ctr"/>
              <a:r>
                <a:rPr lang="pt-BR" sz="1050" b="0" dirty="0">
                  <a:latin typeface="Arial (Corpo)"/>
                  <a:cs typeface="Calibri Light" panose="020F0302020204030204" pitchFamily="34" charset="0"/>
                </a:rPr>
                <a:t>     Existência da Cláusula 5.12 – isenção do risco da transmissão</a:t>
              </a:r>
            </a:p>
          </p:txBody>
        </p:sp>
      </p:grpSp>
      <p:grpSp>
        <p:nvGrpSpPr>
          <p:cNvPr id="319" name="Agrupar 318">
            <a:extLst>
              <a:ext uri="{FF2B5EF4-FFF2-40B4-BE49-F238E27FC236}">
                <a16:creationId xmlns:a16="http://schemas.microsoft.com/office/drawing/2014/main" id="{BF63815C-6C97-A5DB-6B80-305B73C6B51A}"/>
              </a:ext>
            </a:extLst>
          </p:cNvPr>
          <p:cNvGrpSpPr/>
          <p:nvPr/>
        </p:nvGrpSpPr>
        <p:grpSpPr>
          <a:xfrm>
            <a:off x="5359835" y="2236241"/>
            <a:ext cx="1486212" cy="1611478"/>
            <a:chOff x="3210444" y="1686544"/>
            <a:chExt cx="1486212" cy="1611478"/>
          </a:xfrm>
        </p:grpSpPr>
        <p:sp>
          <p:nvSpPr>
            <p:cNvPr id="320" name="Seta: Divisa 319">
              <a:extLst>
                <a:ext uri="{FF2B5EF4-FFF2-40B4-BE49-F238E27FC236}">
                  <a16:creationId xmlns:a16="http://schemas.microsoft.com/office/drawing/2014/main" id="{84F07C9F-1F0A-147A-63D6-2442CD085208}"/>
                </a:ext>
              </a:extLst>
            </p:cNvPr>
            <p:cNvSpPr/>
            <p:nvPr/>
          </p:nvSpPr>
          <p:spPr>
            <a:xfrm>
              <a:off x="3447667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21" name="Retângulo: Cantos Arredondados 320">
              <a:extLst>
                <a:ext uri="{FF2B5EF4-FFF2-40B4-BE49-F238E27FC236}">
                  <a16:creationId xmlns:a16="http://schemas.microsoft.com/office/drawing/2014/main" id="{299D0165-EBAB-4FFF-8AE8-C9FCCE01F84C}"/>
                </a:ext>
              </a:extLst>
            </p:cNvPr>
            <p:cNvSpPr/>
            <p:nvPr/>
          </p:nvSpPr>
          <p:spPr>
            <a:xfrm>
              <a:off x="3233550" y="2434315"/>
              <a:ext cx="1440000" cy="830637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22" name="Conector de Seta Reta 321">
              <a:extLst>
                <a:ext uri="{FF2B5EF4-FFF2-40B4-BE49-F238E27FC236}">
                  <a16:creationId xmlns:a16="http://schemas.microsoft.com/office/drawing/2014/main" id="{F5021DAB-29EC-22B2-A45D-DBF80412985F}"/>
                </a:ext>
              </a:extLst>
            </p:cNvPr>
            <p:cNvCxnSpPr>
              <a:cxnSpLocks/>
              <a:stCxn id="321" idx="0"/>
              <a:endCxn id="320" idx="2"/>
            </p:cNvCxnSpPr>
            <p:nvPr/>
          </p:nvCxnSpPr>
          <p:spPr>
            <a:xfrm flipV="1">
              <a:off x="3953550" y="2153709"/>
              <a:ext cx="0" cy="280606"/>
            </a:xfrm>
            <a:prstGeom prst="straightConnector1">
              <a:avLst/>
            </a:prstGeom>
            <a:ln w="28575">
              <a:solidFill>
                <a:srgbClr val="A5C2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3" name="Forma Livre: Forma 322">
              <a:extLst>
                <a:ext uri="{FF2B5EF4-FFF2-40B4-BE49-F238E27FC236}">
                  <a16:creationId xmlns:a16="http://schemas.microsoft.com/office/drawing/2014/main" id="{8A76DDA4-CE62-9899-7DCE-2041ACEE4EAF}"/>
                </a:ext>
              </a:extLst>
            </p:cNvPr>
            <p:cNvSpPr/>
            <p:nvPr/>
          </p:nvSpPr>
          <p:spPr>
            <a:xfrm>
              <a:off x="3652798" y="1686544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2010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324" name="CaixaDeTexto 323">
              <a:extLst>
                <a:ext uri="{FF2B5EF4-FFF2-40B4-BE49-F238E27FC236}">
                  <a16:creationId xmlns:a16="http://schemas.microsoft.com/office/drawing/2014/main" id="{C796AF1E-1801-ABCF-DE2C-D746311ADA71}"/>
                </a:ext>
              </a:extLst>
            </p:cNvPr>
            <p:cNvSpPr txBox="1"/>
            <p:nvPr/>
          </p:nvSpPr>
          <p:spPr>
            <a:xfrm>
              <a:off x="3210444" y="2467025"/>
              <a:ext cx="148621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1ª Participação no Leilão de Fontes Alternativas (LFA 2010)</a:t>
              </a:r>
            </a:p>
          </p:txBody>
        </p:sp>
      </p:grpSp>
      <p:grpSp>
        <p:nvGrpSpPr>
          <p:cNvPr id="326" name="Agrupar 325">
            <a:extLst>
              <a:ext uri="{FF2B5EF4-FFF2-40B4-BE49-F238E27FC236}">
                <a16:creationId xmlns:a16="http://schemas.microsoft.com/office/drawing/2014/main" id="{B82CCBEA-A479-D6B6-2D7E-216C5EBAE5BC}"/>
              </a:ext>
            </a:extLst>
          </p:cNvPr>
          <p:cNvGrpSpPr/>
          <p:nvPr/>
        </p:nvGrpSpPr>
        <p:grpSpPr>
          <a:xfrm>
            <a:off x="6551418" y="1515639"/>
            <a:ext cx="1274233" cy="1263249"/>
            <a:chOff x="86783" y="967546"/>
            <a:chExt cx="1274233" cy="1263249"/>
          </a:xfrm>
        </p:grpSpPr>
        <p:sp>
          <p:nvSpPr>
            <p:cNvPr id="327" name="Seta: Divisa 326">
              <a:extLst>
                <a:ext uri="{FF2B5EF4-FFF2-40B4-BE49-F238E27FC236}">
                  <a16:creationId xmlns:a16="http://schemas.microsoft.com/office/drawing/2014/main" id="{62621E1A-9D24-4A67-102E-BE86A61A036B}"/>
                </a:ext>
              </a:extLst>
            </p:cNvPr>
            <p:cNvSpPr/>
            <p:nvPr/>
          </p:nvSpPr>
          <p:spPr>
            <a:xfrm>
              <a:off x="201083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328" name="Retângulo: Cantos Arredondados 327">
              <a:extLst>
                <a:ext uri="{FF2B5EF4-FFF2-40B4-BE49-F238E27FC236}">
                  <a16:creationId xmlns:a16="http://schemas.microsoft.com/office/drawing/2014/main" id="{938EB2A0-0B28-8BBB-84BF-AA4E94139DAB}"/>
                </a:ext>
              </a:extLst>
            </p:cNvPr>
            <p:cNvSpPr/>
            <p:nvPr/>
          </p:nvSpPr>
          <p:spPr>
            <a:xfrm>
              <a:off x="86783" y="967546"/>
              <a:ext cx="1236134" cy="507704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29" name="Conector de Seta Reta 328">
              <a:extLst>
                <a:ext uri="{FF2B5EF4-FFF2-40B4-BE49-F238E27FC236}">
                  <a16:creationId xmlns:a16="http://schemas.microsoft.com/office/drawing/2014/main" id="{2120AAD2-52F9-F4A3-3A41-D950F8C386E0}"/>
                </a:ext>
              </a:extLst>
            </p:cNvPr>
            <p:cNvCxnSpPr>
              <a:cxnSpLocks/>
              <a:stCxn id="328" idx="2"/>
              <a:endCxn id="327" idx="0"/>
            </p:cNvCxnSpPr>
            <p:nvPr/>
          </p:nvCxnSpPr>
          <p:spPr>
            <a:xfrm>
              <a:off x="704850" y="1475250"/>
              <a:ext cx="2116" cy="2805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0" name="Forma Livre: Forma 329">
              <a:extLst>
                <a:ext uri="{FF2B5EF4-FFF2-40B4-BE49-F238E27FC236}">
                  <a16:creationId xmlns:a16="http://schemas.microsoft.com/office/drawing/2014/main" id="{F9525462-19C1-30DE-BC0E-7E6751879651}"/>
                </a:ext>
              </a:extLst>
            </p:cNvPr>
            <p:cNvSpPr/>
            <p:nvPr/>
          </p:nvSpPr>
          <p:spPr>
            <a:xfrm>
              <a:off x="347925" y="1671106"/>
              <a:ext cx="846859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2011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331" name="Forma Livre: Forma 330">
              <a:extLst>
                <a:ext uri="{FF2B5EF4-FFF2-40B4-BE49-F238E27FC236}">
                  <a16:creationId xmlns:a16="http://schemas.microsoft.com/office/drawing/2014/main" id="{6715FDF8-EBC5-BBDC-E18B-07E05810964E}"/>
                </a:ext>
              </a:extLst>
            </p:cNvPr>
            <p:cNvSpPr/>
            <p:nvPr/>
          </p:nvSpPr>
          <p:spPr>
            <a:xfrm>
              <a:off x="101747" y="967546"/>
              <a:ext cx="1236134" cy="389229"/>
            </a:xfrm>
            <a:custGeom>
              <a:avLst/>
              <a:gdLst>
                <a:gd name="connsiteX0" fmla="*/ 0 w 2576929"/>
                <a:gd name="connsiteY0" fmla="*/ 0 h 1592961"/>
                <a:gd name="connsiteX1" fmla="*/ 2576929 w 2576929"/>
                <a:gd name="connsiteY1" fmla="*/ 0 h 1592961"/>
                <a:gd name="connsiteX2" fmla="*/ 2576929 w 2576929"/>
                <a:gd name="connsiteY2" fmla="*/ 1592961 h 1592961"/>
                <a:gd name="connsiteX3" fmla="*/ 0 w 2576929"/>
                <a:gd name="connsiteY3" fmla="*/ 1592961 h 1592961"/>
                <a:gd name="connsiteX4" fmla="*/ 0 w 2576929"/>
                <a:gd name="connsiteY4" fmla="*/ 0 h 159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1592961">
                  <a:moveTo>
                    <a:pt x="0" y="0"/>
                  </a:moveTo>
                  <a:lnTo>
                    <a:pt x="2576929" y="0"/>
                  </a:lnTo>
                  <a:lnTo>
                    <a:pt x="2576929" y="1592961"/>
                  </a:lnTo>
                  <a:lnTo>
                    <a:pt x="0" y="1592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95250" rIns="95250" bIns="142875" numCol="1" spcCol="1270" rtlCol="0" anchor="t" anchorCtr="0">
              <a:noAutofit/>
            </a:bodyPr>
            <a:lstStyle/>
            <a:p>
              <a:pPr algn="ctr"/>
              <a:r>
                <a:rPr lang="pt-BR" sz="2400" b="1" dirty="0">
                  <a:latin typeface="Arial (Corpo)"/>
                  <a:cs typeface="Calibri Light" panose="020F0302020204030204" pitchFamily="34" charset="0"/>
                </a:rPr>
                <a:t>1 GW</a:t>
              </a:r>
            </a:p>
          </p:txBody>
        </p:sp>
      </p:grpSp>
      <p:grpSp>
        <p:nvGrpSpPr>
          <p:cNvPr id="333" name="Agrupar 332">
            <a:extLst>
              <a:ext uri="{FF2B5EF4-FFF2-40B4-BE49-F238E27FC236}">
                <a16:creationId xmlns:a16="http://schemas.microsoft.com/office/drawing/2014/main" id="{9FF85D21-CA7E-2602-23E4-6886C462C556}"/>
              </a:ext>
            </a:extLst>
          </p:cNvPr>
          <p:cNvGrpSpPr/>
          <p:nvPr/>
        </p:nvGrpSpPr>
        <p:grpSpPr>
          <a:xfrm>
            <a:off x="7477536" y="2243814"/>
            <a:ext cx="1572717" cy="1610337"/>
            <a:chOff x="1013592" y="1694117"/>
            <a:chExt cx="1572717" cy="1610337"/>
          </a:xfrm>
        </p:grpSpPr>
        <p:sp>
          <p:nvSpPr>
            <p:cNvPr id="334" name="Seta: Divisa 333">
              <a:extLst>
                <a:ext uri="{FF2B5EF4-FFF2-40B4-BE49-F238E27FC236}">
                  <a16:creationId xmlns:a16="http://schemas.microsoft.com/office/drawing/2014/main" id="{F8D3655F-5F62-67BF-1911-2F6B9F8E8895}"/>
                </a:ext>
              </a:extLst>
            </p:cNvPr>
            <p:cNvSpPr/>
            <p:nvPr/>
          </p:nvSpPr>
          <p:spPr>
            <a:xfrm>
              <a:off x="1284816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35" name="Retângulo: Cantos Arredondados 334">
              <a:extLst>
                <a:ext uri="{FF2B5EF4-FFF2-40B4-BE49-F238E27FC236}">
                  <a16:creationId xmlns:a16="http://schemas.microsoft.com/office/drawing/2014/main" id="{C6411064-F133-6257-73B2-986145850C62}"/>
                </a:ext>
              </a:extLst>
            </p:cNvPr>
            <p:cNvSpPr/>
            <p:nvPr/>
          </p:nvSpPr>
          <p:spPr>
            <a:xfrm>
              <a:off x="1070699" y="2434317"/>
              <a:ext cx="1440000" cy="866193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36" name="Conector de Seta Reta 335">
              <a:extLst>
                <a:ext uri="{FF2B5EF4-FFF2-40B4-BE49-F238E27FC236}">
                  <a16:creationId xmlns:a16="http://schemas.microsoft.com/office/drawing/2014/main" id="{91FF25AB-5230-C6AE-42E5-A641DD329035}"/>
                </a:ext>
              </a:extLst>
            </p:cNvPr>
            <p:cNvCxnSpPr>
              <a:cxnSpLocks/>
              <a:stCxn id="335" idx="0"/>
              <a:endCxn id="334" idx="2"/>
            </p:cNvCxnSpPr>
            <p:nvPr/>
          </p:nvCxnSpPr>
          <p:spPr>
            <a:xfrm flipV="1">
              <a:off x="1790699" y="2153709"/>
              <a:ext cx="0" cy="280608"/>
            </a:xfrm>
            <a:prstGeom prst="straightConnector1">
              <a:avLst/>
            </a:prstGeom>
            <a:ln w="28575">
              <a:solidFill>
                <a:srgbClr val="009DD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7" name="Forma Livre: Forma 336">
              <a:extLst>
                <a:ext uri="{FF2B5EF4-FFF2-40B4-BE49-F238E27FC236}">
                  <a16:creationId xmlns:a16="http://schemas.microsoft.com/office/drawing/2014/main" id="{F9B4E678-A7DF-EFD9-A4B5-EDED14818CCE}"/>
                </a:ext>
              </a:extLst>
            </p:cNvPr>
            <p:cNvSpPr/>
            <p:nvPr/>
          </p:nvSpPr>
          <p:spPr>
            <a:xfrm>
              <a:off x="1471017" y="1694117"/>
              <a:ext cx="807499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2012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338" name="CaixaDeTexto 337">
              <a:extLst>
                <a:ext uri="{FF2B5EF4-FFF2-40B4-BE49-F238E27FC236}">
                  <a16:creationId xmlns:a16="http://schemas.microsoft.com/office/drawing/2014/main" id="{57C79D88-66BD-0ED4-B1E3-7EE02A1A420C}"/>
                </a:ext>
              </a:extLst>
            </p:cNvPr>
            <p:cNvSpPr txBox="1"/>
            <p:nvPr/>
          </p:nvSpPr>
          <p:spPr>
            <a:xfrm>
              <a:off x="1013592" y="2473457"/>
              <a:ext cx="157271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dirty="0">
                  <a:latin typeface="Arial (Corpo)"/>
                  <a:cs typeface="Calibri Light" panose="020F0302020204030204" pitchFamily="34" charset="0"/>
                </a:rPr>
                <a:t>Novo Regra de Conteúdo Local do BNDES – 2013 a 2016</a:t>
              </a:r>
              <a:endParaRPr lang="pt-BR" sz="1100" i="1" dirty="0">
                <a:latin typeface="Arial (Corpo)"/>
                <a:cs typeface="Calibri Light" panose="020F0302020204030204" pitchFamily="34" charset="0"/>
              </a:endParaRPr>
            </a:p>
          </p:txBody>
        </p: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300F6E6C-B41F-21D1-BCAC-62EC6A444817}"/>
              </a:ext>
            </a:extLst>
          </p:cNvPr>
          <p:cNvGrpSpPr/>
          <p:nvPr/>
        </p:nvGrpSpPr>
        <p:grpSpPr>
          <a:xfrm>
            <a:off x="8579370" y="684590"/>
            <a:ext cx="1533385" cy="2112102"/>
            <a:chOff x="8600559" y="221521"/>
            <a:chExt cx="1533385" cy="2112102"/>
          </a:xfrm>
        </p:grpSpPr>
        <p:grpSp>
          <p:nvGrpSpPr>
            <p:cNvPr id="340" name="Agrupar 339">
              <a:extLst>
                <a:ext uri="{FF2B5EF4-FFF2-40B4-BE49-F238E27FC236}">
                  <a16:creationId xmlns:a16="http://schemas.microsoft.com/office/drawing/2014/main" id="{687AE34E-4713-2A15-2C23-871D54560D42}"/>
                </a:ext>
              </a:extLst>
            </p:cNvPr>
            <p:cNvGrpSpPr/>
            <p:nvPr/>
          </p:nvGrpSpPr>
          <p:grpSpPr>
            <a:xfrm>
              <a:off x="8642919" y="221521"/>
              <a:ext cx="1440000" cy="2112102"/>
              <a:chOff x="2160114" y="141704"/>
              <a:chExt cx="1440000" cy="2112102"/>
            </a:xfrm>
          </p:grpSpPr>
          <p:sp>
            <p:nvSpPr>
              <p:cNvPr id="341" name="Retângulo: Cantos Arredondados 340">
                <a:extLst>
                  <a:ext uri="{FF2B5EF4-FFF2-40B4-BE49-F238E27FC236}">
                    <a16:creationId xmlns:a16="http://schemas.microsoft.com/office/drawing/2014/main" id="{2523E05C-D049-E815-A858-82B573334A95}"/>
                  </a:ext>
                </a:extLst>
              </p:cNvPr>
              <p:cNvSpPr/>
              <p:nvPr/>
            </p:nvSpPr>
            <p:spPr>
              <a:xfrm>
                <a:off x="2160114" y="141704"/>
                <a:ext cx="1440000" cy="1333548"/>
              </a:xfrm>
              <a:prstGeom prst="roundRect">
                <a:avLst/>
              </a:prstGeom>
              <a:solidFill>
                <a:schemeClr val="accent3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343" name="Seta: Divisa 342">
                <a:extLst>
                  <a:ext uri="{FF2B5EF4-FFF2-40B4-BE49-F238E27FC236}">
                    <a16:creationId xmlns:a16="http://schemas.microsoft.com/office/drawing/2014/main" id="{E54A9442-82E9-EEDF-2411-44D811FC9D49}"/>
                  </a:ext>
                </a:extLst>
              </p:cNvPr>
              <p:cNvSpPr/>
              <p:nvPr/>
            </p:nvSpPr>
            <p:spPr>
              <a:xfrm>
                <a:off x="2370665" y="1755775"/>
                <a:ext cx="1159933" cy="397934"/>
              </a:xfrm>
              <a:prstGeom prst="chevron">
                <a:avLst>
                  <a:gd name="adj" fmla="val 3723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4" name="Conector de Seta Reta 343">
                <a:extLst>
                  <a:ext uri="{FF2B5EF4-FFF2-40B4-BE49-F238E27FC236}">
                    <a16:creationId xmlns:a16="http://schemas.microsoft.com/office/drawing/2014/main" id="{305266AE-D676-62A8-8200-0C1F08D0099C}"/>
                  </a:ext>
                </a:extLst>
              </p:cNvPr>
              <p:cNvCxnSpPr>
                <a:cxnSpLocks/>
                <a:stCxn id="341" idx="2"/>
                <a:endCxn id="343" idx="0"/>
              </p:cNvCxnSpPr>
              <p:nvPr/>
            </p:nvCxnSpPr>
            <p:spPr>
              <a:xfrm flipH="1">
                <a:off x="2876548" y="1475252"/>
                <a:ext cx="3566" cy="280523"/>
              </a:xfrm>
              <a:prstGeom prst="straightConnector1">
                <a:avLst/>
              </a:prstGeom>
              <a:ln w="28575">
                <a:solidFill>
                  <a:srgbClr val="0BD0D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5" name="Forma Livre: Forma 344">
                <a:extLst>
                  <a:ext uri="{FF2B5EF4-FFF2-40B4-BE49-F238E27FC236}">
                    <a16:creationId xmlns:a16="http://schemas.microsoft.com/office/drawing/2014/main" id="{50F86857-8F73-9567-6255-9F6C3067D21C}"/>
                  </a:ext>
                </a:extLst>
              </p:cNvPr>
              <p:cNvSpPr/>
              <p:nvPr/>
            </p:nvSpPr>
            <p:spPr>
              <a:xfrm>
                <a:off x="2563722" y="1694117"/>
                <a:ext cx="773818" cy="559689"/>
              </a:xfrm>
              <a:custGeom>
                <a:avLst/>
                <a:gdLst>
                  <a:gd name="connsiteX0" fmla="*/ 0 w 2576929"/>
                  <a:gd name="connsiteY0" fmla="*/ 0 h 559689"/>
                  <a:gd name="connsiteX1" fmla="*/ 2576929 w 2576929"/>
                  <a:gd name="connsiteY1" fmla="*/ 0 h 559689"/>
                  <a:gd name="connsiteX2" fmla="*/ 2576929 w 2576929"/>
                  <a:gd name="connsiteY2" fmla="*/ 559689 h 559689"/>
                  <a:gd name="connsiteX3" fmla="*/ 0 w 2576929"/>
                  <a:gd name="connsiteY3" fmla="*/ 559689 h 559689"/>
                  <a:gd name="connsiteX4" fmla="*/ 0 w 2576929"/>
                  <a:gd name="connsiteY4" fmla="*/ 0 h 55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6929" h="559689">
                    <a:moveTo>
                      <a:pt x="0" y="0"/>
                    </a:moveTo>
                    <a:lnTo>
                      <a:pt x="2576929" y="0"/>
                    </a:lnTo>
                    <a:lnTo>
                      <a:pt x="2576929" y="559689"/>
                    </a:lnTo>
                    <a:lnTo>
                      <a:pt x="0" y="55968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69850" bIns="0" numCol="1" spcCol="1270" rtlCol="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b="1"/>
                </a:pPr>
                <a:r>
                  <a:rPr lang="pt-BR" sz="1400" b="1" kern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(Corpo)"/>
                  </a:rPr>
                  <a:t>2013</a:t>
                </a:r>
                <a:endParaRPr lang="pt-BR" sz="1400" kern="1200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endParaRPr>
              </a:p>
            </p:txBody>
          </p:sp>
        </p:grpSp>
        <p:sp>
          <p:nvSpPr>
            <p:cNvPr id="346" name="CaixaDeTexto 345">
              <a:extLst>
                <a:ext uri="{FF2B5EF4-FFF2-40B4-BE49-F238E27FC236}">
                  <a16:creationId xmlns:a16="http://schemas.microsoft.com/office/drawing/2014/main" id="{2DC5C9E5-F6A7-942B-04DA-1FD25760B1E3}"/>
                </a:ext>
              </a:extLst>
            </p:cNvPr>
            <p:cNvSpPr txBox="1"/>
            <p:nvPr/>
          </p:nvSpPr>
          <p:spPr>
            <a:xfrm>
              <a:off x="8600559" y="244447"/>
              <a:ext cx="1533385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Criação do Selo e Certificado de Energia Renovável </a:t>
              </a:r>
            </a:p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2ª fonte mais competitiva</a:t>
              </a:r>
            </a:p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Extinção da Cláusula 5.12</a:t>
              </a:r>
            </a:p>
          </p:txBody>
        </p:sp>
      </p:grpSp>
      <p:grpSp>
        <p:nvGrpSpPr>
          <p:cNvPr id="349" name="Agrupar 348">
            <a:extLst>
              <a:ext uri="{FF2B5EF4-FFF2-40B4-BE49-F238E27FC236}">
                <a16:creationId xmlns:a16="http://schemas.microsoft.com/office/drawing/2014/main" id="{8A4F0E0D-A8D5-EFB4-D4B8-A1A4980C9D1B}"/>
              </a:ext>
            </a:extLst>
          </p:cNvPr>
          <p:cNvGrpSpPr/>
          <p:nvPr/>
        </p:nvGrpSpPr>
        <p:grpSpPr>
          <a:xfrm>
            <a:off x="9680259" y="2236241"/>
            <a:ext cx="1486212" cy="1785067"/>
            <a:chOff x="3227464" y="1694117"/>
            <a:chExt cx="1486212" cy="1785067"/>
          </a:xfrm>
        </p:grpSpPr>
        <p:sp>
          <p:nvSpPr>
            <p:cNvPr id="354" name="Seta: Divisa 353">
              <a:extLst>
                <a:ext uri="{FF2B5EF4-FFF2-40B4-BE49-F238E27FC236}">
                  <a16:creationId xmlns:a16="http://schemas.microsoft.com/office/drawing/2014/main" id="{C036C0E7-2AE3-430D-66D3-7FA9BE651DB9}"/>
                </a:ext>
              </a:extLst>
            </p:cNvPr>
            <p:cNvSpPr/>
            <p:nvPr/>
          </p:nvSpPr>
          <p:spPr>
            <a:xfrm>
              <a:off x="3447667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364" name="Retângulo: Cantos Arredondados 363">
              <a:extLst>
                <a:ext uri="{FF2B5EF4-FFF2-40B4-BE49-F238E27FC236}">
                  <a16:creationId xmlns:a16="http://schemas.microsoft.com/office/drawing/2014/main" id="{26E055A8-C924-A1A2-EC8A-19FC8DA58834}"/>
                </a:ext>
              </a:extLst>
            </p:cNvPr>
            <p:cNvSpPr/>
            <p:nvPr/>
          </p:nvSpPr>
          <p:spPr>
            <a:xfrm>
              <a:off x="3233550" y="2424692"/>
              <a:ext cx="1440000" cy="1054492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65" name="Conector de Seta Reta 364">
              <a:extLst>
                <a:ext uri="{FF2B5EF4-FFF2-40B4-BE49-F238E27FC236}">
                  <a16:creationId xmlns:a16="http://schemas.microsoft.com/office/drawing/2014/main" id="{EF60FD8C-2052-C126-00D4-90879CCE1EED}"/>
                </a:ext>
              </a:extLst>
            </p:cNvPr>
            <p:cNvCxnSpPr>
              <a:cxnSpLocks/>
              <a:stCxn id="364" idx="0"/>
              <a:endCxn id="354" idx="2"/>
            </p:cNvCxnSpPr>
            <p:nvPr/>
          </p:nvCxnSpPr>
          <p:spPr>
            <a:xfrm flipV="1">
              <a:off x="3953550" y="2153709"/>
              <a:ext cx="0" cy="270983"/>
            </a:xfrm>
            <a:prstGeom prst="straightConnector1">
              <a:avLst/>
            </a:prstGeom>
            <a:ln w="28575">
              <a:solidFill>
                <a:srgbClr val="10C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Forma Livre: Forma 365">
              <a:extLst>
                <a:ext uri="{FF2B5EF4-FFF2-40B4-BE49-F238E27FC236}">
                  <a16:creationId xmlns:a16="http://schemas.microsoft.com/office/drawing/2014/main" id="{269C7C2C-62C6-4FCC-4A30-6B4EC45D6387}"/>
                </a:ext>
              </a:extLst>
            </p:cNvPr>
            <p:cNvSpPr/>
            <p:nvPr/>
          </p:nvSpPr>
          <p:spPr>
            <a:xfrm>
              <a:off x="3633840" y="1694117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2014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20" name="CaixaDeTexto 419">
              <a:extLst>
                <a:ext uri="{FF2B5EF4-FFF2-40B4-BE49-F238E27FC236}">
                  <a16:creationId xmlns:a16="http://schemas.microsoft.com/office/drawing/2014/main" id="{755FBA11-67FF-5FFB-9893-EF8D4DAB8F76}"/>
                </a:ext>
              </a:extLst>
            </p:cNvPr>
            <p:cNvSpPr txBox="1"/>
            <p:nvPr/>
          </p:nvSpPr>
          <p:spPr>
            <a:xfrm>
              <a:off x="3227464" y="2401965"/>
              <a:ext cx="148621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000" b="1" dirty="0">
                  <a:latin typeface="Arial (Corpo)"/>
                  <a:cs typeface="Calibri Light" panose="020F0302020204030204" pitchFamily="34" charset="0"/>
                </a:rPr>
                <a:t>5 GW</a:t>
              </a:r>
            </a:p>
            <a:p>
              <a:pPr algn="ctr"/>
              <a:r>
                <a:rPr lang="pt-BR" sz="1100" dirty="0">
                  <a:latin typeface="Arial (Corpo)"/>
                  <a:cs typeface="Calibri Light" panose="020F0302020204030204" pitchFamily="34" charset="0"/>
                </a:rPr>
                <a:t>Resolução CONAMA 462 Licenciamento Ambiental Eólica</a:t>
              </a:r>
            </a:p>
          </p:txBody>
        </p:sp>
      </p:grpSp>
      <p:grpSp>
        <p:nvGrpSpPr>
          <p:cNvPr id="427" name="Agrupar 426">
            <a:extLst>
              <a:ext uri="{FF2B5EF4-FFF2-40B4-BE49-F238E27FC236}">
                <a16:creationId xmlns:a16="http://schemas.microsoft.com/office/drawing/2014/main" id="{085BCFE6-80FA-EF0B-785D-FCE5E504AE33}"/>
              </a:ext>
            </a:extLst>
          </p:cNvPr>
          <p:cNvGrpSpPr/>
          <p:nvPr/>
        </p:nvGrpSpPr>
        <p:grpSpPr>
          <a:xfrm flipH="1">
            <a:off x="9847204" y="5368306"/>
            <a:ext cx="1591569" cy="1420083"/>
            <a:chOff x="3139290" y="1694117"/>
            <a:chExt cx="1591569" cy="1420083"/>
          </a:xfrm>
        </p:grpSpPr>
        <p:sp>
          <p:nvSpPr>
            <p:cNvPr id="428" name="Seta: Divisa 427">
              <a:extLst>
                <a:ext uri="{FF2B5EF4-FFF2-40B4-BE49-F238E27FC236}">
                  <a16:creationId xmlns:a16="http://schemas.microsoft.com/office/drawing/2014/main" id="{E7A5B45F-E465-55CF-F191-1B89D3C2714A}"/>
                </a:ext>
              </a:extLst>
            </p:cNvPr>
            <p:cNvSpPr/>
            <p:nvPr/>
          </p:nvSpPr>
          <p:spPr>
            <a:xfrm>
              <a:off x="3447667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rgbClr val="7CCA6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29" name="Retângulo: Cantos Arredondados 428">
              <a:extLst>
                <a:ext uri="{FF2B5EF4-FFF2-40B4-BE49-F238E27FC236}">
                  <a16:creationId xmlns:a16="http://schemas.microsoft.com/office/drawing/2014/main" id="{8FE54097-EC3A-FE01-C79A-D4B0A213D3A8}"/>
                </a:ext>
              </a:extLst>
            </p:cNvPr>
            <p:cNvSpPr/>
            <p:nvPr/>
          </p:nvSpPr>
          <p:spPr>
            <a:xfrm>
              <a:off x="3233550" y="2424694"/>
              <a:ext cx="1440000" cy="661360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430" name="Conector de Seta Reta 429">
              <a:extLst>
                <a:ext uri="{FF2B5EF4-FFF2-40B4-BE49-F238E27FC236}">
                  <a16:creationId xmlns:a16="http://schemas.microsoft.com/office/drawing/2014/main" id="{7011D92A-396D-7C16-7C62-6285FA4DF435}"/>
                </a:ext>
              </a:extLst>
            </p:cNvPr>
            <p:cNvCxnSpPr>
              <a:cxnSpLocks/>
              <a:stCxn id="429" idx="0"/>
              <a:endCxn id="428" idx="2"/>
            </p:cNvCxnSpPr>
            <p:nvPr/>
          </p:nvCxnSpPr>
          <p:spPr>
            <a:xfrm flipV="1">
              <a:off x="3953550" y="2153709"/>
              <a:ext cx="0" cy="270985"/>
            </a:xfrm>
            <a:prstGeom prst="straightConnector1">
              <a:avLst/>
            </a:prstGeom>
            <a:ln w="28575">
              <a:solidFill>
                <a:srgbClr val="A5C2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Forma Livre: Forma 430">
              <a:extLst>
                <a:ext uri="{FF2B5EF4-FFF2-40B4-BE49-F238E27FC236}">
                  <a16:creationId xmlns:a16="http://schemas.microsoft.com/office/drawing/2014/main" id="{AB63E760-C7DF-3FA2-79A6-68F417C1927D}"/>
                </a:ext>
              </a:extLst>
            </p:cNvPr>
            <p:cNvSpPr/>
            <p:nvPr/>
          </p:nvSpPr>
          <p:spPr>
            <a:xfrm>
              <a:off x="3633840" y="1694117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2015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32" name="CaixaDeTexto 431">
              <a:extLst>
                <a:ext uri="{FF2B5EF4-FFF2-40B4-BE49-F238E27FC236}">
                  <a16:creationId xmlns:a16="http://schemas.microsoft.com/office/drawing/2014/main" id="{116E4506-99A7-6B8B-0933-9C9493A887B4}"/>
                </a:ext>
              </a:extLst>
            </p:cNvPr>
            <p:cNvSpPr txBox="1"/>
            <p:nvPr/>
          </p:nvSpPr>
          <p:spPr>
            <a:xfrm>
              <a:off x="3139290" y="2467869"/>
              <a:ext cx="159156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PRT 416 de Revisão da Garantia Física das Eólicas</a:t>
              </a:r>
            </a:p>
          </p:txBody>
        </p:sp>
      </p:grpSp>
      <p:grpSp>
        <p:nvGrpSpPr>
          <p:cNvPr id="433" name="Agrupar 432">
            <a:extLst>
              <a:ext uri="{FF2B5EF4-FFF2-40B4-BE49-F238E27FC236}">
                <a16:creationId xmlns:a16="http://schemas.microsoft.com/office/drawing/2014/main" id="{59CC9158-5E23-62A9-23B3-FA5706E95AE4}"/>
              </a:ext>
            </a:extLst>
          </p:cNvPr>
          <p:cNvGrpSpPr/>
          <p:nvPr/>
        </p:nvGrpSpPr>
        <p:grpSpPr>
          <a:xfrm flipV="1">
            <a:off x="8779854" y="4693485"/>
            <a:ext cx="1486212" cy="1212737"/>
            <a:chOff x="3216868" y="1674898"/>
            <a:chExt cx="1486212" cy="1212737"/>
          </a:xfrm>
        </p:grpSpPr>
        <p:sp>
          <p:nvSpPr>
            <p:cNvPr id="434" name="Seta: Divisa 433">
              <a:extLst>
                <a:ext uri="{FF2B5EF4-FFF2-40B4-BE49-F238E27FC236}">
                  <a16:creationId xmlns:a16="http://schemas.microsoft.com/office/drawing/2014/main" id="{098A92EE-8C30-F20A-6EA4-9B54A91CC745}"/>
                </a:ext>
              </a:extLst>
            </p:cNvPr>
            <p:cNvSpPr/>
            <p:nvPr/>
          </p:nvSpPr>
          <p:spPr>
            <a:xfrm flipH="1">
              <a:off x="3312348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35" name="Retângulo: Cantos Arredondados 434">
              <a:extLst>
                <a:ext uri="{FF2B5EF4-FFF2-40B4-BE49-F238E27FC236}">
                  <a16:creationId xmlns:a16="http://schemas.microsoft.com/office/drawing/2014/main" id="{FBEE8EB0-6C8B-3831-6834-0DC1B7C2B0BF}"/>
                </a:ext>
              </a:extLst>
            </p:cNvPr>
            <p:cNvSpPr/>
            <p:nvPr/>
          </p:nvSpPr>
          <p:spPr>
            <a:xfrm>
              <a:off x="3243175" y="2424693"/>
              <a:ext cx="1440000" cy="462942"/>
            </a:xfrm>
            <a:prstGeom prst="roundRect">
              <a:avLst/>
            </a:pr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436" name="Conector de Seta Reta 435">
              <a:extLst>
                <a:ext uri="{FF2B5EF4-FFF2-40B4-BE49-F238E27FC236}">
                  <a16:creationId xmlns:a16="http://schemas.microsoft.com/office/drawing/2014/main" id="{3D39A751-6523-7AE5-F89A-B992C5B01BC9}"/>
                </a:ext>
              </a:extLst>
            </p:cNvPr>
            <p:cNvCxnSpPr>
              <a:cxnSpLocks/>
              <a:stCxn id="435" idx="0"/>
              <a:endCxn id="434" idx="2"/>
            </p:cNvCxnSpPr>
            <p:nvPr/>
          </p:nvCxnSpPr>
          <p:spPr>
            <a:xfrm flipV="1">
              <a:off x="3963175" y="2153709"/>
              <a:ext cx="3223" cy="270984"/>
            </a:xfrm>
            <a:prstGeom prst="straightConnector1">
              <a:avLst/>
            </a:prstGeom>
            <a:ln w="28575">
              <a:solidFill>
                <a:srgbClr val="A5C2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7" name="Forma Livre: Forma 436">
              <a:extLst>
                <a:ext uri="{FF2B5EF4-FFF2-40B4-BE49-F238E27FC236}">
                  <a16:creationId xmlns:a16="http://schemas.microsoft.com/office/drawing/2014/main" id="{457B1333-02E5-F402-A3F3-D223CAAC181E}"/>
                </a:ext>
              </a:extLst>
            </p:cNvPr>
            <p:cNvSpPr/>
            <p:nvPr/>
          </p:nvSpPr>
          <p:spPr>
            <a:xfrm flipV="1">
              <a:off x="3573065" y="1674898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2016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38" name="CaixaDeTexto 437">
              <a:extLst>
                <a:ext uri="{FF2B5EF4-FFF2-40B4-BE49-F238E27FC236}">
                  <a16:creationId xmlns:a16="http://schemas.microsoft.com/office/drawing/2014/main" id="{88608758-9668-613F-7C93-F9C788C8F536}"/>
                </a:ext>
              </a:extLst>
            </p:cNvPr>
            <p:cNvSpPr txBox="1"/>
            <p:nvPr/>
          </p:nvSpPr>
          <p:spPr>
            <a:xfrm flipV="1">
              <a:off x="3216868" y="2425969"/>
              <a:ext cx="14862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400" b="1" dirty="0">
                  <a:latin typeface="Arial (Corpo)"/>
                  <a:cs typeface="Calibri Light" panose="020F0302020204030204" pitchFamily="34" charset="0"/>
                </a:rPr>
                <a:t>10 GW</a:t>
              </a:r>
            </a:p>
          </p:txBody>
        </p:sp>
      </p:grpSp>
      <p:grpSp>
        <p:nvGrpSpPr>
          <p:cNvPr id="439" name="Agrupar 438">
            <a:extLst>
              <a:ext uri="{FF2B5EF4-FFF2-40B4-BE49-F238E27FC236}">
                <a16:creationId xmlns:a16="http://schemas.microsoft.com/office/drawing/2014/main" id="{6FB3BCC0-BBAF-635D-C908-816F1166006A}"/>
              </a:ext>
            </a:extLst>
          </p:cNvPr>
          <p:cNvGrpSpPr/>
          <p:nvPr/>
        </p:nvGrpSpPr>
        <p:grpSpPr>
          <a:xfrm flipH="1" flipV="1">
            <a:off x="7795129" y="5351015"/>
            <a:ext cx="1369149" cy="1396127"/>
            <a:chOff x="-8133" y="834668"/>
            <a:chExt cx="1369149" cy="1396127"/>
          </a:xfrm>
        </p:grpSpPr>
        <p:sp>
          <p:nvSpPr>
            <p:cNvPr id="440" name="Seta: Divisa 439">
              <a:extLst>
                <a:ext uri="{FF2B5EF4-FFF2-40B4-BE49-F238E27FC236}">
                  <a16:creationId xmlns:a16="http://schemas.microsoft.com/office/drawing/2014/main" id="{5C8D5581-859E-A701-0DFD-27DFCA23C8B0}"/>
                </a:ext>
              </a:extLst>
            </p:cNvPr>
            <p:cNvSpPr/>
            <p:nvPr/>
          </p:nvSpPr>
          <p:spPr>
            <a:xfrm>
              <a:off x="201083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41" name="Retângulo: Cantos Arredondados 440">
              <a:extLst>
                <a:ext uri="{FF2B5EF4-FFF2-40B4-BE49-F238E27FC236}">
                  <a16:creationId xmlns:a16="http://schemas.microsoft.com/office/drawing/2014/main" id="{B43FE64A-FE44-D7B0-A897-68D3F5547F45}"/>
                </a:ext>
              </a:extLst>
            </p:cNvPr>
            <p:cNvSpPr/>
            <p:nvPr/>
          </p:nvSpPr>
          <p:spPr>
            <a:xfrm>
              <a:off x="86783" y="834668"/>
              <a:ext cx="1236134" cy="640582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442" name="Conector de Seta Reta 441">
              <a:extLst>
                <a:ext uri="{FF2B5EF4-FFF2-40B4-BE49-F238E27FC236}">
                  <a16:creationId xmlns:a16="http://schemas.microsoft.com/office/drawing/2014/main" id="{F2260644-76CB-4FD8-62AD-BDFD3D53CF47}"/>
                </a:ext>
              </a:extLst>
            </p:cNvPr>
            <p:cNvCxnSpPr>
              <a:cxnSpLocks/>
              <a:stCxn id="441" idx="2"/>
              <a:endCxn id="440" idx="0"/>
            </p:cNvCxnSpPr>
            <p:nvPr/>
          </p:nvCxnSpPr>
          <p:spPr>
            <a:xfrm>
              <a:off x="704850" y="1475250"/>
              <a:ext cx="2116" cy="2805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3" name="Forma Livre: Forma 442">
              <a:extLst>
                <a:ext uri="{FF2B5EF4-FFF2-40B4-BE49-F238E27FC236}">
                  <a16:creationId xmlns:a16="http://schemas.microsoft.com/office/drawing/2014/main" id="{CD64C2EE-905E-D2EB-8BC7-D40222550328}"/>
                </a:ext>
              </a:extLst>
            </p:cNvPr>
            <p:cNvSpPr/>
            <p:nvPr/>
          </p:nvSpPr>
          <p:spPr>
            <a:xfrm flipV="1">
              <a:off x="347925" y="1671106"/>
              <a:ext cx="846859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2017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44" name="Forma Livre: Forma 443">
              <a:extLst>
                <a:ext uri="{FF2B5EF4-FFF2-40B4-BE49-F238E27FC236}">
                  <a16:creationId xmlns:a16="http://schemas.microsoft.com/office/drawing/2014/main" id="{F009D0DE-2FA6-924E-816E-7B1A518E935C}"/>
                </a:ext>
              </a:extLst>
            </p:cNvPr>
            <p:cNvSpPr/>
            <p:nvPr/>
          </p:nvSpPr>
          <p:spPr>
            <a:xfrm flipV="1">
              <a:off x="-8133" y="938695"/>
              <a:ext cx="1311349" cy="559689"/>
            </a:xfrm>
            <a:custGeom>
              <a:avLst/>
              <a:gdLst>
                <a:gd name="connsiteX0" fmla="*/ 0 w 2576929"/>
                <a:gd name="connsiteY0" fmla="*/ 0 h 1592961"/>
                <a:gd name="connsiteX1" fmla="*/ 2576929 w 2576929"/>
                <a:gd name="connsiteY1" fmla="*/ 0 h 1592961"/>
                <a:gd name="connsiteX2" fmla="*/ 2576929 w 2576929"/>
                <a:gd name="connsiteY2" fmla="*/ 1592961 h 1592961"/>
                <a:gd name="connsiteX3" fmla="*/ 0 w 2576929"/>
                <a:gd name="connsiteY3" fmla="*/ 1592961 h 1592961"/>
                <a:gd name="connsiteX4" fmla="*/ 0 w 2576929"/>
                <a:gd name="connsiteY4" fmla="*/ 0 h 159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1592961">
                  <a:moveTo>
                    <a:pt x="0" y="0"/>
                  </a:moveTo>
                  <a:lnTo>
                    <a:pt x="2576929" y="0"/>
                  </a:lnTo>
                  <a:lnTo>
                    <a:pt x="2576929" y="1592961"/>
                  </a:lnTo>
                  <a:lnTo>
                    <a:pt x="0" y="1592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95250" rIns="95250" bIns="142875" numCol="1" spcCol="1270" rtlCol="0" anchor="t" anchorCtr="0">
              <a:noAutofit/>
            </a:bodyPr>
            <a:lstStyle/>
            <a:p>
              <a:pPr algn="ctr"/>
              <a:r>
                <a:rPr lang="pt-BR" sz="1100" b="0" dirty="0">
                  <a:latin typeface="Arial (Corpo)"/>
                  <a:cs typeface="Calibri Light" panose="020F0302020204030204" pitchFamily="34" charset="0"/>
                </a:rPr>
                <a:t>Fim do Quadriênio no CCEAR por Disponibilidade</a:t>
              </a:r>
            </a:p>
          </p:txBody>
        </p:sp>
      </p:grpSp>
      <p:grpSp>
        <p:nvGrpSpPr>
          <p:cNvPr id="445" name="Agrupar 444">
            <a:extLst>
              <a:ext uri="{FF2B5EF4-FFF2-40B4-BE49-F238E27FC236}">
                <a16:creationId xmlns:a16="http://schemas.microsoft.com/office/drawing/2014/main" id="{2C621F39-46DC-AA73-AFBF-40D487822BD3}"/>
              </a:ext>
            </a:extLst>
          </p:cNvPr>
          <p:cNvGrpSpPr/>
          <p:nvPr/>
        </p:nvGrpSpPr>
        <p:grpSpPr>
          <a:xfrm flipV="1">
            <a:off x="6589551" y="4524378"/>
            <a:ext cx="1572717" cy="1356363"/>
            <a:chOff x="1004340" y="1694117"/>
            <a:chExt cx="1572717" cy="1356363"/>
          </a:xfrm>
        </p:grpSpPr>
        <p:sp>
          <p:nvSpPr>
            <p:cNvPr id="446" name="Seta: Divisa 445">
              <a:extLst>
                <a:ext uri="{FF2B5EF4-FFF2-40B4-BE49-F238E27FC236}">
                  <a16:creationId xmlns:a16="http://schemas.microsoft.com/office/drawing/2014/main" id="{4F4125C2-D89B-7251-9CF4-8BF5A5CAC54C}"/>
                </a:ext>
              </a:extLst>
            </p:cNvPr>
            <p:cNvSpPr/>
            <p:nvPr/>
          </p:nvSpPr>
          <p:spPr>
            <a:xfrm flipH="1">
              <a:off x="1140436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47" name="Retângulo: Cantos Arredondados 446">
              <a:extLst>
                <a:ext uri="{FF2B5EF4-FFF2-40B4-BE49-F238E27FC236}">
                  <a16:creationId xmlns:a16="http://schemas.microsoft.com/office/drawing/2014/main" id="{97EF6657-C4E3-7016-46C6-C72AAF513D3D}"/>
                </a:ext>
              </a:extLst>
            </p:cNvPr>
            <p:cNvSpPr/>
            <p:nvPr/>
          </p:nvSpPr>
          <p:spPr>
            <a:xfrm>
              <a:off x="1070699" y="2434318"/>
              <a:ext cx="1440000" cy="616162"/>
            </a:xfrm>
            <a:prstGeom prst="round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448" name="Conector de Seta Reta 447">
              <a:extLst>
                <a:ext uri="{FF2B5EF4-FFF2-40B4-BE49-F238E27FC236}">
                  <a16:creationId xmlns:a16="http://schemas.microsoft.com/office/drawing/2014/main" id="{95AF2F64-595D-2E23-BF08-397689449CFE}"/>
                </a:ext>
              </a:extLst>
            </p:cNvPr>
            <p:cNvCxnSpPr>
              <a:cxnSpLocks/>
              <a:stCxn id="447" idx="0"/>
              <a:endCxn id="446" idx="2"/>
            </p:cNvCxnSpPr>
            <p:nvPr/>
          </p:nvCxnSpPr>
          <p:spPr>
            <a:xfrm flipV="1">
              <a:off x="1790699" y="2153709"/>
              <a:ext cx="3787" cy="280609"/>
            </a:xfrm>
            <a:prstGeom prst="straightConnector1">
              <a:avLst/>
            </a:prstGeom>
            <a:ln w="28575">
              <a:solidFill>
                <a:srgbClr val="009DD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9" name="Forma Livre: Forma 448">
              <a:extLst>
                <a:ext uri="{FF2B5EF4-FFF2-40B4-BE49-F238E27FC236}">
                  <a16:creationId xmlns:a16="http://schemas.microsoft.com/office/drawing/2014/main" id="{800045C9-1BC9-1D23-DC15-42F03A06366B}"/>
                </a:ext>
              </a:extLst>
            </p:cNvPr>
            <p:cNvSpPr/>
            <p:nvPr/>
          </p:nvSpPr>
          <p:spPr>
            <a:xfrm flipV="1">
              <a:off x="1364713" y="1694117"/>
              <a:ext cx="807499" cy="535074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2018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50" name="CaixaDeTexto 449">
              <a:extLst>
                <a:ext uri="{FF2B5EF4-FFF2-40B4-BE49-F238E27FC236}">
                  <a16:creationId xmlns:a16="http://schemas.microsoft.com/office/drawing/2014/main" id="{BC217DD8-0766-402E-B1AB-3B64C8E47248}"/>
                </a:ext>
              </a:extLst>
            </p:cNvPr>
            <p:cNvSpPr txBox="1"/>
            <p:nvPr/>
          </p:nvSpPr>
          <p:spPr>
            <a:xfrm flipV="1">
              <a:off x="1004340" y="2404148"/>
              <a:ext cx="157271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0" dirty="0">
                  <a:latin typeface="Arial (Corpo)"/>
                  <a:cs typeface="Calibri Light" panose="020F0302020204030204" pitchFamily="34" charset="0"/>
                </a:rPr>
                <a:t>Contrato por Quantidade para fonte eólica</a:t>
              </a:r>
            </a:p>
          </p:txBody>
        </p:sp>
      </p:grpSp>
      <p:grpSp>
        <p:nvGrpSpPr>
          <p:cNvPr id="451" name="Agrupar 450">
            <a:extLst>
              <a:ext uri="{FF2B5EF4-FFF2-40B4-BE49-F238E27FC236}">
                <a16:creationId xmlns:a16="http://schemas.microsoft.com/office/drawing/2014/main" id="{334C9339-33B3-66CA-418E-C41238FA8433}"/>
              </a:ext>
            </a:extLst>
          </p:cNvPr>
          <p:cNvGrpSpPr/>
          <p:nvPr/>
        </p:nvGrpSpPr>
        <p:grpSpPr>
          <a:xfrm flipH="1" flipV="1">
            <a:off x="5574817" y="5333236"/>
            <a:ext cx="1480569" cy="1236316"/>
            <a:chOff x="8602350" y="1078087"/>
            <a:chExt cx="1480569" cy="1236316"/>
          </a:xfrm>
        </p:grpSpPr>
        <p:grpSp>
          <p:nvGrpSpPr>
            <p:cNvPr id="452" name="Agrupar 451">
              <a:extLst>
                <a:ext uri="{FF2B5EF4-FFF2-40B4-BE49-F238E27FC236}">
                  <a16:creationId xmlns:a16="http://schemas.microsoft.com/office/drawing/2014/main" id="{69C5CAE3-B9CC-184B-C06A-6F7B6B45F993}"/>
                </a:ext>
              </a:extLst>
            </p:cNvPr>
            <p:cNvGrpSpPr/>
            <p:nvPr/>
          </p:nvGrpSpPr>
          <p:grpSpPr>
            <a:xfrm>
              <a:off x="8642919" y="1093404"/>
              <a:ext cx="1440000" cy="1220999"/>
              <a:chOff x="2160114" y="1013587"/>
              <a:chExt cx="1440000" cy="1220999"/>
            </a:xfrm>
          </p:grpSpPr>
          <p:sp>
            <p:nvSpPr>
              <p:cNvPr id="454" name="Retângulo: Cantos Arredondados 453">
                <a:extLst>
                  <a:ext uri="{FF2B5EF4-FFF2-40B4-BE49-F238E27FC236}">
                    <a16:creationId xmlns:a16="http://schemas.microsoft.com/office/drawing/2014/main" id="{53DC8ECD-35C3-E629-BFE4-4D61CF71094D}"/>
                  </a:ext>
                </a:extLst>
              </p:cNvPr>
              <p:cNvSpPr/>
              <p:nvPr/>
            </p:nvSpPr>
            <p:spPr>
              <a:xfrm>
                <a:off x="2160114" y="1013587"/>
                <a:ext cx="1440000" cy="461664"/>
              </a:xfrm>
              <a:prstGeom prst="roundRect">
                <a:avLst/>
              </a:prstGeom>
              <a:solidFill>
                <a:schemeClr val="accent3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sp>
            <p:nvSpPr>
              <p:cNvPr id="455" name="Seta: Divisa 454">
                <a:extLst>
                  <a:ext uri="{FF2B5EF4-FFF2-40B4-BE49-F238E27FC236}">
                    <a16:creationId xmlns:a16="http://schemas.microsoft.com/office/drawing/2014/main" id="{16495148-FC30-1AF5-2524-2C4066711554}"/>
                  </a:ext>
                </a:extLst>
              </p:cNvPr>
              <p:cNvSpPr/>
              <p:nvPr/>
            </p:nvSpPr>
            <p:spPr>
              <a:xfrm>
                <a:off x="2370665" y="1755775"/>
                <a:ext cx="1159933" cy="397934"/>
              </a:xfrm>
              <a:prstGeom prst="chevron">
                <a:avLst>
                  <a:gd name="adj" fmla="val 37234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56" name="Conector de Seta Reta 455">
                <a:extLst>
                  <a:ext uri="{FF2B5EF4-FFF2-40B4-BE49-F238E27FC236}">
                    <a16:creationId xmlns:a16="http://schemas.microsoft.com/office/drawing/2014/main" id="{570F815A-89F3-9BF8-CFBE-B0385F968952}"/>
                  </a:ext>
                </a:extLst>
              </p:cNvPr>
              <p:cNvCxnSpPr>
                <a:cxnSpLocks/>
                <a:stCxn id="454" idx="2"/>
                <a:endCxn id="455" idx="0"/>
              </p:cNvCxnSpPr>
              <p:nvPr/>
            </p:nvCxnSpPr>
            <p:spPr>
              <a:xfrm flipH="1">
                <a:off x="2876548" y="1475251"/>
                <a:ext cx="3566" cy="280524"/>
              </a:xfrm>
              <a:prstGeom prst="straightConnector1">
                <a:avLst/>
              </a:prstGeom>
              <a:ln w="28575">
                <a:solidFill>
                  <a:srgbClr val="0BD0D9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7" name="Forma Livre: Forma 456">
                <a:extLst>
                  <a:ext uri="{FF2B5EF4-FFF2-40B4-BE49-F238E27FC236}">
                    <a16:creationId xmlns:a16="http://schemas.microsoft.com/office/drawing/2014/main" id="{48D2C1A2-96F3-8946-AFC3-006FC970AB49}"/>
                  </a:ext>
                </a:extLst>
              </p:cNvPr>
              <p:cNvSpPr/>
              <p:nvPr/>
            </p:nvSpPr>
            <p:spPr>
              <a:xfrm flipV="1">
                <a:off x="2508442" y="1674897"/>
                <a:ext cx="773818" cy="559689"/>
              </a:xfrm>
              <a:custGeom>
                <a:avLst/>
                <a:gdLst>
                  <a:gd name="connsiteX0" fmla="*/ 0 w 2576929"/>
                  <a:gd name="connsiteY0" fmla="*/ 0 h 559689"/>
                  <a:gd name="connsiteX1" fmla="*/ 2576929 w 2576929"/>
                  <a:gd name="connsiteY1" fmla="*/ 0 h 559689"/>
                  <a:gd name="connsiteX2" fmla="*/ 2576929 w 2576929"/>
                  <a:gd name="connsiteY2" fmla="*/ 559689 h 559689"/>
                  <a:gd name="connsiteX3" fmla="*/ 0 w 2576929"/>
                  <a:gd name="connsiteY3" fmla="*/ 559689 h 559689"/>
                  <a:gd name="connsiteX4" fmla="*/ 0 w 2576929"/>
                  <a:gd name="connsiteY4" fmla="*/ 0 h 559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76929" h="559689">
                    <a:moveTo>
                      <a:pt x="0" y="0"/>
                    </a:moveTo>
                    <a:lnTo>
                      <a:pt x="2576929" y="0"/>
                    </a:lnTo>
                    <a:lnTo>
                      <a:pt x="2576929" y="559689"/>
                    </a:lnTo>
                    <a:lnTo>
                      <a:pt x="0" y="559689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69850" bIns="0" numCol="1" spcCol="1270" rtlCol="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b="1"/>
                </a:pPr>
                <a:r>
                  <a:rPr lang="pt-BR" sz="1400" b="1" kern="12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(Corpo)"/>
                  </a:rPr>
                  <a:t>2019</a:t>
                </a:r>
                <a:endParaRPr lang="pt-BR" sz="1400" kern="1200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endParaRPr>
              </a:p>
            </p:txBody>
          </p:sp>
        </p:grpSp>
        <p:sp>
          <p:nvSpPr>
            <p:cNvPr id="453" name="CaixaDeTexto 452">
              <a:extLst>
                <a:ext uri="{FF2B5EF4-FFF2-40B4-BE49-F238E27FC236}">
                  <a16:creationId xmlns:a16="http://schemas.microsoft.com/office/drawing/2014/main" id="{70F97DF8-CBA3-106C-4AEB-7E2CC255DFE5}"/>
                </a:ext>
              </a:extLst>
            </p:cNvPr>
            <p:cNvSpPr txBox="1"/>
            <p:nvPr/>
          </p:nvSpPr>
          <p:spPr>
            <a:xfrm flipV="1">
              <a:off x="8602350" y="1078087"/>
              <a:ext cx="146548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400" b="1" dirty="0">
                  <a:latin typeface="Arial (Corpo)"/>
                  <a:cs typeface="Calibri Light" panose="020F0302020204030204" pitchFamily="34" charset="0"/>
                </a:rPr>
                <a:t>15 GW</a:t>
              </a:r>
            </a:p>
          </p:txBody>
        </p:sp>
      </p:grpSp>
      <p:grpSp>
        <p:nvGrpSpPr>
          <p:cNvPr id="458" name="Agrupar 457">
            <a:extLst>
              <a:ext uri="{FF2B5EF4-FFF2-40B4-BE49-F238E27FC236}">
                <a16:creationId xmlns:a16="http://schemas.microsoft.com/office/drawing/2014/main" id="{6C10FD13-252C-2857-FDCD-D9AA6F5D063B}"/>
              </a:ext>
            </a:extLst>
          </p:cNvPr>
          <p:cNvGrpSpPr/>
          <p:nvPr/>
        </p:nvGrpSpPr>
        <p:grpSpPr>
          <a:xfrm flipH="1" flipV="1">
            <a:off x="4446626" y="4586635"/>
            <a:ext cx="1486212" cy="1318721"/>
            <a:chOff x="3233550" y="1665661"/>
            <a:chExt cx="1486212" cy="1318721"/>
          </a:xfrm>
        </p:grpSpPr>
        <p:sp>
          <p:nvSpPr>
            <p:cNvPr id="459" name="Seta: Divisa 458">
              <a:extLst>
                <a:ext uri="{FF2B5EF4-FFF2-40B4-BE49-F238E27FC236}">
                  <a16:creationId xmlns:a16="http://schemas.microsoft.com/office/drawing/2014/main" id="{98AB7081-7C7F-7878-3AB5-7745C3A8BAFD}"/>
                </a:ext>
              </a:extLst>
            </p:cNvPr>
            <p:cNvSpPr/>
            <p:nvPr/>
          </p:nvSpPr>
          <p:spPr>
            <a:xfrm>
              <a:off x="3447667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sp>
          <p:nvSpPr>
            <p:cNvPr id="460" name="Retângulo: Cantos Arredondados 459">
              <a:extLst>
                <a:ext uri="{FF2B5EF4-FFF2-40B4-BE49-F238E27FC236}">
                  <a16:creationId xmlns:a16="http://schemas.microsoft.com/office/drawing/2014/main" id="{58BFF54B-3546-1216-E398-B6F723F96AE4}"/>
                </a:ext>
              </a:extLst>
            </p:cNvPr>
            <p:cNvSpPr/>
            <p:nvPr/>
          </p:nvSpPr>
          <p:spPr>
            <a:xfrm>
              <a:off x="3233550" y="2424693"/>
              <a:ext cx="1440000" cy="559689"/>
            </a:xfrm>
            <a:prstGeom prst="roundRect">
              <a:avLst/>
            </a:pr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461" name="Conector de Seta Reta 460">
              <a:extLst>
                <a:ext uri="{FF2B5EF4-FFF2-40B4-BE49-F238E27FC236}">
                  <a16:creationId xmlns:a16="http://schemas.microsoft.com/office/drawing/2014/main" id="{4C672CAD-AC9D-C58C-BBE7-459DE63A16EA}"/>
                </a:ext>
              </a:extLst>
            </p:cNvPr>
            <p:cNvCxnSpPr>
              <a:cxnSpLocks/>
              <a:stCxn id="460" idx="0"/>
              <a:endCxn id="459" idx="2"/>
            </p:cNvCxnSpPr>
            <p:nvPr/>
          </p:nvCxnSpPr>
          <p:spPr>
            <a:xfrm flipH="1" flipV="1">
              <a:off x="3953550" y="2153709"/>
              <a:ext cx="0" cy="270984"/>
            </a:xfrm>
            <a:prstGeom prst="straightConnector1">
              <a:avLst/>
            </a:prstGeom>
            <a:ln w="28575">
              <a:solidFill>
                <a:srgbClr val="10CF9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" name="Forma Livre: Forma 461">
              <a:extLst>
                <a:ext uri="{FF2B5EF4-FFF2-40B4-BE49-F238E27FC236}">
                  <a16:creationId xmlns:a16="http://schemas.microsoft.com/office/drawing/2014/main" id="{54F17236-46B4-B9A6-E37E-E8E36518D4CD}"/>
                </a:ext>
              </a:extLst>
            </p:cNvPr>
            <p:cNvSpPr/>
            <p:nvPr/>
          </p:nvSpPr>
          <p:spPr>
            <a:xfrm flipV="1">
              <a:off x="3613633" y="1665661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2020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63" name="CaixaDeTexto 462">
              <a:extLst>
                <a:ext uri="{FF2B5EF4-FFF2-40B4-BE49-F238E27FC236}">
                  <a16:creationId xmlns:a16="http://schemas.microsoft.com/office/drawing/2014/main" id="{ECD22060-7C5D-DC40-90B1-E1E674664590}"/>
                </a:ext>
              </a:extLst>
            </p:cNvPr>
            <p:cNvSpPr txBox="1"/>
            <p:nvPr/>
          </p:nvSpPr>
          <p:spPr>
            <a:xfrm flipV="1">
              <a:off x="3233550" y="2458573"/>
              <a:ext cx="148621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400" b="1" dirty="0">
                  <a:latin typeface="Arial (Corpo)"/>
                  <a:cs typeface="Calibri Light" panose="020F0302020204030204" pitchFamily="34" charset="0"/>
                </a:rPr>
                <a:t>17 GW</a:t>
              </a:r>
            </a:p>
          </p:txBody>
        </p:sp>
      </p:grpSp>
      <p:grpSp>
        <p:nvGrpSpPr>
          <p:cNvPr id="464" name="Agrupar 463">
            <a:extLst>
              <a:ext uri="{FF2B5EF4-FFF2-40B4-BE49-F238E27FC236}">
                <a16:creationId xmlns:a16="http://schemas.microsoft.com/office/drawing/2014/main" id="{2283CB3D-3920-8ADF-E9E2-16AF09961E37}"/>
              </a:ext>
            </a:extLst>
          </p:cNvPr>
          <p:cNvGrpSpPr/>
          <p:nvPr/>
        </p:nvGrpSpPr>
        <p:grpSpPr>
          <a:xfrm flipH="1" flipV="1">
            <a:off x="3337540" y="5347223"/>
            <a:ext cx="1533386" cy="1272994"/>
            <a:chOff x="4311713" y="1034051"/>
            <a:chExt cx="1533386" cy="1272994"/>
          </a:xfrm>
        </p:grpSpPr>
        <p:sp>
          <p:nvSpPr>
            <p:cNvPr id="465" name="Retângulo: Cantos Arredondados 464">
              <a:extLst>
                <a:ext uri="{FF2B5EF4-FFF2-40B4-BE49-F238E27FC236}">
                  <a16:creationId xmlns:a16="http://schemas.microsoft.com/office/drawing/2014/main" id="{784BAC74-D32A-78F5-5349-0A1E36001D7F}"/>
                </a:ext>
              </a:extLst>
            </p:cNvPr>
            <p:cNvSpPr/>
            <p:nvPr/>
          </p:nvSpPr>
          <p:spPr>
            <a:xfrm>
              <a:off x="4327580" y="1034051"/>
              <a:ext cx="1440000" cy="527826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466" name="Seta: Divisa 465">
              <a:extLst>
                <a:ext uri="{FF2B5EF4-FFF2-40B4-BE49-F238E27FC236}">
                  <a16:creationId xmlns:a16="http://schemas.microsoft.com/office/drawing/2014/main" id="{77336C65-7648-7763-76F5-C0B4E18B984D}"/>
                </a:ext>
              </a:extLst>
            </p:cNvPr>
            <p:cNvSpPr/>
            <p:nvPr/>
          </p:nvSpPr>
          <p:spPr>
            <a:xfrm>
              <a:off x="4547756" y="1842403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cxnSp>
          <p:nvCxnSpPr>
            <p:cNvPr id="467" name="Conector de Seta Reta 466">
              <a:extLst>
                <a:ext uri="{FF2B5EF4-FFF2-40B4-BE49-F238E27FC236}">
                  <a16:creationId xmlns:a16="http://schemas.microsoft.com/office/drawing/2014/main" id="{485B6489-E9F8-197C-1A3A-6F5953417822}"/>
                </a:ext>
              </a:extLst>
            </p:cNvPr>
            <p:cNvCxnSpPr>
              <a:cxnSpLocks/>
              <a:stCxn id="465" idx="2"/>
              <a:endCxn id="466" idx="0"/>
            </p:cNvCxnSpPr>
            <p:nvPr/>
          </p:nvCxnSpPr>
          <p:spPr>
            <a:xfrm>
              <a:off x="5047580" y="1561877"/>
              <a:ext cx="6059" cy="280526"/>
            </a:xfrm>
            <a:prstGeom prst="straightConnector1">
              <a:avLst/>
            </a:prstGeom>
            <a:ln w="28575">
              <a:solidFill>
                <a:srgbClr val="7CCA6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8" name="Forma Livre: Forma 467">
              <a:extLst>
                <a:ext uri="{FF2B5EF4-FFF2-40B4-BE49-F238E27FC236}">
                  <a16:creationId xmlns:a16="http://schemas.microsoft.com/office/drawing/2014/main" id="{795C1AF7-B08B-877E-257B-1FFA99943259}"/>
                </a:ext>
              </a:extLst>
            </p:cNvPr>
            <p:cNvSpPr/>
            <p:nvPr/>
          </p:nvSpPr>
          <p:spPr>
            <a:xfrm flipV="1">
              <a:off x="4692403" y="1747356"/>
              <a:ext cx="773818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2021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69" name="CaixaDeTexto 468">
              <a:extLst>
                <a:ext uri="{FF2B5EF4-FFF2-40B4-BE49-F238E27FC236}">
                  <a16:creationId xmlns:a16="http://schemas.microsoft.com/office/drawing/2014/main" id="{46797A02-2397-C89C-ECD1-B5E4A42D42C6}"/>
                </a:ext>
              </a:extLst>
            </p:cNvPr>
            <p:cNvSpPr txBox="1"/>
            <p:nvPr/>
          </p:nvSpPr>
          <p:spPr>
            <a:xfrm flipV="1">
              <a:off x="4311713" y="1034051"/>
              <a:ext cx="1533386" cy="5693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000" b="1" dirty="0">
                  <a:latin typeface="Arial (Corpo)"/>
                  <a:cs typeface="Calibri Light" panose="020F0302020204030204" pitchFamily="34" charset="0"/>
                </a:rPr>
                <a:t>19 GW*</a:t>
              </a:r>
            </a:p>
            <a:p>
              <a:pPr algn="ctr"/>
              <a:r>
                <a:rPr lang="pt-BR" sz="1100" dirty="0">
                  <a:latin typeface="Arial (Corpo)"/>
                  <a:cs typeface="Calibri Light" panose="020F0302020204030204" pitchFamily="34" charset="0"/>
                </a:rPr>
                <a:t>Lei 14.120/2021</a:t>
              </a:r>
            </a:p>
          </p:txBody>
        </p:sp>
      </p:grpSp>
      <p:grpSp>
        <p:nvGrpSpPr>
          <p:cNvPr id="470" name="Agrupar 469">
            <a:extLst>
              <a:ext uri="{FF2B5EF4-FFF2-40B4-BE49-F238E27FC236}">
                <a16:creationId xmlns:a16="http://schemas.microsoft.com/office/drawing/2014/main" id="{06069219-99FF-E78F-EB76-1ABABBFDC01F}"/>
              </a:ext>
            </a:extLst>
          </p:cNvPr>
          <p:cNvGrpSpPr/>
          <p:nvPr/>
        </p:nvGrpSpPr>
        <p:grpSpPr>
          <a:xfrm flipH="1">
            <a:off x="2387519" y="4629676"/>
            <a:ext cx="1274233" cy="1263249"/>
            <a:chOff x="86783" y="967546"/>
            <a:chExt cx="1274233" cy="1263249"/>
          </a:xfrm>
        </p:grpSpPr>
        <p:sp>
          <p:nvSpPr>
            <p:cNvPr id="471" name="Seta: Divisa 470">
              <a:extLst>
                <a:ext uri="{FF2B5EF4-FFF2-40B4-BE49-F238E27FC236}">
                  <a16:creationId xmlns:a16="http://schemas.microsoft.com/office/drawing/2014/main" id="{B109B379-550A-7866-6027-DCFB43212CAC}"/>
                </a:ext>
              </a:extLst>
            </p:cNvPr>
            <p:cNvSpPr/>
            <p:nvPr/>
          </p:nvSpPr>
          <p:spPr>
            <a:xfrm>
              <a:off x="201083" y="1755775"/>
              <a:ext cx="1159933" cy="397934"/>
            </a:xfrm>
            <a:prstGeom prst="chevron">
              <a:avLst>
                <a:gd name="adj" fmla="val 3723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/>
                </a:solidFill>
              </a:endParaRPr>
            </a:p>
          </p:txBody>
        </p:sp>
        <p:sp>
          <p:nvSpPr>
            <p:cNvPr id="472" name="Retângulo: Cantos Arredondados 471">
              <a:extLst>
                <a:ext uri="{FF2B5EF4-FFF2-40B4-BE49-F238E27FC236}">
                  <a16:creationId xmlns:a16="http://schemas.microsoft.com/office/drawing/2014/main" id="{E6319B87-3664-0145-6FD1-E6DCD565C939}"/>
                </a:ext>
              </a:extLst>
            </p:cNvPr>
            <p:cNvSpPr/>
            <p:nvPr/>
          </p:nvSpPr>
          <p:spPr>
            <a:xfrm>
              <a:off x="86783" y="967546"/>
              <a:ext cx="1236134" cy="507704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473" name="Conector de Seta Reta 472">
              <a:extLst>
                <a:ext uri="{FF2B5EF4-FFF2-40B4-BE49-F238E27FC236}">
                  <a16:creationId xmlns:a16="http://schemas.microsoft.com/office/drawing/2014/main" id="{E9A2F8F4-1EBD-5E72-B8E5-CF72FE71D7A8}"/>
                </a:ext>
              </a:extLst>
            </p:cNvPr>
            <p:cNvCxnSpPr>
              <a:cxnSpLocks/>
              <a:stCxn id="472" idx="2"/>
              <a:endCxn id="471" idx="0"/>
            </p:cNvCxnSpPr>
            <p:nvPr/>
          </p:nvCxnSpPr>
          <p:spPr>
            <a:xfrm>
              <a:off x="704850" y="1475250"/>
              <a:ext cx="2116" cy="2805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4" name="Forma Livre: Forma 473">
              <a:extLst>
                <a:ext uri="{FF2B5EF4-FFF2-40B4-BE49-F238E27FC236}">
                  <a16:creationId xmlns:a16="http://schemas.microsoft.com/office/drawing/2014/main" id="{9FE55288-CE7A-F0E0-7488-FF819C7F50A0}"/>
                </a:ext>
              </a:extLst>
            </p:cNvPr>
            <p:cNvSpPr/>
            <p:nvPr/>
          </p:nvSpPr>
          <p:spPr>
            <a:xfrm>
              <a:off x="347925" y="1671106"/>
              <a:ext cx="846859" cy="559689"/>
            </a:xfrm>
            <a:custGeom>
              <a:avLst/>
              <a:gdLst>
                <a:gd name="connsiteX0" fmla="*/ 0 w 2576929"/>
                <a:gd name="connsiteY0" fmla="*/ 0 h 559689"/>
                <a:gd name="connsiteX1" fmla="*/ 2576929 w 2576929"/>
                <a:gd name="connsiteY1" fmla="*/ 0 h 559689"/>
                <a:gd name="connsiteX2" fmla="*/ 2576929 w 2576929"/>
                <a:gd name="connsiteY2" fmla="*/ 559689 h 559689"/>
                <a:gd name="connsiteX3" fmla="*/ 0 w 2576929"/>
                <a:gd name="connsiteY3" fmla="*/ 559689 h 559689"/>
                <a:gd name="connsiteX4" fmla="*/ 0 w 2576929"/>
                <a:gd name="connsiteY4" fmla="*/ 0 h 5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559689">
                  <a:moveTo>
                    <a:pt x="0" y="0"/>
                  </a:moveTo>
                  <a:lnTo>
                    <a:pt x="2576929" y="0"/>
                  </a:lnTo>
                  <a:lnTo>
                    <a:pt x="2576929" y="559689"/>
                  </a:lnTo>
                  <a:lnTo>
                    <a:pt x="0" y="55968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69850" bIns="0" numCol="1" spcCol="1270" rtlCol="0" anchor="ctr" anchorCtr="0">
              <a:noAutofit/>
            </a:bodyPr>
            <a:lstStyle/>
            <a:p>
              <a:pPr marL="0" lvl="0" indent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b="1"/>
              </a:pPr>
              <a:r>
                <a:rPr lang="pt-BR" sz="14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(Corpo)"/>
                </a:rPr>
                <a:t>2022</a:t>
              </a:r>
              <a:endParaRPr lang="pt-BR" sz="1400" kern="12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endParaRPr>
            </a:p>
          </p:txBody>
        </p:sp>
        <p:sp>
          <p:nvSpPr>
            <p:cNvPr id="475" name="Forma Livre: Forma 474">
              <a:extLst>
                <a:ext uri="{FF2B5EF4-FFF2-40B4-BE49-F238E27FC236}">
                  <a16:creationId xmlns:a16="http://schemas.microsoft.com/office/drawing/2014/main" id="{8F64EDB1-AE9F-2117-25A5-395CD4D2DAD8}"/>
                </a:ext>
              </a:extLst>
            </p:cNvPr>
            <p:cNvSpPr/>
            <p:nvPr/>
          </p:nvSpPr>
          <p:spPr>
            <a:xfrm>
              <a:off x="101747" y="967546"/>
              <a:ext cx="1236134" cy="389229"/>
            </a:xfrm>
            <a:custGeom>
              <a:avLst/>
              <a:gdLst>
                <a:gd name="connsiteX0" fmla="*/ 0 w 2576929"/>
                <a:gd name="connsiteY0" fmla="*/ 0 h 1592961"/>
                <a:gd name="connsiteX1" fmla="*/ 2576929 w 2576929"/>
                <a:gd name="connsiteY1" fmla="*/ 0 h 1592961"/>
                <a:gd name="connsiteX2" fmla="*/ 2576929 w 2576929"/>
                <a:gd name="connsiteY2" fmla="*/ 1592961 h 1592961"/>
                <a:gd name="connsiteX3" fmla="*/ 0 w 2576929"/>
                <a:gd name="connsiteY3" fmla="*/ 1592961 h 1592961"/>
                <a:gd name="connsiteX4" fmla="*/ 0 w 2576929"/>
                <a:gd name="connsiteY4" fmla="*/ 0 h 1592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6929" h="1592961">
                  <a:moveTo>
                    <a:pt x="0" y="0"/>
                  </a:moveTo>
                  <a:lnTo>
                    <a:pt x="2576929" y="0"/>
                  </a:lnTo>
                  <a:lnTo>
                    <a:pt x="2576929" y="1592961"/>
                  </a:lnTo>
                  <a:lnTo>
                    <a:pt x="0" y="159296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95250" rIns="95250" bIns="142875" numCol="1" spcCol="1270" rtlCol="0" anchor="t" anchorCtr="0">
              <a:noAutofit/>
            </a:bodyPr>
            <a:lstStyle/>
            <a:p>
              <a:pPr algn="ctr"/>
              <a:r>
                <a:rPr lang="pt-BR" sz="2400" b="1" dirty="0">
                  <a:latin typeface="Arial (Corpo)"/>
                  <a:cs typeface="Calibri Light" panose="020F0302020204030204" pitchFamily="34" charset="0"/>
                </a:rPr>
                <a:t>21 GW</a:t>
              </a:r>
            </a:p>
          </p:txBody>
        </p:sp>
      </p:grpSp>
      <p:sp>
        <p:nvSpPr>
          <p:cNvPr id="481" name="Retângulo: Cantos Arredondados 480">
            <a:extLst>
              <a:ext uri="{FF2B5EF4-FFF2-40B4-BE49-F238E27FC236}">
                <a16:creationId xmlns:a16="http://schemas.microsoft.com/office/drawing/2014/main" id="{D502E364-4C00-AB0D-0189-9BB3D1D942D5}"/>
              </a:ext>
            </a:extLst>
          </p:cNvPr>
          <p:cNvSpPr/>
          <p:nvPr/>
        </p:nvSpPr>
        <p:spPr>
          <a:xfrm>
            <a:off x="176246" y="737331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sp>
        <p:nvSpPr>
          <p:cNvPr id="482" name="TextBox 6">
            <a:extLst>
              <a:ext uri="{FF2B5EF4-FFF2-40B4-BE49-F238E27FC236}">
                <a16:creationId xmlns:a16="http://schemas.microsoft.com/office/drawing/2014/main" id="{4E35916A-4F4C-5E25-C39A-230E4DBD5417}"/>
              </a:ext>
            </a:extLst>
          </p:cNvPr>
          <p:cNvSpPr txBox="1"/>
          <p:nvPr/>
        </p:nvSpPr>
        <p:spPr>
          <a:xfrm>
            <a:off x="72383" y="73681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Linha do Tempo da Eólica</a:t>
            </a:r>
          </a:p>
        </p:txBody>
      </p:sp>
      <p:grpSp>
        <p:nvGrpSpPr>
          <p:cNvPr id="485" name="Agrupar 484">
            <a:extLst>
              <a:ext uri="{FF2B5EF4-FFF2-40B4-BE49-F238E27FC236}">
                <a16:creationId xmlns:a16="http://schemas.microsoft.com/office/drawing/2014/main" id="{D6463B1E-96CE-6095-C6A9-0B29312EC084}"/>
              </a:ext>
            </a:extLst>
          </p:cNvPr>
          <p:cNvGrpSpPr/>
          <p:nvPr/>
        </p:nvGrpSpPr>
        <p:grpSpPr>
          <a:xfrm>
            <a:off x="11056882" y="2435192"/>
            <a:ext cx="800285" cy="3220200"/>
            <a:chOff x="11095382" y="2244607"/>
            <a:chExt cx="800285" cy="3333785"/>
          </a:xfrm>
        </p:grpSpPr>
        <p:cxnSp>
          <p:nvCxnSpPr>
            <p:cNvPr id="486" name="Conector de Seta Reta 485">
              <a:extLst>
                <a:ext uri="{FF2B5EF4-FFF2-40B4-BE49-F238E27FC236}">
                  <a16:creationId xmlns:a16="http://schemas.microsoft.com/office/drawing/2014/main" id="{16E83260-D780-018B-3C84-C9760D2D8E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095382" y="5560671"/>
              <a:ext cx="800285" cy="0"/>
            </a:xfrm>
            <a:prstGeom prst="straightConnector1">
              <a:avLst/>
            </a:prstGeom>
            <a:ln w="57150"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Conector reto 486">
              <a:extLst>
                <a:ext uri="{FF2B5EF4-FFF2-40B4-BE49-F238E27FC236}">
                  <a16:creationId xmlns:a16="http://schemas.microsoft.com/office/drawing/2014/main" id="{B46AC330-00DE-030B-BCF6-174AEB8EFF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868150" y="2244607"/>
              <a:ext cx="0" cy="3333785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Conector reto 487">
              <a:extLst>
                <a:ext uri="{FF2B5EF4-FFF2-40B4-BE49-F238E27FC236}">
                  <a16:creationId xmlns:a16="http://schemas.microsoft.com/office/drawing/2014/main" id="{BB1D748D-1B6E-9B6D-6CF2-4588D8A6614E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11634150" y="2037028"/>
              <a:ext cx="0" cy="468000"/>
            </a:xfrm>
            <a:prstGeom prst="line">
              <a:avLst/>
            </a:prstGeom>
            <a:ln w="57150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90" name="Imagem 489" descr="Logotipo&#10;&#10;Descrição gerada automaticamente com confiança média">
            <a:extLst>
              <a:ext uri="{FF2B5EF4-FFF2-40B4-BE49-F238E27FC236}">
                <a16:creationId xmlns:a16="http://schemas.microsoft.com/office/drawing/2014/main" id="{AEEE35FF-628B-0569-F53C-5D7CA2195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" y="6105223"/>
            <a:ext cx="1978544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2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Gráfico 25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3254519"/>
              </p:ext>
            </p:extLst>
          </p:nvPr>
        </p:nvGraphicFramePr>
        <p:xfrm>
          <a:off x="1578667" y="809105"/>
          <a:ext cx="5951691" cy="5555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8892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err="1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Matriz</a:t>
            </a:r>
            <a:r>
              <a:rPr lang="en-GB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GB" sz="3600" b="1" dirty="0" err="1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Elétrica</a:t>
            </a:r>
            <a:r>
              <a:rPr lang="en-GB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GB" sz="3600" b="1" dirty="0" err="1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Brasileira</a:t>
            </a:r>
            <a:r>
              <a:rPr lang="en-GB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 (GW)</a:t>
            </a:r>
          </a:p>
        </p:txBody>
      </p:sp>
      <p:sp>
        <p:nvSpPr>
          <p:cNvPr id="10" name="Chave Direita 9">
            <a:extLst>
              <a:ext uri="{FF2B5EF4-FFF2-40B4-BE49-F238E27FC236}">
                <a16:creationId xmlns:a16="http://schemas.microsoft.com/office/drawing/2014/main" id="{DC285065-6B0A-419E-9A3F-6D4BC2854C65}"/>
              </a:ext>
            </a:extLst>
          </p:cNvPr>
          <p:cNvSpPr/>
          <p:nvPr/>
        </p:nvSpPr>
        <p:spPr>
          <a:xfrm>
            <a:off x="8115482" y="1341978"/>
            <a:ext cx="329697" cy="4089989"/>
          </a:xfrm>
          <a:prstGeom prst="rightBrace">
            <a:avLst>
              <a:gd name="adj1" fmla="val 89289"/>
              <a:gd name="adj2" fmla="val 48173"/>
            </a:avLst>
          </a:prstGeom>
          <a:ln w="19050">
            <a:solidFill>
              <a:srgbClr val="3C8BB5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Rounded MT Bold (Títulos)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0182C05-4250-46DD-912F-02BC0BCA1281}"/>
              </a:ext>
            </a:extLst>
          </p:cNvPr>
          <p:cNvSpPr txBox="1"/>
          <p:nvPr/>
        </p:nvSpPr>
        <p:spPr>
          <a:xfrm flipH="1">
            <a:off x="8521684" y="2900883"/>
            <a:ext cx="11619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00B041"/>
                </a:solidFill>
                <a:effectLst/>
                <a:uLnTx/>
                <a:uFillTx/>
                <a:latin typeface="Arial Rounded MT Bold (Títulos)"/>
              </a:rPr>
              <a:t>83% Renovável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2683C6">
                  <a:lumMod val="50000"/>
                </a:srgbClr>
              </a:solidFill>
              <a:effectLst/>
              <a:uLnTx/>
              <a:uFillTx/>
              <a:latin typeface="Arial Rounded MT Bold (Títulos)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Rounded MT Bold (Títulos)"/>
              </a:rPr>
              <a:t>17% Não Renovável</a:t>
            </a:r>
          </a:p>
        </p:txBody>
      </p:sp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473266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Dados de Potência fiscalizada</a:t>
            </a:r>
            <a:b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</a:b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ANEEL (Julho, 2022) | ABEEólica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C4D08AC-FF21-49C9-8223-4B77B818AD3D}"/>
              </a:ext>
            </a:extLst>
          </p:cNvPr>
          <p:cNvSpPr/>
          <p:nvPr/>
        </p:nvSpPr>
        <p:spPr>
          <a:xfrm>
            <a:off x="2466483" y="4798860"/>
            <a:ext cx="608418" cy="523340"/>
          </a:xfrm>
          <a:prstGeom prst="roundRect">
            <a:avLst/>
          </a:prstGeom>
          <a:noFill/>
          <a:ln w="381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Rounded MT Bold (Títulos)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00FCCE82-0D2D-4DC6-8D70-94687BB3FF51}"/>
              </a:ext>
            </a:extLst>
          </p:cNvPr>
          <p:cNvGrpSpPr/>
          <p:nvPr/>
        </p:nvGrpSpPr>
        <p:grpSpPr>
          <a:xfrm>
            <a:off x="2466483" y="1495481"/>
            <a:ext cx="3875291" cy="3300920"/>
            <a:chOff x="2353874" y="1660384"/>
            <a:chExt cx="4391663" cy="3415356"/>
          </a:xfrm>
        </p:grpSpPr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34BD9A78-1BDF-4D01-A74A-3A437D7C8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31829" y="1674004"/>
              <a:ext cx="196593" cy="22698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D194C98E-AAF4-4F09-8424-9BF9E5364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04879" y="1751829"/>
              <a:ext cx="258268" cy="2981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2445C355-75A5-44E1-B666-082FB9FBC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7104" y="1660384"/>
              <a:ext cx="158405" cy="1828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68C5B38B-332C-4BE1-9505-B69080730F5E}"/>
                </a:ext>
              </a:extLst>
            </p:cNvPr>
            <p:cNvGrpSpPr/>
            <p:nvPr/>
          </p:nvGrpSpPr>
          <p:grpSpPr>
            <a:xfrm>
              <a:off x="6246860" y="3497318"/>
              <a:ext cx="498677" cy="516112"/>
              <a:chOff x="6399260" y="3370318"/>
              <a:chExt cx="498677" cy="516112"/>
            </a:xfrm>
          </p:grpSpPr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id="{E2355193-DF5E-4F11-8E9E-4E06FDB6BB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99260" y="3370318"/>
                <a:ext cx="498677" cy="516112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pic>
            <p:nvPicPr>
              <p:cNvPr id="21" name="Imagem 20">
                <a:extLst>
                  <a:ext uri="{FF2B5EF4-FFF2-40B4-BE49-F238E27FC236}">
                    <a16:creationId xmlns:a16="http://schemas.microsoft.com/office/drawing/2014/main" id="{6CB9EEDA-7964-41BD-B8B6-CEB53F204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515047" y="3474178"/>
                <a:ext cx="267105" cy="308393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31C6210E-03EF-42F9-8CEA-273D2337883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3874" y="3536196"/>
              <a:ext cx="447014" cy="51611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62D24397-5218-41EC-9F61-923BBFAB3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9598" y="2091347"/>
              <a:ext cx="383762" cy="44307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D4D4A91F-6E68-4B11-A1C4-478ADE8A5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46990" y="4407123"/>
              <a:ext cx="739279" cy="66861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74000"/>
                </a:prstClr>
              </a:outerShdw>
            </a:effectLst>
          </p:spPr>
        </p:pic>
        <p:pic>
          <p:nvPicPr>
            <p:cNvPr id="25" name="Imagem 24">
              <a:extLst>
                <a:ext uri="{FF2B5EF4-FFF2-40B4-BE49-F238E27FC236}">
                  <a16:creationId xmlns:a16="http://schemas.microsoft.com/office/drawing/2014/main" id="{3ED75EB6-BCA5-4BBF-953D-CA8F568F81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4586" y="2995975"/>
              <a:ext cx="285590" cy="30287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id="{471E3422-D788-475C-9355-6D0FAE44E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9393" y="2620058"/>
              <a:ext cx="254882" cy="3196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id="{8E0CF5C5-9683-44DB-EE36-30CE401C082D}"/>
              </a:ext>
            </a:extLst>
          </p:cNvPr>
          <p:cNvSpPr/>
          <p:nvPr/>
        </p:nvSpPr>
        <p:spPr>
          <a:xfrm>
            <a:off x="176246" y="737331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0127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Gráfico 26">
            <a:extLst>
              <a:ext uri="{FF2B5EF4-FFF2-40B4-BE49-F238E27FC236}">
                <a16:creationId xmlns:a16="http://schemas.microsoft.com/office/drawing/2014/main" id="{00000000-0008-0000-07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255164"/>
              </p:ext>
            </p:extLst>
          </p:nvPr>
        </p:nvGraphicFramePr>
        <p:xfrm>
          <a:off x="1348640" y="869853"/>
          <a:ext cx="753630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Matriz de Geração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46423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CCEE (Maio, 2022) | ABEEólica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:a16="http://schemas.microsoft.com/office/drawing/2014/main" id="{7FD04910-0527-487A-8413-E0CD26C81AE7}"/>
              </a:ext>
            </a:extLst>
          </p:cNvPr>
          <p:cNvSpPr txBox="1"/>
          <p:nvPr/>
        </p:nvSpPr>
        <p:spPr>
          <a:xfrm>
            <a:off x="138931" y="654110"/>
            <a:ext cx="2205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(% de MW médios)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7A1C2801-82FE-4FBA-9229-34FDB5936CD3}"/>
              </a:ext>
            </a:extLst>
          </p:cNvPr>
          <p:cNvSpPr/>
          <p:nvPr/>
        </p:nvSpPr>
        <p:spPr>
          <a:xfrm>
            <a:off x="273279" y="1074287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7E6DC63-50E2-2EF9-804D-7C7B9A73290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3670" y="1681942"/>
            <a:ext cx="164387" cy="179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3A9E190-6F6F-2E6C-9946-28619E70867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7111" y="1639745"/>
            <a:ext cx="164388" cy="179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3ABBF488-7EA3-B276-A186-ED44FF45511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038" y="1695343"/>
            <a:ext cx="199569" cy="218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8A5ECC0-F24F-3183-7415-8AA869C277C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595" y="2324324"/>
            <a:ext cx="329063" cy="360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22AE057-AE32-1F94-DC7C-B722723C51F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9875" y="1791605"/>
            <a:ext cx="199569" cy="2185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43155AF-07C6-FAA8-8A9B-4638E698E90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5627" y="3032353"/>
            <a:ext cx="641425" cy="5501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74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4142BB4-C47E-E2E2-E98E-6894491BF14C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355" y="2010184"/>
            <a:ext cx="247790" cy="2492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7C5B136-F7FD-8976-B28F-6534B15589D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415" y="1681942"/>
            <a:ext cx="243190" cy="3568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A85F9C2D-C03F-C8F1-F251-5B0CEBC75EFD}"/>
              </a:ext>
            </a:extLst>
          </p:cNvPr>
          <p:cNvGrpSpPr/>
          <p:nvPr/>
        </p:nvGrpSpPr>
        <p:grpSpPr>
          <a:xfrm>
            <a:off x="7126498" y="4024798"/>
            <a:ext cx="432693" cy="473767"/>
            <a:chOff x="9821323" y="2092708"/>
            <a:chExt cx="432640" cy="473788"/>
          </a:xfrm>
        </p:grpSpPr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DFABE462-EDC1-5267-4888-DF18940488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1323" y="2092708"/>
              <a:ext cx="432640" cy="4737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Imagem 21">
              <a:extLst>
                <a:ext uri="{FF2B5EF4-FFF2-40B4-BE49-F238E27FC236}">
                  <a16:creationId xmlns:a16="http://schemas.microsoft.com/office/drawing/2014/main" id="{0CBDCCF9-3490-2A81-D431-F7BFADF720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3284" y="2190316"/>
              <a:ext cx="231733" cy="25377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7BCE80CE-7010-1FE0-CC75-2ABC51D445B3}"/>
              </a:ext>
            </a:extLst>
          </p:cNvPr>
          <p:cNvSpPr/>
          <p:nvPr/>
        </p:nvSpPr>
        <p:spPr>
          <a:xfrm>
            <a:off x="2097310" y="3328287"/>
            <a:ext cx="666926" cy="366466"/>
          </a:xfrm>
          <a:prstGeom prst="roundRect">
            <a:avLst/>
          </a:prstGeom>
          <a:noFill/>
          <a:ln w="76200">
            <a:solidFill>
              <a:srgbClr val="92D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43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11" name="Gráfico 10">
                <a:extLst>
                  <a:ext uri="{FF2B5EF4-FFF2-40B4-BE49-F238E27FC236}">
                    <a16:creationId xmlns:a16="http://schemas.microsoft.com/office/drawing/2014/main" id="{4301E9B6-E0B5-49DC-B711-DBEDA15FB18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82026256"/>
                  </p:ext>
                </p:extLst>
              </p:nvPr>
            </p:nvGraphicFramePr>
            <p:xfrm>
              <a:off x="-109308" y="1326734"/>
              <a:ext cx="6128238" cy="394181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11" name="Gráfico 10">
                <a:extLst>
                  <a:ext uri="{FF2B5EF4-FFF2-40B4-BE49-F238E27FC236}">
                    <a16:creationId xmlns:a16="http://schemas.microsoft.com/office/drawing/2014/main" id="{4301E9B6-E0B5-49DC-B711-DBEDA15FB1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09308" y="1326734"/>
                <a:ext cx="6128238" cy="3941818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9703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Capacidade Instalada por Estado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9995223"/>
              </p:ext>
            </p:extLst>
          </p:nvPr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19645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Fonte: ANEEL | </a:t>
            </a:r>
            <a:r>
              <a:rPr lang="pt-BR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ABEEólica</a:t>
            </a: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 (Agosto, 2022)</a:t>
            </a:r>
          </a:p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(Corpo)"/>
              </a:rPr>
              <a:t>Dados de usinas em Op. Comercial e Teste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42E80CAC-60E7-403F-9BCD-B12A49B10EDB}"/>
              </a:ext>
            </a:extLst>
          </p:cNvPr>
          <p:cNvSpPr txBox="1"/>
          <p:nvPr/>
        </p:nvSpPr>
        <p:spPr>
          <a:xfrm>
            <a:off x="138931" y="654110"/>
            <a:ext cx="782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(MW)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56333" y="1074287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(Corpo)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54463E8F-5218-42EE-8646-78E1C95F90B9}"/>
              </a:ext>
            </a:extLst>
          </p:cNvPr>
          <p:cNvSpPr/>
          <p:nvPr/>
        </p:nvSpPr>
        <p:spPr>
          <a:xfrm>
            <a:off x="3064257" y="1999990"/>
            <a:ext cx="1712731" cy="1799479"/>
          </a:xfrm>
          <a:prstGeom prst="ellipse">
            <a:avLst/>
          </a:prstGeom>
          <a:solidFill>
            <a:srgbClr val="48AFBD">
              <a:alpha val="21176"/>
            </a:srgbClr>
          </a:solidFill>
          <a:ln w="19050">
            <a:solidFill>
              <a:srgbClr val="42BEDF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rPr>
              <a:t>21,2</a:t>
            </a:r>
            <a:endParaRPr kumimoji="0" lang="pt-B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 (Corpo)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(Corpo)"/>
              </a:rPr>
              <a:t>GW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70D1E90C-CEA6-4239-8134-F83994D96A83}"/>
              </a:ext>
            </a:extLst>
          </p:cNvPr>
          <p:cNvSpPr/>
          <p:nvPr/>
        </p:nvSpPr>
        <p:spPr>
          <a:xfrm>
            <a:off x="2451083" y="4012869"/>
            <a:ext cx="1145392" cy="1099457"/>
          </a:xfrm>
          <a:prstGeom prst="ellipse">
            <a:avLst/>
          </a:prstGeom>
          <a:solidFill>
            <a:srgbClr val="48AFBD">
              <a:alpha val="21176"/>
            </a:srgbClr>
          </a:solidFill>
          <a:ln w="19050">
            <a:solidFill>
              <a:srgbClr val="42BEDF"/>
            </a:solidFill>
            <a:prstDash val="sys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rPr>
              <a:t>2,1</a:t>
            </a:r>
          </a:p>
          <a:p>
            <a:pPr algn="ctr"/>
            <a:r>
              <a:rPr lang="pt-BR" sz="2400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Corpo)"/>
              </a:rPr>
              <a:t>GW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EF8D509F-3EA5-4A4E-8C41-4D0FDDE5F557}"/>
              </a:ext>
            </a:extLst>
          </p:cNvPr>
          <p:cNvSpPr/>
          <p:nvPr/>
        </p:nvSpPr>
        <p:spPr>
          <a:xfrm>
            <a:off x="3846369" y="4875038"/>
            <a:ext cx="1712731" cy="474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(Corpo)"/>
            </a:endParaRPr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C3DA163E-6580-43D2-B371-68E2AAE28508}"/>
              </a:ext>
            </a:extLst>
          </p:cNvPr>
          <p:cNvGrpSpPr/>
          <p:nvPr/>
        </p:nvGrpSpPr>
        <p:grpSpPr>
          <a:xfrm>
            <a:off x="184325" y="5509332"/>
            <a:ext cx="288032" cy="288032"/>
            <a:chOff x="1187524" y="5445224"/>
            <a:chExt cx="288032" cy="288032"/>
          </a:xfrm>
          <a:solidFill>
            <a:srgbClr val="42BED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B1E9D047-43A0-4FAA-AE5E-D41710CD6395}"/>
                </a:ext>
              </a:extLst>
            </p:cNvPr>
            <p:cNvSpPr/>
            <p:nvPr/>
          </p:nvSpPr>
          <p:spPr>
            <a:xfrm>
              <a:off x="1187624" y="5445224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721A64FE-CCDE-4212-8A58-4C7222B4B4FB}"/>
                </a:ext>
              </a:extLst>
            </p:cNvPr>
            <p:cNvSpPr/>
            <p:nvPr/>
          </p:nvSpPr>
          <p:spPr>
            <a:xfrm>
              <a:off x="1187524" y="5589240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EEEB9DE8-D02E-4E5A-B885-B687A064AF1A}"/>
                </a:ext>
              </a:extLst>
            </p:cNvPr>
            <p:cNvSpPr/>
            <p:nvPr/>
          </p:nvSpPr>
          <p:spPr>
            <a:xfrm>
              <a:off x="1331540" y="5445224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EA1157C0-92B9-4C88-A152-C168D3ABA01F}"/>
                </a:ext>
              </a:extLst>
            </p:cNvPr>
            <p:cNvSpPr/>
            <p:nvPr/>
          </p:nvSpPr>
          <p:spPr>
            <a:xfrm>
              <a:off x="1331540" y="5589240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id="{CA8309B2-9D66-43D5-96A6-8F56E423569F}"/>
              </a:ext>
            </a:extLst>
          </p:cNvPr>
          <p:cNvSpPr/>
          <p:nvPr/>
        </p:nvSpPr>
        <p:spPr>
          <a:xfrm>
            <a:off x="197002" y="6396148"/>
            <a:ext cx="285916" cy="28803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(Corpo)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C7C25817-178B-475A-80A2-1A68585408FB}"/>
              </a:ext>
            </a:extLst>
          </p:cNvPr>
          <p:cNvSpPr txBox="1"/>
          <p:nvPr/>
        </p:nvSpPr>
        <p:spPr>
          <a:xfrm>
            <a:off x="472357" y="5335598"/>
            <a:ext cx="28296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Capacidade instalada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dirty="0">
                <a:solidFill>
                  <a:prstClr val="black"/>
                </a:solidFill>
                <a:latin typeface="Arial (Corpo)"/>
              </a:rPr>
              <a:t>22,2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 GW (817</a:t>
            </a:r>
            <a:r>
              <a:rPr lang="pt-BR" sz="1000" dirty="0">
                <a:solidFill>
                  <a:prstClr val="black"/>
                </a:solidFill>
                <a:latin typeface="Arial (Corpo)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parques) – Operação Comercial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dirty="0">
                <a:solidFill>
                  <a:prstClr val="black"/>
                </a:solidFill>
                <a:latin typeface="Arial (Corpo)"/>
              </a:rPr>
              <a:t>1060,89 M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W (</a:t>
            </a:r>
            <a:r>
              <a:rPr lang="pt-BR" sz="1000" dirty="0">
                <a:solidFill>
                  <a:prstClr val="black"/>
                </a:solidFill>
                <a:latin typeface="Arial (Corpo)"/>
              </a:rPr>
              <a:t>30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 parques) – Operação Teste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7F95DA9F-E234-45EC-A9B6-8716678CA34B}"/>
              </a:ext>
            </a:extLst>
          </p:cNvPr>
          <p:cNvSpPr txBox="1"/>
          <p:nvPr/>
        </p:nvSpPr>
        <p:spPr>
          <a:xfrm>
            <a:off x="490215" y="5933468"/>
            <a:ext cx="15905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Capacidade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Arial (Corpo)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contratada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14,0 GW (385 parques)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77CEBB6A-9FA0-4C3D-8FF4-6282892D0F3E}"/>
              </a:ext>
            </a:extLst>
          </p:cNvPr>
          <p:cNvSpPr txBox="1"/>
          <p:nvPr/>
        </p:nvSpPr>
        <p:spPr>
          <a:xfrm>
            <a:off x="510337" y="6313936"/>
            <a:ext cx="17453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Total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00" dirty="0">
                <a:solidFill>
                  <a:prstClr val="black"/>
                </a:solidFill>
                <a:latin typeface="Arial (Corpo)"/>
              </a:rPr>
              <a:t>37,4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(Corpo)"/>
              </a:rPr>
              <a:t> GW (1232 parques)</a:t>
            </a: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B336F5B-94F5-466A-90DE-C800C4A26745}"/>
              </a:ext>
            </a:extLst>
          </p:cNvPr>
          <p:cNvGrpSpPr/>
          <p:nvPr/>
        </p:nvGrpSpPr>
        <p:grpSpPr>
          <a:xfrm>
            <a:off x="184325" y="5987556"/>
            <a:ext cx="288032" cy="288032"/>
            <a:chOff x="1187524" y="5445224"/>
            <a:chExt cx="288032" cy="288032"/>
          </a:xfrm>
          <a:solidFill>
            <a:srgbClr val="92C02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E57BB260-551A-4B4F-A3B9-8050CD5D0138}"/>
                </a:ext>
              </a:extLst>
            </p:cNvPr>
            <p:cNvSpPr/>
            <p:nvPr/>
          </p:nvSpPr>
          <p:spPr>
            <a:xfrm>
              <a:off x="1187624" y="5445224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ABAF14DC-2ACB-48FD-AE1E-908DF8DCB1C8}"/>
                </a:ext>
              </a:extLst>
            </p:cNvPr>
            <p:cNvSpPr/>
            <p:nvPr/>
          </p:nvSpPr>
          <p:spPr>
            <a:xfrm>
              <a:off x="1187524" y="5589240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EC015433-D09C-4425-99FE-4BE039BD9730}"/>
                </a:ext>
              </a:extLst>
            </p:cNvPr>
            <p:cNvSpPr/>
            <p:nvPr/>
          </p:nvSpPr>
          <p:spPr>
            <a:xfrm>
              <a:off x="1331540" y="5445224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4745A2EC-5AF9-41E3-96DA-1D08CB728680}"/>
                </a:ext>
              </a:extLst>
            </p:cNvPr>
            <p:cNvSpPr/>
            <p:nvPr/>
          </p:nvSpPr>
          <p:spPr>
            <a:xfrm>
              <a:off x="1331540" y="5589240"/>
              <a:ext cx="144016" cy="1440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(Corpo)"/>
              </a:endParaRPr>
            </a:p>
          </p:txBody>
        </p:sp>
      </p:grpSp>
      <p:sp>
        <p:nvSpPr>
          <p:cNvPr id="2" name="Retângulo 1">
            <a:extLst>
              <a:ext uri="{FF2B5EF4-FFF2-40B4-BE49-F238E27FC236}">
                <a16:creationId xmlns:a16="http://schemas.microsoft.com/office/drawing/2014/main" id="{6D2AE702-B7F4-E4F0-30E8-FDF9B540C8D2}"/>
              </a:ext>
            </a:extLst>
          </p:cNvPr>
          <p:cNvSpPr/>
          <p:nvPr/>
        </p:nvSpPr>
        <p:spPr>
          <a:xfrm>
            <a:off x="5349745" y="4875038"/>
            <a:ext cx="823327" cy="5539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6" name="Gráfico 35">
            <a:extLst>
              <a:ext uri="{FF2B5EF4-FFF2-40B4-BE49-F238E27FC236}">
                <a16:creationId xmlns:a16="http://schemas.microsoft.com/office/drawing/2014/main" id="{00000000-0008-0000-05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0179733"/>
              </p:ext>
            </p:extLst>
          </p:nvPr>
        </p:nvGraphicFramePr>
        <p:xfrm>
          <a:off x="5475852" y="1023442"/>
          <a:ext cx="7106573" cy="4860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300224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0548854A-4DE4-4636-BD8E-D942F4BA53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6" b="5036"/>
          <a:stretch/>
        </p:blipFill>
        <p:spPr>
          <a:xfrm>
            <a:off x="-5950" y="0"/>
            <a:ext cx="12192000" cy="6858000"/>
          </a:xfrm>
        </p:spPr>
      </p:pic>
      <p:pic>
        <p:nvPicPr>
          <p:cNvPr id="11" name="Imagem 10" descr="Forma&#10;&#10;Descrição gerada automaticamente">
            <a:extLst>
              <a:ext uri="{FF2B5EF4-FFF2-40B4-BE49-F238E27FC236}">
                <a16:creationId xmlns:a16="http://schemas.microsoft.com/office/drawing/2014/main" id="{7031542F-C2EF-4E11-A924-C6F8993F48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7"/>
          <a:stretch/>
        </p:blipFill>
        <p:spPr>
          <a:xfrm>
            <a:off x="6587835" y="-10391"/>
            <a:ext cx="5598215" cy="6858000"/>
          </a:xfrm>
          <a:prstGeom prst="rect">
            <a:avLst/>
          </a:prstGeom>
        </p:spPr>
      </p:pic>
      <p:sp>
        <p:nvSpPr>
          <p:cNvPr id="56" name="TextBox 14">
            <a:extLst>
              <a:ext uri="{FF2B5EF4-FFF2-40B4-BE49-F238E27FC236}">
                <a16:creationId xmlns:a16="http://schemas.microsoft.com/office/drawing/2014/main" id="{EC322528-F439-46D4-B193-B4811D114941}"/>
              </a:ext>
            </a:extLst>
          </p:cNvPr>
          <p:cNvSpPr txBox="1"/>
          <p:nvPr/>
        </p:nvSpPr>
        <p:spPr>
          <a:xfrm>
            <a:off x="179267" y="101804"/>
            <a:ext cx="5527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Poppins" panose="00000500000000000000" pitchFamily="2" charset="0"/>
              </a:rPr>
              <a:t>Potencial Eólico Brasileiro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F582B3E-70B6-41EF-AAAC-79BAB4F10665}"/>
              </a:ext>
            </a:extLst>
          </p:cNvPr>
          <p:cNvSpPr/>
          <p:nvPr/>
        </p:nvSpPr>
        <p:spPr>
          <a:xfrm>
            <a:off x="173317" y="686579"/>
            <a:ext cx="180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(Corpo)"/>
            </a:endParaRPr>
          </a:p>
        </p:txBody>
      </p:sp>
      <p:pic>
        <p:nvPicPr>
          <p:cNvPr id="10" name="Espaço Reservado para Conteúdo 7" descr="Recorte de Tela">
            <a:extLst>
              <a:ext uri="{FF2B5EF4-FFF2-40B4-BE49-F238E27FC236}">
                <a16:creationId xmlns:a16="http://schemas.microsoft.com/office/drawing/2014/main" id="{4B88ADF1-2324-4614-A8DD-68B535E65D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55" y="1032598"/>
            <a:ext cx="5886593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 descr="Mapa colorido com texto preto sobre fundo branco&#10;&#10;Descrição gerada automaticamente">
            <a:extLst>
              <a:ext uri="{FF2B5EF4-FFF2-40B4-BE49-F238E27FC236}">
                <a16:creationId xmlns:a16="http://schemas.microsoft.com/office/drawing/2014/main" id="{C3BC9539-0ED9-4EAF-A717-135F3C93B6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981"/>
          <a:stretch/>
        </p:blipFill>
        <p:spPr>
          <a:xfrm>
            <a:off x="7959136" y="1038820"/>
            <a:ext cx="3544826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1B8021A6-399D-46AD-8D86-18ABEA532A2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454268" y="1021833"/>
            <a:ext cx="1222770" cy="655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Espaço Reservado para Rodapé 3">
            <a:extLst>
              <a:ext uri="{FF2B5EF4-FFF2-40B4-BE49-F238E27FC236}">
                <a16:creationId xmlns:a16="http://schemas.microsoft.com/office/drawing/2014/main" id="{193AF363-39FD-4B80-A4E8-4C196B32A971}"/>
              </a:ext>
            </a:extLst>
          </p:cNvPr>
          <p:cNvSpPr txBox="1">
            <a:spLocks/>
          </p:cNvSpPr>
          <p:nvPr/>
        </p:nvSpPr>
        <p:spPr>
          <a:xfrm>
            <a:off x="745566" y="5624455"/>
            <a:ext cx="4321175" cy="270651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 (Títulos)"/>
              </a:rPr>
              <a:t>Fonte: Atlas Eólico Brasileiro - 2013</a:t>
            </a:r>
          </a:p>
        </p:txBody>
      </p:sp>
      <p:sp>
        <p:nvSpPr>
          <p:cNvPr id="19" name="Espaço Reservado para Rodapé 3">
            <a:extLst>
              <a:ext uri="{FF2B5EF4-FFF2-40B4-BE49-F238E27FC236}">
                <a16:creationId xmlns:a16="http://schemas.microsoft.com/office/drawing/2014/main" id="{2343A55E-69F1-4A0D-B195-EEEF340BB4F9}"/>
              </a:ext>
            </a:extLst>
          </p:cNvPr>
          <p:cNvSpPr txBox="1">
            <a:spLocks/>
          </p:cNvSpPr>
          <p:nvPr/>
        </p:nvSpPr>
        <p:spPr>
          <a:xfrm>
            <a:off x="7912979" y="5637264"/>
            <a:ext cx="3647794" cy="2962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rgbClr val="0A4663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 (Títulos)"/>
              </a:rPr>
              <a:t>Fonte: </a:t>
            </a:r>
            <a:r>
              <a:rPr lang="pt-BR" sz="1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 (Títulos)"/>
              </a:rPr>
              <a:t>Roadmap</a:t>
            </a:r>
            <a:r>
              <a:rPr lang="pt-BR" sz="1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 (Títulos)"/>
              </a:rPr>
              <a:t> Eólica Offshore Brasil - EPE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F1364B-FFCB-45C2-826B-9AAA0E148062}"/>
              </a:ext>
            </a:extLst>
          </p:cNvPr>
          <p:cNvSpPr txBox="1"/>
          <p:nvPr/>
        </p:nvSpPr>
        <p:spPr>
          <a:xfrm>
            <a:off x="2166207" y="5263739"/>
            <a:ext cx="1479893" cy="507831"/>
          </a:xfrm>
          <a:prstGeom prst="rect">
            <a:avLst/>
          </a:prstGeom>
        </p:spPr>
        <p:txBody>
          <a:bodyPr anchor="ctr"/>
          <a:lstStyle>
            <a:lvl1pPr indent="0" algn="r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1">
                <a:solidFill>
                  <a:srgbClr val="0A4663"/>
                </a:solidFill>
                <a:latin typeface="Arial Narrow" panose="020B0606020202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pPr algn="ctr"/>
            <a:r>
              <a:rPr lang="pt-BR" sz="200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 (Títulos)"/>
              </a:rPr>
              <a:t>Onshore</a:t>
            </a:r>
            <a:endParaRPr lang="pt-BR" sz="200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 (Títulos)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130F2585-2E26-4E01-A1C6-515F75A3D802}"/>
              </a:ext>
            </a:extLst>
          </p:cNvPr>
          <p:cNvSpPr txBox="1"/>
          <p:nvPr/>
        </p:nvSpPr>
        <p:spPr>
          <a:xfrm>
            <a:off x="8990811" y="5311349"/>
            <a:ext cx="1479893" cy="507831"/>
          </a:xfrm>
          <a:prstGeom prst="rect">
            <a:avLst/>
          </a:prstGeom>
        </p:spPr>
        <p:txBody>
          <a:bodyPr anchor="ctr"/>
          <a:lstStyle>
            <a:lvl1pPr indent="0" algn="r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b="1">
                <a:solidFill>
                  <a:srgbClr val="0A4663"/>
                </a:solidFill>
                <a:latin typeface="Arial Narrow" panose="020B0606020202030204" pitchFamily="34" charset="0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/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5pPr>
            <a:lvl6pPr marL="18859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6pPr>
            <a:lvl7pPr marL="22288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7pPr>
            <a:lvl8pPr marL="25717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8pPr>
            <a:lvl9pPr marL="29146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/>
            </a:lvl9pPr>
          </a:lstStyle>
          <a:p>
            <a:pPr algn="ctr"/>
            <a:r>
              <a:rPr lang="pt-BR" sz="200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 (Títulos)"/>
              </a:rPr>
              <a:t>Offshore</a:t>
            </a:r>
          </a:p>
        </p:txBody>
      </p:sp>
      <p:pic>
        <p:nvPicPr>
          <p:cNvPr id="26" name="Picture 5">
            <a:extLst>
              <a:ext uri="{FF2B5EF4-FFF2-40B4-BE49-F238E27FC236}">
                <a16:creationId xmlns:a16="http://schemas.microsoft.com/office/drawing/2014/main" id="{CECD46B9-8B3C-439C-8377-C8F2878806A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454268" y="2255463"/>
            <a:ext cx="1222770" cy="655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5">
            <a:extLst>
              <a:ext uri="{FF2B5EF4-FFF2-40B4-BE49-F238E27FC236}">
                <a16:creationId xmlns:a16="http://schemas.microsoft.com/office/drawing/2014/main" id="{31A5AB15-AA04-41F2-ABA2-4D78CD59576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454268" y="3515673"/>
            <a:ext cx="1222770" cy="655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2842288F-B893-450F-B7C3-485C35B7C89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454268" y="4599877"/>
            <a:ext cx="1222770" cy="655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6533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213570" y="49552"/>
            <a:ext cx="7015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Evolução da Capacidade Instalada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2781855"/>
              </p:ext>
            </p:extLst>
          </p:nvPr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39322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ANEEL | </a:t>
            </a:r>
            <a:r>
              <a:rPr lang="pt-BR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ABEEólica</a:t>
            </a: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 (Agosto, 2022)</a:t>
            </a:r>
          </a:p>
        </p:txBody>
      </p:sp>
      <p:pic>
        <p:nvPicPr>
          <p:cNvPr id="11" name="Imagem 10" descr="Imagem em preto e branco&#10;&#10;Descrição gerada automaticamente">
            <a:extLst>
              <a:ext uri="{FF2B5EF4-FFF2-40B4-BE49-F238E27FC236}">
                <a16:creationId xmlns:a16="http://schemas.microsoft.com/office/drawing/2014/main" id="{E915A057-D498-4F42-B30B-CAF771FB42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83" r="69635"/>
          <a:stretch/>
        </p:blipFill>
        <p:spPr>
          <a:xfrm>
            <a:off x="0" y="5180187"/>
            <a:ext cx="2943225" cy="1688204"/>
          </a:xfrm>
          <a:prstGeom prst="rect">
            <a:avLst/>
          </a:prstGeom>
        </p:spPr>
      </p:pic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9213887F-6A24-41D9-8DD5-5235EA30DD90}"/>
              </a:ext>
            </a:extLst>
          </p:cNvPr>
          <p:cNvSpPr/>
          <p:nvPr/>
        </p:nvSpPr>
        <p:spPr>
          <a:xfrm>
            <a:off x="321101" y="1187952"/>
            <a:ext cx="1100493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8BDFDE96-2ACF-4904-8E9B-D82612A1A3E9}"/>
              </a:ext>
            </a:extLst>
          </p:cNvPr>
          <p:cNvGrpSpPr/>
          <p:nvPr/>
        </p:nvGrpSpPr>
        <p:grpSpPr>
          <a:xfrm rot="20903436">
            <a:off x="952553" y="1354254"/>
            <a:ext cx="2539377" cy="2539377"/>
            <a:chOff x="724328" y="1072450"/>
            <a:chExt cx="2539377" cy="2539377"/>
          </a:xfrm>
        </p:grpSpPr>
        <p:pic>
          <p:nvPicPr>
            <p:cNvPr id="21" name="Picture 4" descr="Vetor PNG E SVG Transparente De Post-it Verde">
              <a:extLst>
                <a:ext uri="{FF2B5EF4-FFF2-40B4-BE49-F238E27FC236}">
                  <a16:creationId xmlns:a16="http://schemas.microsoft.com/office/drawing/2014/main" id="{FC4F3E23-144D-4C66-BD69-B4BA1F5D54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328" y="1072450"/>
              <a:ext cx="2539377" cy="25393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tângulo: Cantos Arredondados 21">
              <a:extLst>
                <a:ext uri="{FF2B5EF4-FFF2-40B4-BE49-F238E27FC236}">
                  <a16:creationId xmlns:a16="http://schemas.microsoft.com/office/drawing/2014/main" id="{277FE9A9-7B5B-45A9-9A1B-D28C978E2CEC}"/>
                </a:ext>
              </a:extLst>
            </p:cNvPr>
            <p:cNvSpPr/>
            <p:nvPr/>
          </p:nvSpPr>
          <p:spPr>
            <a:xfrm>
              <a:off x="888452" y="1632907"/>
              <a:ext cx="2211130" cy="1720820"/>
            </a:xfrm>
            <a:prstGeom prst="round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200" b="1" dirty="0">
                  <a:solidFill>
                    <a:schemeClr val="tx1"/>
                  </a:solidFill>
                  <a:latin typeface="Arial Rounded MT Bold (Títulos)"/>
                </a:rPr>
                <a:t>Em decorrência da pandemia do COVID-19, os leilões de 2020 foram cancelados e os leilões A-3, A-4 e A-5 de 2021 obtiveram uma baixa demanda de contratação, conforme o esperado.</a:t>
              </a:r>
            </a:p>
          </p:txBody>
        </p:sp>
      </p:grpSp>
      <p:pic>
        <p:nvPicPr>
          <p:cNvPr id="23" name="Imagem 22" descr="Vista de uma ponte&#10;&#10;Descrição gerada automaticamente com confiança média">
            <a:extLst>
              <a:ext uri="{FF2B5EF4-FFF2-40B4-BE49-F238E27FC236}">
                <a16:creationId xmlns:a16="http://schemas.microsoft.com/office/drawing/2014/main" id="{AA05EC07-B113-4F35-9704-8DF8CED090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460" y="1594686"/>
            <a:ext cx="1207306" cy="468000"/>
          </a:xfrm>
          <a:prstGeom prst="rect">
            <a:avLst/>
          </a:prstGeom>
        </p:spPr>
      </p:pic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00000000-0008-0000-01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496503"/>
              </p:ext>
            </p:extLst>
          </p:nvPr>
        </p:nvGraphicFramePr>
        <p:xfrm>
          <a:off x="213570" y="857037"/>
          <a:ext cx="11873655" cy="4991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161804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DADOS DE 2022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93636"/>
              </p:ext>
            </p:extLst>
          </p:nvPr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0" y="6548012"/>
            <a:ext cx="8903037" cy="279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OBS. A ABEEólica considera ano de instalação do primeiro aerogerador em TESTE,  em contrapartida a ANEEL considera o primeiro aerogerador COMERCIAL, portando poderá haver divergências dos valores.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55920" y="689852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Rounded MT Bold (Títulos)"/>
            </a:endParaRPr>
          </a:p>
        </p:txBody>
      </p:sp>
      <p:sp>
        <p:nvSpPr>
          <p:cNvPr id="41" name="Espaço Reservado para Número de Slide 1">
            <a:extLst>
              <a:ext uri="{FF2B5EF4-FFF2-40B4-BE49-F238E27FC236}">
                <a16:creationId xmlns:a16="http://schemas.microsoft.com/office/drawing/2014/main" id="{E1B59CB7-CBBF-44BD-91B4-DE93B81A76DC}"/>
              </a:ext>
            </a:extLst>
          </p:cNvPr>
          <p:cNvSpPr txBox="1">
            <a:spLocks/>
          </p:cNvSpPr>
          <p:nvPr/>
        </p:nvSpPr>
        <p:spPr>
          <a:xfrm>
            <a:off x="11628336" y="6630195"/>
            <a:ext cx="540000" cy="216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F622603-C42D-49CE-92AF-7F718A9AE094}" type="slidenum">
              <a:rPr lang="pt-BR" smtClean="0">
                <a:latin typeface="Arial Rounded MT Bold (Títulos)"/>
              </a:rPr>
              <a:pPr/>
              <a:t>15</a:t>
            </a:fld>
            <a:endParaRPr lang="pt-BR">
              <a:latin typeface="Arial Rounded MT Bold (Títulos)"/>
            </a:endParaRPr>
          </a:p>
        </p:txBody>
      </p:sp>
      <p:sp>
        <p:nvSpPr>
          <p:cNvPr id="43" name="Espaço Reservado para Texto 3">
            <a:extLst>
              <a:ext uri="{FF2B5EF4-FFF2-40B4-BE49-F238E27FC236}">
                <a16:creationId xmlns:a16="http://schemas.microsoft.com/office/drawing/2014/main" id="{FA149419-EF75-4349-9FF9-8894EE560AB3}"/>
              </a:ext>
            </a:extLst>
          </p:cNvPr>
          <p:cNvSpPr txBox="1">
            <a:spLocks/>
          </p:cNvSpPr>
          <p:nvPr/>
        </p:nvSpPr>
        <p:spPr>
          <a:xfrm>
            <a:off x="6553371" y="1000423"/>
            <a:ext cx="4297273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Parques em situação de ATRASO</a:t>
            </a:r>
          </a:p>
        </p:txBody>
      </p:sp>
      <p:sp>
        <p:nvSpPr>
          <p:cNvPr id="45" name="Espaço Reservado para Texto 3">
            <a:extLst>
              <a:ext uri="{FF2B5EF4-FFF2-40B4-BE49-F238E27FC236}">
                <a16:creationId xmlns:a16="http://schemas.microsoft.com/office/drawing/2014/main" id="{7EA30E38-C810-477B-BA1F-73DB3C2D3515}"/>
              </a:ext>
            </a:extLst>
          </p:cNvPr>
          <p:cNvSpPr txBox="1">
            <a:spLocks/>
          </p:cNvSpPr>
          <p:nvPr/>
        </p:nvSpPr>
        <p:spPr>
          <a:xfrm>
            <a:off x="-356640" y="1406501"/>
            <a:ext cx="5237706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Total de capacidade a ser instalada em 2022</a:t>
            </a:r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C9DD99D6-4EBB-441E-A27D-CF6BDE5EF16C}"/>
              </a:ext>
            </a:extLst>
          </p:cNvPr>
          <p:cNvGrpSpPr/>
          <p:nvPr/>
        </p:nvGrpSpPr>
        <p:grpSpPr>
          <a:xfrm>
            <a:off x="4244574" y="5101162"/>
            <a:ext cx="1970662" cy="1440000"/>
            <a:chOff x="6096403" y="4292118"/>
            <a:chExt cx="1970662" cy="1440000"/>
          </a:xfrm>
        </p:grpSpPr>
        <p:sp>
          <p:nvSpPr>
            <p:cNvPr id="50" name="Oval 26">
              <a:extLst>
                <a:ext uri="{FF2B5EF4-FFF2-40B4-BE49-F238E27FC236}">
                  <a16:creationId xmlns:a16="http://schemas.microsoft.com/office/drawing/2014/main" id="{D3185843-A6DC-409C-8AFA-2C0238C8A0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81967" y="4292118"/>
              <a:ext cx="1440000" cy="1440000"/>
            </a:xfrm>
            <a:prstGeom prst="ellipse">
              <a:avLst/>
            </a:prstGeom>
            <a:solidFill>
              <a:srgbClr val="419AB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Arial Rounded MT Bold (Títulos)"/>
              </a:endParaRPr>
            </a:p>
          </p:txBody>
        </p:sp>
        <p:sp>
          <p:nvSpPr>
            <p:cNvPr id="51" name="Espaço Reservado para Texto 3">
              <a:extLst>
                <a:ext uri="{FF2B5EF4-FFF2-40B4-BE49-F238E27FC236}">
                  <a16:creationId xmlns:a16="http://schemas.microsoft.com/office/drawing/2014/main" id="{2A192AFC-C917-4E3D-966E-1A86BBEE2972}"/>
                </a:ext>
              </a:extLst>
            </p:cNvPr>
            <p:cNvSpPr txBox="1">
              <a:spLocks/>
            </p:cNvSpPr>
            <p:nvPr/>
          </p:nvSpPr>
          <p:spPr>
            <a:xfrm>
              <a:off x="6096403" y="4677483"/>
              <a:ext cx="1970662" cy="726401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Entrada em operação TESTE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1060,89 MW</a:t>
              </a:r>
            </a:p>
          </p:txBody>
        </p:sp>
        <p:sp>
          <p:nvSpPr>
            <p:cNvPr id="52" name="Espaço Reservado para Texto 3">
              <a:extLst>
                <a:ext uri="{FF2B5EF4-FFF2-40B4-BE49-F238E27FC236}">
                  <a16:creationId xmlns:a16="http://schemas.microsoft.com/office/drawing/2014/main" id="{5AA38F25-AF3F-45C0-88B5-B8D617FBA754}"/>
                </a:ext>
              </a:extLst>
            </p:cNvPr>
            <p:cNvSpPr txBox="1">
              <a:spLocks/>
            </p:cNvSpPr>
            <p:nvPr/>
          </p:nvSpPr>
          <p:spPr>
            <a:xfrm>
              <a:off x="6549605" y="4328906"/>
              <a:ext cx="1010635" cy="580989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050" dirty="0">
                  <a:latin typeface="Arial Rounded MT Bold (Títulos)"/>
                </a:rPr>
                <a:t>2022</a:t>
              </a:r>
            </a:p>
          </p:txBody>
        </p:sp>
      </p:grp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6C50243A-88B4-40EF-A49A-92BB2ED70639}"/>
              </a:ext>
            </a:extLst>
          </p:cNvPr>
          <p:cNvGrpSpPr/>
          <p:nvPr/>
        </p:nvGrpSpPr>
        <p:grpSpPr>
          <a:xfrm>
            <a:off x="5120965" y="4097717"/>
            <a:ext cx="2168515" cy="1260000"/>
            <a:chOff x="7609285" y="4453519"/>
            <a:chExt cx="2168515" cy="1260000"/>
          </a:xfrm>
        </p:grpSpPr>
        <p:sp>
          <p:nvSpPr>
            <p:cNvPr id="54" name="Oval 22">
              <a:extLst>
                <a:ext uri="{FF2B5EF4-FFF2-40B4-BE49-F238E27FC236}">
                  <a16:creationId xmlns:a16="http://schemas.microsoft.com/office/drawing/2014/main" id="{F3A5BF98-640D-4395-92D7-ADEDAF2127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270816" y="4453519"/>
              <a:ext cx="1260000" cy="1260000"/>
            </a:xfrm>
            <a:prstGeom prst="ellipse">
              <a:avLst/>
            </a:prstGeom>
            <a:solidFill>
              <a:srgbClr val="AFDAE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Arial Rounded MT Bold (Títulos)"/>
              </a:endParaRPr>
            </a:p>
          </p:txBody>
        </p:sp>
        <p:sp>
          <p:nvSpPr>
            <p:cNvPr id="55" name="Espaço Reservado para Texto 3">
              <a:extLst>
                <a:ext uri="{FF2B5EF4-FFF2-40B4-BE49-F238E27FC236}">
                  <a16:creationId xmlns:a16="http://schemas.microsoft.com/office/drawing/2014/main" id="{FDF7EDA4-8D6F-4337-B927-5346E6CB7FDD}"/>
                </a:ext>
              </a:extLst>
            </p:cNvPr>
            <p:cNvSpPr txBox="1">
              <a:spLocks/>
            </p:cNvSpPr>
            <p:nvPr/>
          </p:nvSpPr>
          <p:spPr>
            <a:xfrm>
              <a:off x="7609285" y="4786180"/>
              <a:ext cx="2168515" cy="522845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Entrada em operação COMERCIAL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660,19 MW</a:t>
              </a:r>
            </a:p>
          </p:txBody>
        </p:sp>
        <p:sp>
          <p:nvSpPr>
            <p:cNvPr id="56" name="Espaço Reservado para Texto 3">
              <a:extLst>
                <a:ext uri="{FF2B5EF4-FFF2-40B4-BE49-F238E27FC236}">
                  <a16:creationId xmlns:a16="http://schemas.microsoft.com/office/drawing/2014/main" id="{9954DC29-E7ED-44B8-AAB4-0FC4677CA081}"/>
                </a:ext>
              </a:extLst>
            </p:cNvPr>
            <p:cNvSpPr txBox="1">
              <a:spLocks/>
            </p:cNvSpPr>
            <p:nvPr/>
          </p:nvSpPr>
          <p:spPr>
            <a:xfrm>
              <a:off x="8138356" y="4502530"/>
              <a:ext cx="1010635" cy="580989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050" dirty="0">
                  <a:latin typeface="Arial Rounded MT Bold (Títulos)"/>
                </a:rPr>
                <a:t>2022</a:t>
              </a: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FADB5C10-AD87-476C-987F-46F401E8A1A1}"/>
              </a:ext>
            </a:extLst>
          </p:cNvPr>
          <p:cNvGrpSpPr/>
          <p:nvPr/>
        </p:nvGrpSpPr>
        <p:grpSpPr>
          <a:xfrm>
            <a:off x="6627321" y="4619955"/>
            <a:ext cx="2074687" cy="1757924"/>
            <a:chOff x="7449322" y="3988819"/>
            <a:chExt cx="2074687" cy="1757924"/>
          </a:xfrm>
        </p:grpSpPr>
        <p:sp>
          <p:nvSpPr>
            <p:cNvPr id="59" name="Oval 21">
              <a:extLst>
                <a:ext uri="{FF2B5EF4-FFF2-40B4-BE49-F238E27FC236}">
                  <a16:creationId xmlns:a16="http://schemas.microsoft.com/office/drawing/2014/main" id="{5B5A0682-E7CA-4793-A7DA-8053FF36C7EE}"/>
                </a:ext>
              </a:extLst>
            </p:cNvPr>
            <p:cNvSpPr/>
            <p:nvPr/>
          </p:nvSpPr>
          <p:spPr>
            <a:xfrm>
              <a:off x="7766085" y="3988819"/>
              <a:ext cx="1757924" cy="1757924"/>
            </a:xfrm>
            <a:prstGeom prst="ellipse">
              <a:avLst/>
            </a:prstGeom>
            <a:solidFill>
              <a:srgbClr val="27966B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Arial Rounded MT Bold (Títulos)"/>
              </a:endParaRPr>
            </a:p>
          </p:txBody>
        </p:sp>
        <p:sp>
          <p:nvSpPr>
            <p:cNvPr id="60" name="Espaço Reservado para Texto 3">
              <a:extLst>
                <a:ext uri="{FF2B5EF4-FFF2-40B4-BE49-F238E27FC236}">
                  <a16:creationId xmlns:a16="http://schemas.microsoft.com/office/drawing/2014/main" id="{DEC01BD3-5A70-4CD5-89DE-585AB5B56324}"/>
                </a:ext>
              </a:extLst>
            </p:cNvPr>
            <p:cNvSpPr txBox="1">
              <a:spLocks/>
            </p:cNvSpPr>
            <p:nvPr/>
          </p:nvSpPr>
          <p:spPr>
            <a:xfrm>
              <a:off x="7857651" y="3998806"/>
              <a:ext cx="1010635" cy="580989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050" dirty="0">
                  <a:latin typeface="Arial Rounded MT Bold (Títulos)"/>
                </a:rPr>
                <a:t>2022</a:t>
              </a:r>
            </a:p>
          </p:txBody>
        </p:sp>
        <p:sp>
          <p:nvSpPr>
            <p:cNvPr id="61" name="Espaço Reservado para Texto 3">
              <a:extLst>
                <a:ext uri="{FF2B5EF4-FFF2-40B4-BE49-F238E27FC236}">
                  <a16:creationId xmlns:a16="http://schemas.microsoft.com/office/drawing/2014/main" id="{E415B1C7-2A9F-4380-AC1F-1F58A3BCC6E4}"/>
                </a:ext>
              </a:extLst>
            </p:cNvPr>
            <p:cNvSpPr txBox="1">
              <a:spLocks/>
            </p:cNvSpPr>
            <p:nvPr/>
          </p:nvSpPr>
          <p:spPr>
            <a:xfrm>
              <a:off x="7449322" y="4334809"/>
              <a:ext cx="1970662" cy="1092902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70 parques com cronograma em </a:t>
              </a:r>
              <a:r>
                <a:rPr lang="pt-BR" sz="1200" b="1" u="sng" dirty="0">
                  <a:latin typeface="Arial Rounded MT Bold (Títulos)"/>
                </a:rPr>
                <a:t>atraso</a:t>
              </a:r>
              <a:r>
                <a:rPr lang="pt-BR" sz="1200" b="1" dirty="0">
                  <a:latin typeface="Arial Rounded MT Bold (Títulos)"/>
                </a:rPr>
                <a:t>, totalizando 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2.595,46 MW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 </a:t>
              </a:r>
            </a:p>
          </p:txBody>
        </p:sp>
      </p:grpSp>
      <p:grpSp>
        <p:nvGrpSpPr>
          <p:cNvPr id="62" name="Agrupar 61">
            <a:extLst>
              <a:ext uri="{FF2B5EF4-FFF2-40B4-BE49-F238E27FC236}">
                <a16:creationId xmlns:a16="http://schemas.microsoft.com/office/drawing/2014/main" id="{F7503647-E04E-49AB-820A-B8F0077AF97F}"/>
              </a:ext>
            </a:extLst>
          </p:cNvPr>
          <p:cNvGrpSpPr/>
          <p:nvPr/>
        </p:nvGrpSpPr>
        <p:grpSpPr>
          <a:xfrm>
            <a:off x="8287408" y="4038718"/>
            <a:ext cx="2002112" cy="1641862"/>
            <a:chOff x="8820606" y="3864896"/>
            <a:chExt cx="2002112" cy="1641862"/>
          </a:xfrm>
        </p:grpSpPr>
        <p:sp>
          <p:nvSpPr>
            <p:cNvPr id="63" name="Oval 20">
              <a:extLst>
                <a:ext uri="{FF2B5EF4-FFF2-40B4-BE49-F238E27FC236}">
                  <a16:creationId xmlns:a16="http://schemas.microsoft.com/office/drawing/2014/main" id="{A73C2799-EF7E-4F84-A824-61647AF959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80856" y="3864896"/>
              <a:ext cx="1641862" cy="1641862"/>
            </a:xfrm>
            <a:prstGeom prst="ellipse">
              <a:avLst/>
            </a:prstGeom>
            <a:solidFill>
              <a:srgbClr val="AFDAE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Arial Rounded MT Bold (Títulos)"/>
              </a:endParaRPr>
            </a:p>
          </p:txBody>
        </p:sp>
        <p:sp>
          <p:nvSpPr>
            <p:cNvPr id="64" name="Espaço Reservado para Texto 3">
              <a:extLst>
                <a:ext uri="{FF2B5EF4-FFF2-40B4-BE49-F238E27FC236}">
                  <a16:creationId xmlns:a16="http://schemas.microsoft.com/office/drawing/2014/main" id="{8736657F-9AF8-432F-BAF9-69BA1852696B}"/>
                </a:ext>
              </a:extLst>
            </p:cNvPr>
            <p:cNvSpPr txBox="1">
              <a:spLocks/>
            </p:cNvSpPr>
            <p:nvPr/>
          </p:nvSpPr>
          <p:spPr>
            <a:xfrm>
              <a:off x="9245088" y="3905238"/>
              <a:ext cx="1010635" cy="580989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050" dirty="0">
                  <a:latin typeface="Arial Rounded MT Bold (Títulos)"/>
                </a:rPr>
                <a:t>2022</a:t>
              </a:r>
            </a:p>
          </p:txBody>
        </p:sp>
        <p:sp>
          <p:nvSpPr>
            <p:cNvPr id="65" name="Espaço Reservado para Texto 3">
              <a:extLst>
                <a:ext uri="{FF2B5EF4-FFF2-40B4-BE49-F238E27FC236}">
                  <a16:creationId xmlns:a16="http://schemas.microsoft.com/office/drawing/2014/main" id="{E09D36DD-2F80-4AAF-8635-9D8931F47932}"/>
                </a:ext>
              </a:extLst>
            </p:cNvPr>
            <p:cNvSpPr txBox="1">
              <a:spLocks/>
            </p:cNvSpPr>
            <p:nvPr/>
          </p:nvSpPr>
          <p:spPr>
            <a:xfrm>
              <a:off x="8820606" y="4236348"/>
              <a:ext cx="1970662" cy="1092902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49 parques com cronograma </a:t>
              </a:r>
              <a:r>
                <a:rPr lang="pt-BR" sz="1200" b="1" u="sng" dirty="0">
                  <a:latin typeface="Arial Rounded MT Bold (Títulos)"/>
                </a:rPr>
                <a:t>dentro do prazo</a:t>
              </a:r>
              <a:r>
                <a:rPr lang="pt-BR" sz="1200" b="1" dirty="0">
                  <a:latin typeface="Arial Rounded MT Bold (Títulos)"/>
                </a:rPr>
                <a:t>, totalizando 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1.842,97 MW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 </a:t>
              </a:r>
            </a:p>
          </p:txBody>
        </p:sp>
      </p:grpSp>
      <p:sp>
        <p:nvSpPr>
          <p:cNvPr id="66" name="Espaço Reservado para Texto 3">
            <a:extLst>
              <a:ext uri="{FF2B5EF4-FFF2-40B4-BE49-F238E27FC236}">
                <a16:creationId xmlns:a16="http://schemas.microsoft.com/office/drawing/2014/main" id="{55A750D4-F9E6-434D-B968-F2C0C6E42EC1}"/>
              </a:ext>
            </a:extLst>
          </p:cNvPr>
          <p:cNvSpPr txBox="1">
            <a:spLocks/>
          </p:cNvSpPr>
          <p:nvPr/>
        </p:nvSpPr>
        <p:spPr>
          <a:xfrm>
            <a:off x="6438528" y="3666184"/>
            <a:ext cx="6200037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Informações conforme RALIE – ANEEL </a:t>
            </a: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(última atualização do sistema: 15/03/2022)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53F7E24-BE58-6F7B-DBC2-76E1530C4B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0823" y="1418413"/>
            <a:ext cx="3949674" cy="210594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F28E9C9-8A85-B249-28FF-C2296C9CA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736" y="1809453"/>
            <a:ext cx="3934258" cy="355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40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DADOS DE 2023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2699533"/>
              </p:ext>
            </p:extLst>
          </p:nvPr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0" y="6578257"/>
            <a:ext cx="8835660" cy="279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OBS. A ABEEólica considera ano de instalação do primeiro aerogerador em TESTE,  em contrapartida a ANEEL considera o primeiro aerogerador COMERCIAL, portando poderá haver divergências dos valores.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73279" y="750437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Rounded MT Bold (Títulos)"/>
            </a:endParaRPr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id="{1EA4C72C-2462-479E-9092-4376F5F65018}"/>
              </a:ext>
            </a:extLst>
          </p:cNvPr>
          <p:cNvSpPr txBox="1">
            <a:spLocks/>
          </p:cNvSpPr>
          <p:nvPr/>
        </p:nvSpPr>
        <p:spPr>
          <a:xfrm rot="16200000">
            <a:off x="-2088619" y="3167577"/>
            <a:ext cx="4700083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Dados obtidos até 07/07/2022, podendo haver mudanças nos valores</a:t>
            </a:r>
          </a:p>
        </p:txBody>
      </p:sp>
      <p:sp>
        <p:nvSpPr>
          <p:cNvPr id="14" name="Espaço Reservado para Texto 3">
            <a:extLst>
              <a:ext uri="{FF2B5EF4-FFF2-40B4-BE49-F238E27FC236}">
                <a16:creationId xmlns:a16="http://schemas.microsoft.com/office/drawing/2014/main" id="{D20B957E-03B0-482F-A9D4-9FAEFD8CC7A7}"/>
              </a:ext>
            </a:extLst>
          </p:cNvPr>
          <p:cNvSpPr txBox="1">
            <a:spLocks/>
          </p:cNvSpPr>
          <p:nvPr/>
        </p:nvSpPr>
        <p:spPr>
          <a:xfrm>
            <a:off x="6096000" y="1100502"/>
            <a:ext cx="4297273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Parques em situação de ATRASO</a:t>
            </a:r>
          </a:p>
        </p:txBody>
      </p:sp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EB13724A-5671-4004-99A1-C430DF75B32A}"/>
              </a:ext>
            </a:extLst>
          </p:cNvPr>
          <p:cNvSpPr txBox="1">
            <a:spLocks/>
          </p:cNvSpPr>
          <p:nvPr/>
        </p:nvSpPr>
        <p:spPr>
          <a:xfrm>
            <a:off x="-104369" y="1106999"/>
            <a:ext cx="5700247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50000"/>
              </a:lnSpc>
              <a:buNone/>
            </a:pPr>
            <a:r>
              <a:rPr lang="pt-B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Total de capacidade a ser instalada em 2023</a:t>
            </a:r>
          </a:p>
        </p:txBody>
      </p:sp>
      <p:sp>
        <p:nvSpPr>
          <p:cNvPr id="18" name="Espaço Reservado para Texto 3">
            <a:extLst>
              <a:ext uri="{FF2B5EF4-FFF2-40B4-BE49-F238E27FC236}">
                <a16:creationId xmlns:a16="http://schemas.microsoft.com/office/drawing/2014/main" id="{CB8CDED3-10EE-4F0F-914B-210E69917E69}"/>
              </a:ext>
            </a:extLst>
          </p:cNvPr>
          <p:cNvSpPr txBox="1">
            <a:spLocks/>
          </p:cNvSpPr>
          <p:nvPr/>
        </p:nvSpPr>
        <p:spPr>
          <a:xfrm>
            <a:off x="5950451" y="3983013"/>
            <a:ext cx="6011651" cy="522845"/>
          </a:xfrm>
          <a:prstGeom prst="rect">
            <a:avLst/>
          </a:prstGeom>
        </p:spPr>
        <p:txBody>
          <a:bodyPr numCol="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100000"/>
              </a:lnSpc>
              <a:buNone/>
            </a:pPr>
            <a:r>
              <a:rPr lang="pt-B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Informações conforme RALIE – ANEEL  </a:t>
            </a:r>
            <a:r>
              <a:rPr lang="pt-B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(última atualização do sistema: 15/03/2022) 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66686E8-FFCA-4D2B-AE7E-D74F623E6D9F}"/>
              </a:ext>
            </a:extLst>
          </p:cNvPr>
          <p:cNvGrpSpPr/>
          <p:nvPr/>
        </p:nvGrpSpPr>
        <p:grpSpPr>
          <a:xfrm>
            <a:off x="5595878" y="4588407"/>
            <a:ext cx="2074687" cy="1757924"/>
            <a:chOff x="7449322" y="3988819"/>
            <a:chExt cx="2074687" cy="1757924"/>
          </a:xfrm>
        </p:grpSpPr>
        <p:sp>
          <p:nvSpPr>
            <p:cNvPr id="20" name="Oval 21">
              <a:extLst>
                <a:ext uri="{FF2B5EF4-FFF2-40B4-BE49-F238E27FC236}">
                  <a16:creationId xmlns:a16="http://schemas.microsoft.com/office/drawing/2014/main" id="{D0DF5ED2-B8D2-4B20-AB7D-5E8C16D4DCF9}"/>
                </a:ext>
              </a:extLst>
            </p:cNvPr>
            <p:cNvSpPr/>
            <p:nvPr/>
          </p:nvSpPr>
          <p:spPr>
            <a:xfrm>
              <a:off x="7766085" y="3988819"/>
              <a:ext cx="1757924" cy="1757924"/>
            </a:xfrm>
            <a:prstGeom prst="ellipse">
              <a:avLst/>
            </a:prstGeom>
            <a:solidFill>
              <a:srgbClr val="27966B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Arial Rounded MT Bold (Títulos)"/>
              </a:endParaRPr>
            </a:p>
          </p:txBody>
        </p:sp>
        <p:sp>
          <p:nvSpPr>
            <p:cNvPr id="21" name="Espaço Reservado para Texto 3">
              <a:extLst>
                <a:ext uri="{FF2B5EF4-FFF2-40B4-BE49-F238E27FC236}">
                  <a16:creationId xmlns:a16="http://schemas.microsoft.com/office/drawing/2014/main" id="{5CFF3CA8-24C4-4E0B-9C2A-236F87E43D93}"/>
                </a:ext>
              </a:extLst>
            </p:cNvPr>
            <p:cNvSpPr txBox="1">
              <a:spLocks/>
            </p:cNvSpPr>
            <p:nvPr/>
          </p:nvSpPr>
          <p:spPr>
            <a:xfrm>
              <a:off x="7857651" y="3998806"/>
              <a:ext cx="1010635" cy="580989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050" dirty="0">
                  <a:latin typeface="Arial Rounded MT Bold (Títulos)"/>
                </a:rPr>
                <a:t>2023</a:t>
              </a:r>
            </a:p>
          </p:txBody>
        </p:sp>
        <p:sp>
          <p:nvSpPr>
            <p:cNvPr id="22" name="Espaço Reservado para Texto 3">
              <a:extLst>
                <a:ext uri="{FF2B5EF4-FFF2-40B4-BE49-F238E27FC236}">
                  <a16:creationId xmlns:a16="http://schemas.microsoft.com/office/drawing/2014/main" id="{1CF20CC7-4CDE-4841-8951-B9F512ADFA47}"/>
                </a:ext>
              </a:extLst>
            </p:cNvPr>
            <p:cNvSpPr txBox="1">
              <a:spLocks/>
            </p:cNvSpPr>
            <p:nvPr/>
          </p:nvSpPr>
          <p:spPr>
            <a:xfrm>
              <a:off x="7449322" y="4334809"/>
              <a:ext cx="1970662" cy="1092902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48 parques com cronograma em </a:t>
              </a:r>
              <a:r>
                <a:rPr lang="pt-BR" sz="1200" b="1" u="sng" dirty="0">
                  <a:latin typeface="Arial Rounded MT Bold (Títulos)"/>
                </a:rPr>
                <a:t>atraso</a:t>
              </a:r>
              <a:r>
                <a:rPr lang="pt-BR" sz="1200" b="1" dirty="0">
                  <a:latin typeface="Arial Rounded MT Bold (Títulos)"/>
                </a:rPr>
                <a:t>, totalizando 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1.907,71 MW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 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F478E52A-C097-493B-A217-89B39EBF75E9}"/>
              </a:ext>
            </a:extLst>
          </p:cNvPr>
          <p:cNvGrpSpPr/>
          <p:nvPr/>
        </p:nvGrpSpPr>
        <p:grpSpPr>
          <a:xfrm>
            <a:off x="7430435" y="4852662"/>
            <a:ext cx="2002112" cy="1641862"/>
            <a:chOff x="8820606" y="3864896"/>
            <a:chExt cx="2002112" cy="1641862"/>
          </a:xfrm>
        </p:grpSpPr>
        <p:sp>
          <p:nvSpPr>
            <p:cNvPr id="24" name="Oval 20">
              <a:extLst>
                <a:ext uri="{FF2B5EF4-FFF2-40B4-BE49-F238E27FC236}">
                  <a16:creationId xmlns:a16="http://schemas.microsoft.com/office/drawing/2014/main" id="{7C61BFA1-999E-4CBD-AE1F-3ED15AE5CBE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180856" y="3864896"/>
              <a:ext cx="1641862" cy="1641862"/>
            </a:xfrm>
            <a:prstGeom prst="ellipse">
              <a:avLst/>
            </a:prstGeom>
            <a:solidFill>
              <a:srgbClr val="AFDAE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Arial Rounded MT Bold (Títulos)"/>
              </a:endParaRPr>
            </a:p>
          </p:txBody>
        </p:sp>
        <p:sp>
          <p:nvSpPr>
            <p:cNvPr id="25" name="Espaço Reservado para Texto 3">
              <a:extLst>
                <a:ext uri="{FF2B5EF4-FFF2-40B4-BE49-F238E27FC236}">
                  <a16:creationId xmlns:a16="http://schemas.microsoft.com/office/drawing/2014/main" id="{F90198BA-712B-42F9-9A16-E55540CB6D1C}"/>
                </a:ext>
              </a:extLst>
            </p:cNvPr>
            <p:cNvSpPr txBox="1">
              <a:spLocks/>
            </p:cNvSpPr>
            <p:nvPr/>
          </p:nvSpPr>
          <p:spPr>
            <a:xfrm>
              <a:off x="9245088" y="3905238"/>
              <a:ext cx="1010635" cy="580989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050" dirty="0">
                  <a:latin typeface="Arial Rounded MT Bold (Títulos)"/>
                </a:rPr>
                <a:t>2023</a:t>
              </a:r>
            </a:p>
          </p:txBody>
        </p:sp>
        <p:sp>
          <p:nvSpPr>
            <p:cNvPr id="26" name="Espaço Reservado para Texto 3">
              <a:extLst>
                <a:ext uri="{FF2B5EF4-FFF2-40B4-BE49-F238E27FC236}">
                  <a16:creationId xmlns:a16="http://schemas.microsoft.com/office/drawing/2014/main" id="{F2A03DCB-2B96-47C3-97A6-25F22DA7F8A8}"/>
                </a:ext>
              </a:extLst>
            </p:cNvPr>
            <p:cNvSpPr txBox="1">
              <a:spLocks/>
            </p:cNvSpPr>
            <p:nvPr/>
          </p:nvSpPr>
          <p:spPr>
            <a:xfrm>
              <a:off x="8820606" y="4236348"/>
              <a:ext cx="1970662" cy="1092902"/>
            </a:xfrm>
            <a:prstGeom prst="rect">
              <a:avLst/>
            </a:prstGeom>
          </p:spPr>
          <p:txBody>
            <a:bodyPr numCol="1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106 parques com cronograma </a:t>
              </a:r>
              <a:r>
                <a:rPr lang="pt-BR" sz="1200" b="1" u="sng" dirty="0">
                  <a:latin typeface="Arial Rounded MT Bold (Títulos)"/>
                </a:rPr>
                <a:t>dentro do prazo</a:t>
              </a:r>
              <a:r>
                <a:rPr lang="pt-BR" sz="1200" b="1" dirty="0">
                  <a:latin typeface="Arial Rounded MT Bold (Títulos)"/>
                </a:rPr>
                <a:t>, totalizando 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3.364,84 MW</a:t>
              </a:r>
            </a:p>
            <a:p>
              <a:pPr marL="457200" lvl="1" indent="0" algn="ctr">
                <a:lnSpc>
                  <a:spcPct val="100000"/>
                </a:lnSpc>
                <a:buNone/>
              </a:pPr>
              <a:r>
                <a:rPr lang="pt-BR" sz="1200" b="1" dirty="0">
                  <a:latin typeface="Arial Rounded MT Bold (Títulos)"/>
                </a:rPr>
                <a:t> </a:t>
              </a:r>
            </a:p>
          </p:txBody>
        </p:sp>
      </p:grpSp>
      <p:pic>
        <p:nvPicPr>
          <p:cNvPr id="5" name="Imagem 4">
            <a:extLst>
              <a:ext uri="{FF2B5EF4-FFF2-40B4-BE49-F238E27FC236}">
                <a16:creationId xmlns:a16="http://schemas.microsoft.com/office/drawing/2014/main" id="{DB92F44D-CAD4-F81A-5B02-A1FD5DA2A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75" y="1535326"/>
            <a:ext cx="4165760" cy="245606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B9FBCC9-9BB1-5264-2272-EB8934BC7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902" y="1568904"/>
            <a:ext cx="5210774" cy="4046892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F1865CEF-6A58-4E95-A0AB-7AD35E1AEEA4}"/>
              </a:ext>
            </a:extLst>
          </p:cNvPr>
          <p:cNvSpPr/>
          <p:nvPr/>
        </p:nvSpPr>
        <p:spPr>
          <a:xfrm>
            <a:off x="3391163" y="5368545"/>
            <a:ext cx="1263722" cy="305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Rounded MT Bold (Títulos)"/>
            </a:endParaRPr>
          </a:p>
        </p:txBody>
      </p:sp>
    </p:spTree>
    <p:extLst>
      <p:ext uri="{BB962C8B-B14F-4D97-AF65-F5344CB8AC3E}">
        <p14:creationId xmlns:p14="http://schemas.microsoft.com/office/powerpoint/2010/main" val="4190678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Investimentos em US$ bi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28931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BNEF (2021) | ABEEólica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42E80CAC-60E7-403F-9BCD-B12A49B10EDB}"/>
              </a:ext>
            </a:extLst>
          </p:cNvPr>
          <p:cNvSpPr txBox="1"/>
          <p:nvPr/>
        </p:nvSpPr>
        <p:spPr>
          <a:xfrm>
            <a:off x="138931" y="654110"/>
            <a:ext cx="782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Representatividade em relação aos investimentos em renováveis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73279" y="1074287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20A6C25-9D41-4C79-BA1D-D65AA8EB4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304867"/>
              </p:ext>
            </p:extLst>
          </p:nvPr>
        </p:nvGraphicFramePr>
        <p:xfrm>
          <a:off x="803394" y="1929966"/>
          <a:ext cx="10585212" cy="40117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" name="Agrupar 9">
            <a:extLst>
              <a:ext uri="{FF2B5EF4-FFF2-40B4-BE49-F238E27FC236}">
                <a16:creationId xmlns:a16="http://schemas.microsoft.com/office/drawing/2014/main" id="{721A05E4-FC48-46D6-9344-D34B89F73E6A}"/>
              </a:ext>
            </a:extLst>
          </p:cNvPr>
          <p:cNvGrpSpPr/>
          <p:nvPr/>
        </p:nvGrpSpPr>
        <p:grpSpPr>
          <a:xfrm>
            <a:off x="10077867" y="562636"/>
            <a:ext cx="2023098" cy="1813748"/>
            <a:chOff x="995347" y="1156350"/>
            <a:chExt cx="2023098" cy="1813748"/>
          </a:xfrm>
        </p:grpSpPr>
        <p:pic>
          <p:nvPicPr>
            <p:cNvPr id="11" name="Picture 4" descr="Resultado de imagem para post it png">
              <a:extLst>
                <a:ext uri="{FF2B5EF4-FFF2-40B4-BE49-F238E27FC236}">
                  <a16:creationId xmlns:a16="http://schemas.microsoft.com/office/drawing/2014/main" id="{CFEDBB6E-899C-4CF5-A424-EB06AD0FB7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220"/>
            <a:stretch>
              <a:fillRect/>
            </a:stretch>
          </p:blipFill>
          <p:spPr bwMode="auto">
            <a:xfrm rot="20782021">
              <a:off x="995347" y="1156350"/>
              <a:ext cx="2023098" cy="181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CaixaDeTexto 6">
              <a:extLst>
                <a:ext uri="{FF2B5EF4-FFF2-40B4-BE49-F238E27FC236}">
                  <a16:creationId xmlns:a16="http://schemas.microsoft.com/office/drawing/2014/main" id="{6AAA3C6C-0220-40F1-89FD-BE10C05A2D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739030">
              <a:off x="1081739" y="1578447"/>
              <a:ext cx="1876332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altLang="pt-B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3388E"/>
                  </a:solidFill>
                  <a:effectLst/>
                  <a:uLnTx/>
                  <a:uFillTx/>
                  <a:latin typeface="+mn-lt"/>
                </a:rPr>
                <a:t>A redução do volume de investimentos nos anos de 2017 e 2018 está relacionada com a redução da demanda no país, mas também pelo queda dos custos da energia eólica.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782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Indústria Eólica Brasileira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16129" y="782355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28A736D-027F-485F-A09F-2BAA5497D18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9284" y="252877"/>
            <a:ext cx="516097" cy="360000"/>
          </a:xfrm>
          <a:prstGeom prst="rect">
            <a:avLst/>
          </a:prstGeom>
          <a:effectLst/>
        </p:spPr>
      </p:pic>
      <p:grpSp>
        <p:nvGrpSpPr>
          <p:cNvPr id="2" name="Agrupar 1">
            <a:extLst>
              <a:ext uri="{FF2B5EF4-FFF2-40B4-BE49-F238E27FC236}">
                <a16:creationId xmlns:a16="http://schemas.microsoft.com/office/drawing/2014/main" id="{76AF3E14-ED75-1B90-031F-2C7FDD7507F4}"/>
              </a:ext>
            </a:extLst>
          </p:cNvPr>
          <p:cNvGrpSpPr/>
          <p:nvPr/>
        </p:nvGrpSpPr>
        <p:grpSpPr>
          <a:xfrm>
            <a:off x="1567356" y="1103153"/>
            <a:ext cx="8193072" cy="5754847"/>
            <a:chOff x="1805481" y="1103153"/>
            <a:chExt cx="8193072" cy="5754847"/>
          </a:xfrm>
        </p:grpSpPr>
        <p:grpSp>
          <p:nvGrpSpPr>
            <p:cNvPr id="29" name="Agrupar 28">
              <a:extLst>
                <a:ext uri="{FF2B5EF4-FFF2-40B4-BE49-F238E27FC236}">
                  <a16:creationId xmlns:a16="http://schemas.microsoft.com/office/drawing/2014/main" id="{462586FC-53E3-4B5B-A0AE-1113CB431990}"/>
                </a:ext>
              </a:extLst>
            </p:cNvPr>
            <p:cNvGrpSpPr/>
            <p:nvPr/>
          </p:nvGrpSpPr>
          <p:grpSpPr>
            <a:xfrm>
              <a:off x="1805481" y="1103153"/>
              <a:ext cx="8193072" cy="5754847"/>
              <a:chOff x="1775664" y="1147970"/>
              <a:chExt cx="8193072" cy="5754847"/>
            </a:xfrm>
          </p:grpSpPr>
          <p:graphicFrame>
            <p:nvGraphicFramePr>
              <p:cNvPr id="9" name="Gráfico 8">
                <a:extLst>
                  <a:ext uri="{FF2B5EF4-FFF2-40B4-BE49-F238E27FC236}">
                    <a16:creationId xmlns:a16="http://schemas.microsoft.com/office/drawing/2014/main" id="{B5FFF475-82DA-4262-9D94-EDE1EC895C4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910637035"/>
                  </p:ext>
                </p:extLst>
              </p:nvPr>
            </p:nvGraphicFramePr>
            <p:xfrm>
              <a:off x="1775664" y="1147970"/>
              <a:ext cx="5818490" cy="523933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" name="Forma Livre: Forma 2">
                <a:extLst>
                  <a:ext uri="{FF2B5EF4-FFF2-40B4-BE49-F238E27FC236}">
                    <a16:creationId xmlns:a16="http://schemas.microsoft.com/office/drawing/2014/main" id="{57911B82-69DF-4495-A6AF-0B3D0334B59E}"/>
                  </a:ext>
                </a:extLst>
              </p:cNvPr>
              <p:cNvSpPr/>
              <p:nvPr/>
            </p:nvSpPr>
            <p:spPr>
              <a:xfrm>
                <a:off x="2249831" y="1147970"/>
                <a:ext cx="7718905" cy="631800"/>
              </a:xfrm>
              <a:custGeom>
                <a:avLst/>
                <a:gdLst>
                  <a:gd name="connsiteX0" fmla="*/ 0 w 7718905"/>
                  <a:gd name="connsiteY0" fmla="*/ 105302 h 631800"/>
                  <a:gd name="connsiteX1" fmla="*/ 105302 w 7718905"/>
                  <a:gd name="connsiteY1" fmla="*/ 0 h 631800"/>
                  <a:gd name="connsiteX2" fmla="*/ 7613603 w 7718905"/>
                  <a:gd name="connsiteY2" fmla="*/ 0 h 631800"/>
                  <a:gd name="connsiteX3" fmla="*/ 7718905 w 7718905"/>
                  <a:gd name="connsiteY3" fmla="*/ 105302 h 631800"/>
                  <a:gd name="connsiteX4" fmla="*/ 7718905 w 7718905"/>
                  <a:gd name="connsiteY4" fmla="*/ 526498 h 631800"/>
                  <a:gd name="connsiteX5" fmla="*/ 7613603 w 7718905"/>
                  <a:gd name="connsiteY5" fmla="*/ 631800 h 631800"/>
                  <a:gd name="connsiteX6" fmla="*/ 105302 w 7718905"/>
                  <a:gd name="connsiteY6" fmla="*/ 631800 h 631800"/>
                  <a:gd name="connsiteX7" fmla="*/ 0 w 7718905"/>
                  <a:gd name="connsiteY7" fmla="*/ 526498 h 631800"/>
                  <a:gd name="connsiteX8" fmla="*/ 0 w 7718905"/>
                  <a:gd name="connsiteY8" fmla="*/ 105302 h 6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18905" h="631800">
                    <a:moveTo>
                      <a:pt x="0" y="105302"/>
                    </a:moveTo>
                    <a:cubicBezTo>
                      <a:pt x="0" y="47145"/>
                      <a:pt x="47145" y="0"/>
                      <a:pt x="105302" y="0"/>
                    </a:cubicBezTo>
                    <a:lnTo>
                      <a:pt x="7613603" y="0"/>
                    </a:lnTo>
                    <a:cubicBezTo>
                      <a:pt x="7671760" y="0"/>
                      <a:pt x="7718905" y="47145"/>
                      <a:pt x="7718905" y="105302"/>
                    </a:cubicBezTo>
                    <a:lnTo>
                      <a:pt x="7718905" y="526498"/>
                    </a:lnTo>
                    <a:cubicBezTo>
                      <a:pt x="7718905" y="584655"/>
                      <a:pt x="7671760" y="631800"/>
                      <a:pt x="7613603" y="631800"/>
                    </a:cubicBezTo>
                    <a:lnTo>
                      <a:pt x="105302" y="631800"/>
                    </a:lnTo>
                    <a:cubicBezTo>
                      <a:pt x="47145" y="631800"/>
                      <a:pt x="0" y="584655"/>
                      <a:pt x="0" y="526498"/>
                    </a:cubicBezTo>
                    <a:lnTo>
                      <a:pt x="0" y="105302"/>
                    </a:lnTo>
                    <a:close/>
                  </a:path>
                </a:pathLst>
              </a:custGeom>
              <a:solidFill>
                <a:srgbClr val="1E2D50"/>
              </a:solidFill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712" tIns="133712" rIns="133712" bIns="133712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2700" b="0" kern="1200" dirty="0">
                    <a:latin typeface="Arial Rounded MT Bold (Títulos)"/>
                  </a:rPr>
                  <a:t>Aerogerador</a:t>
                </a:r>
              </a:p>
            </p:txBody>
          </p:sp>
          <p:sp>
            <p:nvSpPr>
              <p:cNvPr id="4" name="Forma Livre: Forma 3">
                <a:extLst>
                  <a:ext uri="{FF2B5EF4-FFF2-40B4-BE49-F238E27FC236}">
                    <a16:creationId xmlns:a16="http://schemas.microsoft.com/office/drawing/2014/main" id="{48F0B090-93A7-48B1-BE31-5C68BFBF45FA}"/>
                  </a:ext>
                </a:extLst>
              </p:cNvPr>
              <p:cNvSpPr/>
              <p:nvPr/>
            </p:nvSpPr>
            <p:spPr>
              <a:xfrm>
                <a:off x="2249831" y="1779770"/>
                <a:ext cx="7718905" cy="1704645"/>
              </a:xfrm>
              <a:custGeom>
                <a:avLst/>
                <a:gdLst>
                  <a:gd name="connsiteX0" fmla="*/ 0 w 7718905"/>
                  <a:gd name="connsiteY0" fmla="*/ 0 h 1704645"/>
                  <a:gd name="connsiteX1" fmla="*/ 7718905 w 7718905"/>
                  <a:gd name="connsiteY1" fmla="*/ 0 h 1704645"/>
                  <a:gd name="connsiteX2" fmla="*/ 7718905 w 7718905"/>
                  <a:gd name="connsiteY2" fmla="*/ 1704645 h 1704645"/>
                  <a:gd name="connsiteX3" fmla="*/ 0 w 7718905"/>
                  <a:gd name="connsiteY3" fmla="*/ 1704645 h 1704645"/>
                  <a:gd name="connsiteX4" fmla="*/ 0 w 7718905"/>
                  <a:gd name="connsiteY4" fmla="*/ 0 h 17046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18905" h="1704645">
                    <a:moveTo>
                      <a:pt x="0" y="0"/>
                    </a:moveTo>
                    <a:lnTo>
                      <a:pt x="7718905" y="0"/>
                    </a:lnTo>
                    <a:lnTo>
                      <a:pt x="7718905" y="1704645"/>
                    </a:lnTo>
                    <a:lnTo>
                      <a:pt x="0" y="170464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5075" tIns="34290" rIns="192024" bIns="34290" numCol="1" spcCol="1270" anchor="t" anchorCtr="0">
                <a:noAutofit/>
              </a:bodyPr>
              <a:lstStyle/>
              <a:p>
                <a:pPr marL="228600" lvl="1" indent="-22860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Char char="•"/>
                </a:pPr>
                <a:endParaRPr lang="pt-BR" sz="2100" b="0" kern="1200" dirty="0">
                  <a:latin typeface="Arial Rounded MT Bold (Títulos)"/>
                </a:endParaRPr>
              </a:p>
              <a:p>
                <a:pPr marL="228600" lvl="1" indent="-22860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Char char="•"/>
                </a:pPr>
                <a:endParaRPr lang="pt-BR" sz="2100" b="0" kern="1200" dirty="0">
                  <a:latin typeface="Arial Rounded MT Bold (Títulos)"/>
                </a:endParaRPr>
              </a:p>
              <a:p>
                <a:pPr marL="228600" lvl="1" indent="-22860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Char char="•"/>
                </a:pPr>
                <a:endParaRPr lang="pt-BR" sz="2100" b="0" kern="1200" dirty="0">
                  <a:latin typeface="Arial Rounded MT Bold (Títulos)"/>
                </a:endParaRPr>
              </a:p>
              <a:p>
                <a:pPr marL="228600" lvl="1" indent="-22860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Char char="•"/>
                </a:pPr>
                <a:endParaRPr lang="pt-BR" sz="2100" b="0" kern="1200" dirty="0">
                  <a:latin typeface="Arial Rounded MT Bold (Títulos)"/>
                </a:endParaRPr>
              </a:p>
              <a:p>
                <a:pPr marL="228600" lvl="1" indent="-22860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Char char="•"/>
                </a:pPr>
                <a:endParaRPr lang="pt-BR" sz="2100" b="0" kern="1200" dirty="0">
                  <a:latin typeface="Arial Rounded MT Bold (Títulos)"/>
                </a:endParaRPr>
              </a:p>
            </p:txBody>
          </p:sp>
          <p:sp>
            <p:nvSpPr>
              <p:cNvPr id="5" name="Forma Livre: Forma 4">
                <a:extLst>
                  <a:ext uri="{FF2B5EF4-FFF2-40B4-BE49-F238E27FC236}">
                    <a16:creationId xmlns:a16="http://schemas.microsoft.com/office/drawing/2014/main" id="{1737F0D9-CAAC-42EE-A180-D0A3E15DD883}"/>
                  </a:ext>
                </a:extLst>
              </p:cNvPr>
              <p:cNvSpPr/>
              <p:nvPr/>
            </p:nvSpPr>
            <p:spPr>
              <a:xfrm>
                <a:off x="2249831" y="3484415"/>
                <a:ext cx="7718905" cy="631800"/>
              </a:xfrm>
              <a:custGeom>
                <a:avLst/>
                <a:gdLst>
                  <a:gd name="connsiteX0" fmla="*/ 0 w 7718905"/>
                  <a:gd name="connsiteY0" fmla="*/ 105302 h 631800"/>
                  <a:gd name="connsiteX1" fmla="*/ 105302 w 7718905"/>
                  <a:gd name="connsiteY1" fmla="*/ 0 h 631800"/>
                  <a:gd name="connsiteX2" fmla="*/ 7613603 w 7718905"/>
                  <a:gd name="connsiteY2" fmla="*/ 0 h 631800"/>
                  <a:gd name="connsiteX3" fmla="*/ 7718905 w 7718905"/>
                  <a:gd name="connsiteY3" fmla="*/ 105302 h 631800"/>
                  <a:gd name="connsiteX4" fmla="*/ 7718905 w 7718905"/>
                  <a:gd name="connsiteY4" fmla="*/ 526498 h 631800"/>
                  <a:gd name="connsiteX5" fmla="*/ 7613603 w 7718905"/>
                  <a:gd name="connsiteY5" fmla="*/ 631800 h 631800"/>
                  <a:gd name="connsiteX6" fmla="*/ 105302 w 7718905"/>
                  <a:gd name="connsiteY6" fmla="*/ 631800 h 631800"/>
                  <a:gd name="connsiteX7" fmla="*/ 0 w 7718905"/>
                  <a:gd name="connsiteY7" fmla="*/ 526498 h 631800"/>
                  <a:gd name="connsiteX8" fmla="*/ 0 w 7718905"/>
                  <a:gd name="connsiteY8" fmla="*/ 105302 h 6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18905" h="631800">
                    <a:moveTo>
                      <a:pt x="0" y="105302"/>
                    </a:moveTo>
                    <a:cubicBezTo>
                      <a:pt x="0" y="47145"/>
                      <a:pt x="47145" y="0"/>
                      <a:pt x="105302" y="0"/>
                    </a:cubicBezTo>
                    <a:lnTo>
                      <a:pt x="7613603" y="0"/>
                    </a:lnTo>
                    <a:cubicBezTo>
                      <a:pt x="7671760" y="0"/>
                      <a:pt x="7718905" y="47145"/>
                      <a:pt x="7718905" y="105302"/>
                    </a:cubicBezTo>
                    <a:lnTo>
                      <a:pt x="7718905" y="526498"/>
                    </a:lnTo>
                    <a:cubicBezTo>
                      <a:pt x="7718905" y="584655"/>
                      <a:pt x="7671760" y="631800"/>
                      <a:pt x="7613603" y="631800"/>
                    </a:cubicBezTo>
                    <a:lnTo>
                      <a:pt x="105302" y="631800"/>
                    </a:lnTo>
                    <a:cubicBezTo>
                      <a:pt x="47145" y="631800"/>
                      <a:pt x="0" y="584655"/>
                      <a:pt x="0" y="526498"/>
                    </a:cubicBezTo>
                    <a:lnTo>
                      <a:pt x="0" y="105302"/>
                    </a:lnTo>
                    <a:close/>
                  </a:path>
                </a:pathLst>
              </a:custGeom>
              <a:solidFill>
                <a:srgbClr val="23388E"/>
              </a:solidFill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712" tIns="133712" rIns="133712" bIns="133712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2700" b="0" kern="1200" dirty="0">
                    <a:latin typeface="Arial Rounded MT Bold (Títulos)"/>
                  </a:rPr>
                  <a:t>Pás</a:t>
                </a:r>
              </a:p>
            </p:txBody>
          </p:sp>
          <p:sp>
            <p:nvSpPr>
              <p:cNvPr id="24" name="Forma Livre: Forma 23">
                <a:extLst>
                  <a:ext uri="{FF2B5EF4-FFF2-40B4-BE49-F238E27FC236}">
                    <a16:creationId xmlns:a16="http://schemas.microsoft.com/office/drawing/2014/main" id="{AED653E0-EC41-44CD-BDAF-D1B3495573A0}"/>
                  </a:ext>
                </a:extLst>
              </p:cNvPr>
              <p:cNvSpPr/>
              <p:nvPr/>
            </p:nvSpPr>
            <p:spPr>
              <a:xfrm>
                <a:off x="2249831" y="4116215"/>
                <a:ext cx="7718905" cy="447120"/>
              </a:xfrm>
              <a:custGeom>
                <a:avLst/>
                <a:gdLst>
                  <a:gd name="connsiteX0" fmla="*/ 0 w 7718905"/>
                  <a:gd name="connsiteY0" fmla="*/ 0 h 447120"/>
                  <a:gd name="connsiteX1" fmla="*/ 7718905 w 7718905"/>
                  <a:gd name="connsiteY1" fmla="*/ 0 h 447120"/>
                  <a:gd name="connsiteX2" fmla="*/ 7718905 w 7718905"/>
                  <a:gd name="connsiteY2" fmla="*/ 447120 h 447120"/>
                  <a:gd name="connsiteX3" fmla="*/ 0 w 7718905"/>
                  <a:gd name="connsiteY3" fmla="*/ 447120 h 447120"/>
                  <a:gd name="connsiteX4" fmla="*/ 0 w 7718905"/>
                  <a:gd name="connsiteY4" fmla="*/ 0 h 447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18905" h="447120">
                    <a:moveTo>
                      <a:pt x="0" y="0"/>
                    </a:moveTo>
                    <a:lnTo>
                      <a:pt x="7718905" y="0"/>
                    </a:lnTo>
                    <a:lnTo>
                      <a:pt x="7718905" y="447120"/>
                    </a:lnTo>
                    <a:lnTo>
                      <a:pt x="0" y="44712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5075" tIns="34290" rIns="192024" bIns="34290" numCol="1" spcCol="1270" anchor="t" anchorCtr="0">
                <a:noAutofit/>
              </a:bodyPr>
              <a:lstStyle/>
              <a:p>
                <a:pPr marL="228600" lvl="1" indent="-22860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None/>
                </a:pPr>
                <a:r>
                  <a:rPr lang="pt-BR" sz="2100" b="0" kern="1200" dirty="0" err="1">
                    <a:latin typeface="Arial Rounded MT Bold (Títulos)"/>
                  </a:rPr>
                  <a:t>Aeris</a:t>
                </a:r>
                <a:r>
                  <a:rPr lang="pt-BR" sz="2100" b="0" kern="1200" dirty="0">
                    <a:latin typeface="Arial Rounded MT Bold (Títulos)"/>
                  </a:rPr>
                  <a:t> Energy – LM </a:t>
                </a:r>
              </a:p>
            </p:txBody>
          </p:sp>
          <p:sp>
            <p:nvSpPr>
              <p:cNvPr id="25" name="Forma Livre: Forma 24">
                <a:extLst>
                  <a:ext uri="{FF2B5EF4-FFF2-40B4-BE49-F238E27FC236}">
                    <a16:creationId xmlns:a16="http://schemas.microsoft.com/office/drawing/2014/main" id="{45E75387-B856-4902-BB6A-C59612052649}"/>
                  </a:ext>
                </a:extLst>
              </p:cNvPr>
              <p:cNvSpPr/>
              <p:nvPr/>
            </p:nvSpPr>
            <p:spPr>
              <a:xfrm>
                <a:off x="2249831" y="4563335"/>
                <a:ext cx="7718905" cy="631800"/>
              </a:xfrm>
              <a:custGeom>
                <a:avLst/>
                <a:gdLst>
                  <a:gd name="connsiteX0" fmla="*/ 0 w 7718905"/>
                  <a:gd name="connsiteY0" fmla="*/ 105302 h 631800"/>
                  <a:gd name="connsiteX1" fmla="*/ 105302 w 7718905"/>
                  <a:gd name="connsiteY1" fmla="*/ 0 h 631800"/>
                  <a:gd name="connsiteX2" fmla="*/ 7613603 w 7718905"/>
                  <a:gd name="connsiteY2" fmla="*/ 0 h 631800"/>
                  <a:gd name="connsiteX3" fmla="*/ 7718905 w 7718905"/>
                  <a:gd name="connsiteY3" fmla="*/ 105302 h 631800"/>
                  <a:gd name="connsiteX4" fmla="*/ 7718905 w 7718905"/>
                  <a:gd name="connsiteY4" fmla="*/ 526498 h 631800"/>
                  <a:gd name="connsiteX5" fmla="*/ 7613603 w 7718905"/>
                  <a:gd name="connsiteY5" fmla="*/ 631800 h 631800"/>
                  <a:gd name="connsiteX6" fmla="*/ 105302 w 7718905"/>
                  <a:gd name="connsiteY6" fmla="*/ 631800 h 631800"/>
                  <a:gd name="connsiteX7" fmla="*/ 0 w 7718905"/>
                  <a:gd name="connsiteY7" fmla="*/ 526498 h 631800"/>
                  <a:gd name="connsiteX8" fmla="*/ 0 w 7718905"/>
                  <a:gd name="connsiteY8" fmla="*/ 105302 h 6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18905" h="631800">
                    <a:moveTo>
                      <a:pt x="0" y="105302"/>
                    </a:moveTo>
                    <a:cubicBezTo>
                      <a:pt x="0" y="47145"/>
                      <a:pt x="47145" y="0"/>
                      <a:pt x="105302" y="0"/>
                    </a:cubicBezTo>
                    <a:lnTo>
                      <a:pt x="7613603" y="0"/>
                    </a:lnTo>
                    <a:cubicBezTo>
                      <a:pt x="7671760" y="0"/>
                      <a:pt x="7718905" y="47145"/>
                      <a:pt x="7718905" y="105302"/>
                    </a:cubicBezTo>
                    <a:lnTo>
                      <a:pt x="7718905" y="526498"/>
                    </a:lnTo>
                    <a:cubicBezTo>
                      <a:pt x="7718905" y="584655"/>
                      <a:pt x="7671760" y="631800"/>
                      <a:pt x="7613603" y="631800"/>
                    </a:cubicBezTo>
                    <a:lnTo>
                      <a:pt x="105302" y="631800"/>
                    </a:lnTo>
                    <a:cubicBezTo>
                      <a:pt x="47145" y="631800"/>
                      <a:pt x="0" y="584655"/>
                      <a:pt x="0" y="526498"/>
                    </a:cubicBezTo>
                    <a:lnTo>
                      <a:pt x="0" y="105302"/>
                    </a:lnTo>
                    <a:close/>
                  </a:path>
                </a:pathLst>
              </a:custGeom>
              <a:solidFill>
                <a:srgbClr val="3272B8"/>
              </a:solidFill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712" tIns="133712" rIns="133712" bIns="133712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2700" b="0" kern="1200" dirty="0">
                    <a:latin typeface="Arial Rounded MT Bold (Títulos)"/>
                  </a:rPr>
                  <a:t>Torres</a:t>
                </a:r>
              </a:p>
            </p:txBody>
          </p:sp>
          <p:sp>
            <p:nvSpPr>
              <p:cNvPr id="26" name="Forma Livre: Forma 25">
                <a:extLst>
                  <a:ext uri="{FF2B5EF4-FFF2-40B4-BE49-F238E27FC236}">
                    <a16:creationId xmlns:a16="http://schemas.microsoft.com/office/drawing/2014/main" id="{C06D6D6D-A20E-4B48-949B-C2E3A2643A8F}"/>
                  </a:ext>
                </a:extLst>
              </p:cNvPr>
              <p:cNvSpPr/>
              <p:nvPr/>
            </p:nvSpPr>
            <p:spPr>
              <a:xfrm>
                <a:off x="2249831" y="5195135"/>
                <a:ext cx="7718905" cy="628762"/>
              </a:xfrm>
              <a:custGeom>
                <a:avLst/>
                <a:gdLst>
                  <a:gd name="connsiteX0" fmla="*/ 0 w 7718905"/>
                  <a:gd name="connsiteY0" fmla="*/ 0 h 628762"/>
                  <a:gd name="connsiteX1" fmla="*/ 7718905 w 7718905"/>
                  <a:gd name="connsiteY1" fmla="*/ 0 h 628762"/>
                  <a:gd name="connsiteX2" fmla="*/ 7718905 w 7718905"/>
                  <a:gd name="connsiteY2" fmla="*/ 628762 h 628762"/>
                  <a:gd name="connsiteX3" fmla="*/ 0 w 7718905"/>
                  <a:gd name="connsiteY3" fmla="*/ 628762 h 628762"/>
                  <a:gd name="connsiteX4" fmla="*/ 0 w 7718905"/>
                  <a:gd name="connsiteY4" fmla="*/ 0 h 6287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18905" h="628762">
                    <a:moveTo>
                      <a:pt x="0" y="0"/>
                    </a:moveTo>
                    <a:lnTo>
                      <a:pt x="7718905" y="0"/>
                    </a:lnTo>
                    <a:lnTo>
                      <a:pt x="7718905" y="628762"/>
                    </a:lnTo>
                    <a:lnTo>
                      <a:pt x="0" y="628762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5075" tIns="34290" rIns="192024" bIns="34290" numCol="1" spcCol="1270" anchor="t" anchorCtr="0">
                <a:noAutofit/>
              </a:bodyPr>
              <a:lstStyle/>
              <a:p>
                <a:pPr marL="228600" lvl="1" indent="-22860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None/>
                </a:pPr>
                <a:r>
                  <a:rPr lang="pt-BR" sz="2100" b="0" kern="1200" dirty="0" err="1">
                    <a:latin typeface="Arial Rounded MT Bold (Títulos)"/>
                  </a:rPr>
                  <a:t>Nordex-Acciona</a:t>
                </a:r>
                <a:r>
                  <a:rPr lang="pt-BR" sz="2100" b="0" kern="1200" dirty="0">
                    <a:latin typeface="Arial Rounded MT Bold (Títulos)"/>
                  </a:rPr>
                  <a:t> – CTZ </a:t>
                </a:r>
                <a:r>
                  <a:rPr lang="pt-BR" sz="2100" b="0" kern="1200" dirty="0" err="1">
                    <a:latin typeface="Arial Rounded MT Bold (Títulos)"/>
                  </a:rPr>
                  <a:t>Eolic</a:t>
                </a:r>
                <a:r>
                  <a:rPr lang="pt-BR" sz="2100" b="0" kern="1200" dirty="0">
                    <a:latin typeface="Arial Rounded MT Bold (Títulos)"/>
                  </a:rPr>
                  <a:t> Tower – DTS - Dois A Tower System  – </a:t>
                </a:r>
                <a:r>
                  <a:rPr lang="pt-BR" sz="2100" b="0" kern="1200" dirty="0" err="1">
                    <a:latin typeface="Arial Rounded MT Bold (Títulos)"/>
                  </a:rPr>
                  <a:t>Eólicabrás</a:t>
                </a:r>
                <a:r>
                  <a:rPr lang="pt-BR" sz="2100" b="0" kern="1200" dirty="0">
                    <a:latin typeface="Arial Rounded MT Bold (Títulos)"/>
                  </a:rPr>
                  <a:t> – </a:t>
                </a:r>
                <a:r>
                  <a:rPr lang="pt-BR" sz="2100" b="0" kern="1200" dirty="0" err="1">
                    <a:latin typeface="Arial Rounded MT Bold (Títulos)"/>
                  </a:rPr>
                  <a:t>Gestamp</a:t>
                </a:r>
                <a:r>
                  <a:rPr lang="pt-BR" sz="2100" b="0" kern="1200" dirty="0">
                    <a:latin typeface="Arial Rounded MT Bold (Títulos)"/>
                  </a:rPr>
                  <a:t>  – TEN - </a:t>
                </a:r>
                <a:r>
                  <a:rPr lang="pt-BR" sz="2100" b="0" kern="1200" dirty="0" err="1">
                    <a:latin typeface="Arial Rounded MT Bold (Títulos)"/>
                  </a:rPr>
                  <a:t>Torrebrás</a:t>
                </a:r>
                <a:endParaRPr lang="pt-BR" sz="2100" b="0" kern="1200" dirty="0">
                  <a:latin typeface="Arial Rounded MT Bold (Títulos)"/>
                </a:endParaRPr>
              </a:p>
            </p:txBody>
          </p:sp>
          <p:sp>
            <p:nvSpPr>
              <p:cNvPr id="27" name="Forma Livre: Forma 26">
                <a:extLst>
                  <a:ext uri="{FF2B5EF4-FFF2-40B4-BE49-F238E27FC236}">
                    <a16:creationId xmlns:a16="http://schemas.microsoft.com/office/drawing/2014/main" id="{6143AF5D-841D-4172-8A3A-F81556107629}"/>
                  </a:ext>
                </a:extLst>
              </p:cNvPr>
              <p:cNvSpPr/>
              <p:nvPr/>
            </p:nvSpPr>
            <p:spPr>
              <a:xfrm>
                <a:off x="2249831" y="5823897"/>
                <a:ext cx="7718905" cy="631800"/>
              </a:xfrm>
              <a:custGeom>
                <a:avLst/>
                <a:gdLst>
                  <a:gd name="connsiteX0" fmla="*/ 0 w 7718905"/>
                  <a:gd name="connsiteY0" fmla="*/ 105302 h 631800"/>
                  <a:gd name="connsiteX1" fmla="*/ 105302 w 7718905"/>
                  <a:gd name="connsiteY1" fmla="*/ 0 h 631800"/>
                  <a:gd name="connsiteX2" fmla="*/ 7613603 w 7718905"/>
                  <a:gd name="connsiteY2" fmla="*/ 0 h 631800"/>
                  <a:gd name="connsiteX3" fmla="*/ 7718905 w 7718905"/>
                  <a:gd name="connsiteY3" fmla="*/ 105302 h 631800"/>
                  <a:gd name="connsiteX4" fmla="*/ 7718905 w 7718905"/>
                  <a:gd name="connsiteY4" fmla="*/ 526498 h 631800"/>
                  <a:gd name="connsiteX5" fmla="*/ 7613603 w 7718905"/>
                  <a:gd name="connsiteY5" fmla="*/ 631800 h 631800"/>
                  <a:gd name="connsiteX6" fmla="*/ 105302 w 7718905"/>
                  <a:gd name="connsiteY6" fmla="*/ 631800 h 631800"/>
                  <a:gd name="connsiteX7" fmla="*/ 0 w 7718905"/>
                  <a:gd name="connsiteY7" fmla="*/ 526498 h 631800"/>
                  <a:gd name="connsiteX8" fmla="*/ 0 w 7718905"/>
                  <a:gd name="connsiteY8" fmla="*/ 105302 h 6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718905" h="631800">
                    <a:moveTo>
                      <a:pt x="0" y="105302"/>
                    </a:moveTo>
                    <a:cubicBezTo>
                      <a:pt x="0" y="47145"/>
                      <a:pt x="47145" y="0"/>
                      <a:pt x="105302" y="0"/>
                    </a:cubicBezTo>
                    <a:lnTo>
                      <a:pt x="7613603" y="0"/>
                    </a:lnTo>
                    <a:cubicBezTo>
                      <a:pt x="7671760" y="0"/>
                      <a:pt x="7718905" y="47145"/>
                      <a:pt x="7718905" y="105302"/>
                    </a:cubicBezTo>
                    <a:lnTo>
                      <a:pt x="7718905" y="526498"/>
                    </a:lnTo>
                    <a:cubicBezTo>
                      <a:pt x="7718905" y="584655"/>
                      <a:pt x="7671760" y="631800"/>
                      <a:pt x="7613603" y="631800"/>
                    </a:cubicBezTo>
                    <a:lnTo>
                      <a:pt x="105302" y="631800"/>
                    </a:lnTo>
                    <a:cubicBezTo>
                      <a:pt x="47145" y="631800"/>
                      <a:pt x="0" y="584655"/>
                      <a:pt x="0" y="526498"/>
                    </a:cubicBezTo>
                    <a:lnTo>
                      <a:pt x="0" y="105302"/>
                    </a:lnTo>
                    <a:close/>
                  </a:path>
                </a:pathLst>
              </a:custGeom>
              <a:solidFill>
                <a:srgbClr val="168ECE"/>
              </a:solidFill>
            </p:spPr>
            <p:style>
              <a:lnRef idx="0">
                <a:schemeClr val="lt2">
                  <a:hueOff val="0"/>
                  <a:satOff val="0"/>
                  <a:lumOff val="0"/>
                  <a:alphaOff val="0"/>
                </a:schemeClr>
              </a:lnRef>
              <a:fillRef idx="3">
                <a:scrgbClr r="0" g="0" b="0"/>
              </a:fillRef>
              <a:effectRef idx="3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3712" tIns="133712" rIns="133712" bIns="133712" numCol="1" spcCol="1270" anchor="ctr" anchorCtr="0">
                <a:noAutofit/>
              </a:bodyPr>
              <a:lstStyle/>
              <a:p>
                <a:pPr marL="0" lvl="0" indent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pt-BR" sz="2700" b="0" kern="1200" dirty="0">
                    <a:latin typeface="Arial Rounded MT Bold (Títulos)"/>
                  </a:rPr>
                  <a:t>Peças e Componentes</a:t>
                </a:r>
              </a:p>
            </p:txBody>
          </p:sp>
          <p:sp>
            <p:nvSpPr>
              <p:cNvPr id="28" name="Forma Livre: Forma 27">
                <a:extLst>
                  <a:ext uri="{FF2B5EF4-FFF2-40B4-BE49-F238E27FC236}">
                    <a16:creationId xmlns:a16="http://schemas.microsoft.com/office/drawing/2014/main" id="{A650C442-5926-4756-98DD-BB1AF145751A}"/>
                  </a:ext>
                </a:extLst>
              </p:cNvPr>
              <p:cNvSpPr/>
              <p:nvPr/>
            </p:nvSpPr>
            <p:spPr>
              <a:xfrm>
                <a:off x="2249831" y="6455697"/>
                <a:ext cx="7718905" cy="447120"/>
              </a:xfrm>
              <a:custGeom>
                <a:avLst/>
                <a:gdLst>
                  <a:gd name="connsiteX0" fmla="*/ 0 w 7718905"/>
                  <a:gd name="connsiteY0" fmla="*/ 0 h 447120"/>
                  <a:gd name="connsiteX1" fmla="*/ 7718905 w 7718905"/>
                  <a:gd name="connsiteY1" fmla="*/ 0 h 447120"/>
                  <a:gd name="connsiteX2" fmla="*/ 7718905 w 7718905"/>
                  <a:gd name="connsiteY2" fmla="*/ 447120 h 447120"/>
                  <a:gd name="connsiteX3" fmla="*/ 0 w 7718905"/>
                  <a:gd name="connsiteY3" fmla="*/ 447120 h 447120"/>
                  <a:gd name="connsiteX4" fmla="*/ 0 w 7718905"/>
                  <a:gd name="connsiteY4" fmla="*/ 0 h 447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18905" h="447120">
                    <a:moveTo>
                      <a:pt x="0" y="0"/>
                    </a:moveTo>
                    <a:lnTo>
                      <a:pt x="7718905" y="0"/>
                    </a:lnTo>
                    <a:lnTo>
                      <a:pt x="7718905" y="447120"/>
                    </a:lnTo>
                    <a:lnTo>
                      <a:pt x="0" y="44712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2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45075" tIns="34290" rIns="192024" bIns="34290" numCol="1" spcCol="1270" anchor="t" anchorCtr="0">
                <a:noAutofit/>
              </a:bodyPr>
              <a:lstStyle/>
              <a:p>
                <a:pPr marL="228600" lvl="1" indent="-228600" algn="ctr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20000"/>
                  </a:spcAft>
                  <a:buNone/>
                </a:pPr>
                <a:r>
                  <a:rPr lang="pt-BR" sz="2100" b="0" kern="1200" dirty="0">
                    <a:latin typeface="Arial Rounded MT Bold (Títulos)"/>
                  </a:rPr>
                  <a:t>Mais de </a:t>
                </a:r>
                <a:r>
                  <a:rPr lang="pt-BR" sz="2100" b="1" kern="1200" dirty="0">
                    <a:latin typeface="Arial Rounded MT Bold (Títulos)"/>
                  </a:rPr>
                  <a:t>1.000</a:t>
                </a:r>
                <a:r>
                  <a:rPr lang="pt-BR" sz="2100" b="0" kern="1200" dirty="0">
                    <a:latin typeface="Arial Rounded MT Bold (Títulos)"/>
                  </a:rPr>
                  <a:t> fornecedores</a:t>
                </a:r>
              </a:p>
            </p:txBody>
          </p:sp>
          <p:pic>
            <p:nvPicPr>
              <p:cNvPr id="11" name="Picture 2">
                <a:extLst>
                  <a:ext uri="{FF2B5EF4-FFF2-40B4-BE49-F238E27FC236}">
                    <a16:creationId xmlns:a16="http://schemas.microsoft.com/office/drawing/2014/main" id="{ADBFE429-1B72-4893-95DD-C4885A556D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9186" t="1797" r="2126" b="-1797"/>
              <a:stretch/>
            </p:blipFill>
            <p:spPr bwMode="auto">
              <a:xfrm>
                <a:off x="6005288" y="2056031"/>
                <a:ext cx="1304743" cy="5246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3">
                <a:extLst>
                  <a:ext uri="{FF2B5EF4-FFF2-40B4-BE49-F238E27FC236}">
                    <a16:creationId xmlns:a16="http://schemas.microsoft.com/office/drawing/2014/main" id="{8703A615-012F-43BD-8381-254C3528AE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093675" y="1881336"/>
                <a:ext cx="788526" cy="7743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9">
                <a:extLst>
                  <a:ext uri="{FF2B5EF4-FFF2-40B4-BE49-F238E27FC236}">
                    <a16:creationId xmlns:a16="http://schemas.microsoft.com/office/drawing/2014/main" id="{53207BA6-7B73-4B2E-8B4D-4B92356ACF1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2424" y="1983447"/>
                <a:ext cx="978652" cy="645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Imagem 14">
                <a:extLst>
                  <a:ext uri="{FF2B5EF4-FFF2-40B4-BE49-F238E27FC236}">
                    <a16:creationId xmlns:a16="http://schemas.microsoft.com/office/drawing/2014/main" id="{4D569F69-AE9C-452F-9049-37F2586CC5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441" t="7689" b="-1"/>
              <a:stretch/>
            </p:blipFill>
            <p:spPr>
              <a:xfrm>
                <a:off x="3723120" y="2147219"/>
                <a:ext cx="1381698" cy="365176"/>
              </a:xfrm>
              <a:prstGeom prst="rect">
                <a:avLst/>
              </a:prstGeom>
            </p:spPr>
          </p:pic>
          <p:pic>
            <p:nvPicPr>
              <p:cNvPr id="18" name="Imagem 94" descr="index_3.gif">
                <a:extLst>
                  <a:ext uri="{FF2B5EF4-FFF2-40B4-BE49-F238E27FC236}">
                    <a16:creationId xmlns:a16="http://schemas.microsoft.com/office/drawing/2014/main" id="{6117A682-99EC-4B8F-B9DA-539D89879D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7944" y="2086442"/>
                <a:ext cx="1532716" cy="3436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60A4557F-5F37-42A7-9AC3-B5A280FF0966}"/>
                  </a:ext>
                </a:extLst>
              </p:cNvPr>
              <p:cNvSpPr txBox="1"/>
              <p:nvPr/>
            </p:nvSpPr>
            <p:spPr>
              <a:xfrm>
                <a:off x="3596759" y="2649896"/>
                <a:ext cx="48807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Arial Rounded MT Bold (Títulos)"/>
                    <a:sym typeface="Gill Sans" pitchFamily="-109" charset="0"/>
                  </a:rPr>
                  <a:t>Capacidade Produtiva: 5,5 GW/ano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Arial Rounded MT Bold (Títulos)"/>
                    <a:ea typeface="ヒラギノ角ゴ ProN W3" pitchFamily="-109" charset="-128"/>
                    <a:sym typeface="Gill Sans" pitchFamily="-109" charset="0"/>
                  </a:rPr>
                  <a:t>(~80% nacionalizada) </a:t>
                </a:r>
              </a:p>
            </p:txBody>
          </p:sp>
          <p:sp>
            <p:nvSpPr>
              <p:cNvPr id="21" name="Seta: para Baixo 20">
                <a:extLst>
                  <a:ext uri="{FF2B5EF4-FFF2-40B4-BE49-F238E27FC236}">
                    <a16:creationId xmlns:a16="http://schemas.microsoft.com/office/drawing/2014/main" id="{CEE2C748-1470-4995-881A-C12C9EBB1E04}"/>
                  </a:ext>
                </a:extLst>
              </p:cNvPr>
              <p:cNvSpPr/>
              <p:nvPr/>
            </p:nvSpPr>
            <p:spPr>
              <a:xfrm>
                <a:off x="2059772" y="2969676"/>
                <a:ext cx="762000" cy="525746"/>
              </a:xfrm>
              <a:prstGeom prst="downArrow">
                <a:avLst/>
              </a:prstGeom>
              <a:solidFill>
                <a:srgbClr val="0498B7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 (Títulos)"/>
                </a:endParaRPr>
              </a:p>
            </p:txBody>
          </p:sp>
          <p:sp>
            <p:nvSpPr>
              <p:cNvPr id="22" name="Seta: para Baixo 21">
                <a:extLst>
                  <a:ext uri="{FF2B5EF4-FFF2-40B4-BE49-F238E27FC236}">
                    <a16:creationId xmlns:a16="http://schemas.microsoft.com/office/drawing/2014/main" id="{91D09FD5-4D09-4AD1-9BD0-587933CE048E}"/>
                  </a:ext>
                </a:extLst>
              </p:cNvPr>
              <p:cNvSpPr/>
              <p:nvPr/>
            </p:nvSpPr>
            <p:spPr>
              <a:xfrm>
                <a:off x="2059772" y="5540409"/>
                <a:ext cx="762000" cy="525746"/>
              </a:xfrm>
              <a:prstGeom prst="downArrow">
                <a:avLst/>
              </a:prstGeom>
              <a:solidFill>
                <a:srgbClr val="0498B7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 (Títulos)"/>
                </a:endParaRPr>
              </a:p>
            </p:txBody>
          </p:sp>
          <p:sp>
            <p:nvSpPr>
              <p:cNvPr id="23" name="Seta: para Baixo 22">
                <a:extLst>
                  <a:ext uri="{FF2B5EF4-FFF2-40B4-BE49-F238E27FC236}">
                    <a16:creationId xmlns:a16="http://schemas.microsoft.com/office/drawing/2014/main" id="{8BAD4A25-AE5A-450E-86EB-029E173084C1}"/>
                  </a:ext>
                </a:extLst>
              </p:cNvPr>
              <p:cNvSpPr/>
              <p:nvPr/>
            </p:nvSpPr>
            <p:spPr>
              <a:xfrm>
                <a:off x="2059772" y="4078188"/>
                <a:ext cx="762000" cy="525746"/>
              </a:xfrm>
              <a:prstGeom prst="downArrow">
                <a:avLst/>
              </a:prstGeom>
              <a:solidFill>
                <a:srgbClr val="0498B7"/>
              </a:solidFill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Rounded MT Bold (Títulos)"/>
                </a:endParaRPr>
              </a:p>
            </p:txBody>
          </p:sp>
        </p:grpSp>
        <p:pic>
          <p:nvPicPr>
            <p:cNvPr id="30" name="Imagem 29" descr="Fundo preto com letras brancas&#10;&#10;Descrição gerada automaticamente com confiança média">
              <a:extLst>
                <a:ext uri="{FF2B5EF4-FFF2-40B4-BE49-F238E27FC236}">
                  <a16:creationId xmlns:a16="http://schemas.microsoft.com/office/drawing/2014/main" id="{A934FE73-8486-7D18-F21A-BEB039597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7249" y="2026048"/>
              <a:ext cx="1508880" cy="3635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3295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DD8F5655-1AF7-4E2D-3F3E-5AD0E741B536}"/>
              </a:ext>
            </a:extLst>
          </p:cNvPr>
          <p:cNvGrpSpPr/>
          <p:nvPr/>
        </p:nvGrpSpPr>
        <p:grpSpPr>
          <a:xfrm>
            <a:off x="8353413" y="2332658"/>
            <a:ext cx="1506946" cy="490440"/>
            <a:chOff x="8480413" y="2332658"/>
            <a:chExt cx="1506946" cy="490440"/>
          </a:xfrm>
        </p:grpSpPr>
        <p:sp>
          <p:nvSpPr>
            <p:cNvPr id="113" name="Retângulo: Cantos Arredondados 112">
              <a:extLst>
                <a:ext uri="{FF2B5EF4-FFF2-40B4-BE49-F238E27FC236}">
                  <a16:creationId xmlns:a16="http://schemas.microsoft.com/office/drawing/2014/main" id="{3701D97E-B683-81A6-370D-CD038967E1F9}"/>
                </a:ext>
              </a:extLst>
            </p:cNvPr>
            <p:cNvSpPr/>
            <p:nvPr/>
          </p:nvSpPr>
          <p:spPr>
            <a:xfrm>
              <a:off x="8480413" y="2332658"/>
              <a:ext cx="1506946" cy="490440"/>
            </a:xfrm>
            <a:prstGeom prst="roundRect">
              <a:avLst>
                <a:gd name="adj" fmla="val 50000"/>
              </a:avLst>
            </a:prstGeom>
            <a:solidFill>
              <a:srgbClr val="42B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0" name="CaixaDeTexto 89">
              <a:extLst>
                <a:ext uri="{FF2B5EF4-FFF2-40B4-BE49-F238E27FC236}">
                  <a16:creationId xmlns:a16="http://schemas.microsoft.com/office/drawing/2014/main" id="{349DD385-0798-3FA9-4FB9-3D0AAF84ED36}"/>
                </a:ext>
              </a:extLst>
            </p:cNvPr>
            <p:cNvSpPr txBox="1"/>
            <p:nvPr/>
          </p:nvSpPr>
          <p:spPr>
            <a:xfrm>
              <a:off x="8653803" y="2424105"/>
              <a:ext cx="116016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</a:rPr>
                <a:t>2011 a 2014</a:t>
              </a:r>
              <a:endParaRPr lang="pt-BR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Espaço Reservado para Texto 1">
            <a:extLst>
              <a:ext uri="{FF2B5EF4-FFF2-40B4-BE49-F238E27FC236}">
                <a16:creationId xmlns:a16="http://schemas.microsoft.com/office/drawing/2014/main" id="{CC9D9983-9D05-8B3A-8040-857C69205D82}"/>
              </a:ext>
            </a:extLst>
          </p:cNvPr>
          <p:cNvSpPr txBox="1">
            <a:spLocks/>
          </p:cNvSpPr>
          <p:nvPr/>
        </p:nvSpPr>
        <p:spPr>
          <a:xfrm>
            <a:off x="162052" y="163939"/>
            <a:ext cx="4568962" cy="8447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32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Evolução Tecnológica</a:t>
            </a:r>
          </a:p>
          <a:p>
            <a:pPr>
              <a:spcBef>
                <a:spcPts val="0"/>
              </a:spcBef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" panose="00000500000000000000" pitchFamily="2" charset="0"/>
              </a:rPr>
              <a:t>Eólicas </a:t>
            </a:r>
            <a:r>
              <a:rPr lang="pt-B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Poppins" panose="00000500000000000000" pitchFamily="2" charset="0"/>
              </a:rPr>
              <a:t>Onshore</a:t>
            </a:r>
            <a:endParaRPr lang="pt-BR" sz="3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C078013D-A486-FCA3-A72F-B29A090F4438}"/>
              </a:ext>
            </a:extLst>
          </p:cNvPr>
          <p:cNvSpPr/>
          <p:nvPr/>
        </p:nvSpPr>
        <p:spPr>
          <a:xfrm>
            <a:off x="282820" y="952082"/>
            <a:ext cx="2412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AB34517F-2303-95A6-583C-488F6874B85A}"/>
              </a:ext>
            </a:extLst>
          </p:cNvPr>
          <p:cNvSpPr txBox="1"/>
          <p:nvPr/>
        </p:nvSpPr>
        <p:spPr>
          <a:xfrm>
            <a:off x="10130727" y="742477"/>
            <a:ext cx="1397530" cy="1338828"/>
          </a:xfrm>
          <a:custGeom>
            <a:avLst/>
            <a:gdLst>
              <a:gd name="connsiteX0" fmla="*/ 0 w 1397530"/>
              <a:gd name="connsiteY0" fmla="*/ 0 h 1338828"/>
              <a:gd name="connsiteX1" fmla="*/ 670814 w 1397530"/>
              <a:gd name="connsiteY1" fmla="*/ 0 h 1338828"/>
              <a:gd name="connsiteX2" fmla="*/ 1397530 w 1397530"/>
              <a:gd name="connsiteY2" fmla="*/ 0 h 1338828"/>
              <a:gd name="connsiteX3" fmla="*/ 1397530 w 1397530"/>
              <a:gd name="connsiteY3" fmla="*/ 669414 h 1338828"/>
              <a:gd name="connsiteX4" fmla="*/ 1397530 w 1397530"/>
              <a:gd name="connsiteY4" fmla="*/ 1338828 h 1338828"/>
              <a:gd name="connsiteX5" fmla="*/ 670814 w 1397530"/>
              <a:gd name="connsiteY5" fmla="*/ 1338828 h 1338828"/>
              <a:gd name="connsiteX6" fmla="*/ 0 w 1397530"/>
              <a:gd name="connsiteY6" fmla="*/ 1338828 h 1338828"/>
              <a:gd name="connsiteX7" fmla="*/ 0 w 1397530"/>
              <a:gd name="connsiteY7" fmla="*/ 669414 h 1338828"/>
              <a:gd name="connsiteX8" fmla="*/ 0 w 1397530"/>
              <a:gd name="connsiteY8" fmla="*/ 0 h 133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97530" h="1338828" extrusionOk="0">
                <a:moveTo>
                  <a:pt x="0" y="0"/>
                </a:moveTo>
                <a:cubicBezTo>
                  <a:pt x="235520" y="24564"/>
                  <a:pt x="341769" y="14800"/>
                  <a:pt x="670814" y="0"/>
                </a:cubicBezTo>
                <a:cubicBezTo>
                  <a:pt x="999859" y="-14800"/>
                  <a:pt x="1152214" y="-24724"/>
                  <a:pt x="1397530" y="0"/>
                </a:cubicBezTo>
                <a:cubicBezTo>
                  <a:pt x="1375536" y="245000"/>
                  <a:pt x="1370348" y="417547"/>
                  <a:pt x="1397530" y="669414"/>
                </a:cubicBezTo>
                <a:cubicBezTo>
                  <a:pt x="1424712" y="921281"/>
                  <a:pt x="1405983" y="1164816"/>
                  <a:pt x="1397530" y="1338828"/>
                </a:cubicBezTo>
                <a:cubicBezTo>
                  <a:pt x="1156247" y="1345134"/>
                  <a:pt x="1032894" y="1363832"/>
                  <a:pt x="670814" y="1338828"/>
                </a:cubicBezTo>
                <a:cubicBezTo>
                  <a:pt x="308734" y="1313824"/>
                  <a:pt x="320133" y="1322332"/>
                  <a:pt x="0" y="1338828"/>
                </a:cubicBezTo>
                <a:cubicBezTo>
                  <a:pt x="29527" y="1054577"/>
                  <a:pt x="-19279" y="829504"/>
                  <a:pt x="0" y="669414"/>
                </a:cubicBezTo>
                <a:cubicBezTo>
                  <a:pt x="19279" y="509324"/>
                  <a:pt x="-30944" y="300104"/>
                  <a:pt x="0" y="0"/>
                </a:cubicBezTo>
                <a:close/>
              </a:path>
            </a:pathLst>
          </a:custGeom>
          <a:noFill/>
          <a:ln w="28575">
            <a:solidFill>
              <a:srgbClr val="23388E"/>
            </a:solidFill>
            <a:extLst>
              <a:ext uri="{C807C97D-BFC1-408E-A445-0C87EB9F89A2}">
                <ask:lineSketchStyleProps xmlns:ask="http://schemas.microsoft.com/office/drawing/2018/sketchyshapes" sd="257592768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pt-BR" sz="900" dirty="0">
                <a:solidFill>
                  <a:srgbClr val="23388E"/>
                </a:solidFill>
              </a:rPr>
              <a:t>Evolução tecnológica considerando o ano de entrada efetivo/previsto em Operação Teste da primeira Unidade Geradora do parque eólico.</a:t>
            </a:r>
          </a:p>
          <a:p>
            <a:endParaRPr lang="pt-BR" sz="900" dirty="0">
              <a:solidFill>
                <a:srgbClr val="23388E"/>
              </a:solidFill>
            </a:endParaRPr>
          </a:p>
          <a:p>
            <a:r>
              <a:rPr lang="pt-BR" sz="900" dirty="0">
                <a:solidFill>
                  <a:srgbClr val="23388E"/>
                </a:solidFill>
              </a:rPr>
              <a:t>Modelo ilustrativo.</a:t>
            </a:r>
          </a:p>
        </p:txBody>
      </p:sp>
      <p:grpSp>
        <p:nvGrpSpPr>
          <p:cNvPr id="117" name="Agrupar 116">
            <a:extLst>
              <a:ext uri="{FF2B5EF4-FFF2-40B4-BE49-F238E27FC236}">
                <a16:creationId xmlns:a16="http://schemas.microsoft.com/office/drawing/2014/main" id="{9C9CCA3F-7F39-4D56-3775-F6CAA34EC6B2}"/>
              </a:ext>
            </a:extLst>
          </p:cNvPr>
          <p:cNvGrpSpPr/>
          <p:nvPr/>
        </p:nvGrpSpPr>
        <p:grpSpPr>
          <a:xfrm>
            <a:off x="8353413" y="701327"/>
            <a:ext cx="1506947" cy="510632"/>
            <a:chOff x="9465603" y="792612"/>
            <a:chExt cx="1200547" cy="513428"/>
          </a:xfrm>
        </p:grpSpPr>
        <p:sp>
          <p:nvSpPr>
            <p:cNvPr id="110" name="Retângulo: Cantos Arredondados 109">
              <a:extLst>
                <a:ext uri="{FF2B5EF4-FFF2-40B4-BE49-F238E27FC236}">
                  <a16:creationId xmlns:a16="http://schemas.microsoft.com/office/drawing/2014/main" id="{8F615819-83D6-70B2-705F-A4C72AF2A2E7}"/>
                </a:ext>
              </a:extLst>
            </p:cNvPr>
            <p:cNvSpPr/>
            <p:nvPr/>
          </p:nvSpPr>
          <p:spPr>
            <a:xfrm>
              <a:off x="9465603" y="792612"/>
              <a:ext cx="1200547" cy="513428"/>
            </a:xfrm>
            <a:prstGeom prst="roundRect">
              <a:avLst>
                <a:gd name="adj" fmla="val 50000"/>
              </a:avLst>
            </a:prstGeom>
            <a:solidFill>
              <a:srgbClr val="42B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D6478F87-BD9C-76C1-E605-6ACACC9F2962}"/>
                </a:ext>
              </a:extLst>
            </p:cNvPr>
            <p:cNvSpPr txBox="1"/>
            <p:nvPr/>
          </p:nvSpPr>
          <p:spPr>
            <a:xfrm>
              <a:off x="9539613" y="895127"/>
              <a:ext cx="1024935" cy="309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</a:rPr>
                <a:t>Até 2011</a:t>
              </a:r>
            </a:p>
          </p:txBody>
        </p:sp>
      </p:grpSp>
      <p:grpSp>
        <p:nvGrpSpPr>
          <p:cNvPr id="88" name="Agrupar 87">
            <a:extLst>
              <a:ext uri="{FF2B5EF4-FFF2-40B4-BE49-F238E27FC236}">
                <a16:creationId xmlns:a16="http://schemas.microsoft.com/office/drawing/2014/main" id="{53E59915-2AB8-70E3-E5A3-4763498D4221}"/>
              </a:ext>
            </a:extLst>
          </p:cNvPr>
          <p:cNvGrpSpPr/>
          <p:nvPr/>
        </p:nvGrpSpPr>
        <p:grpSpPr>
          <a:xfrm>
            <a:off x="5025541" y="133542"/>
            <a:ext cx="1886917" cy="1278349"/>
            <a:chOff x="5152541" y="172667"/>
            <a:chExt cx="1886917" cy="1278349"/>
          </a:xfrm>
        </p:grpSpPr>
        <p:pic>
          <p:nvPicPr>
            <p:cNvPr id="41" name="Picture 8" descr="Imagem relacionada">
              <a:extLst>
                <a:ext uri="{FF2B5EF4-FFF2-40B4-BE49-F238E27FC236}">
                  <a16:creationId xmlns:a16="http://schemas.microsoft.com/office/drawing/2014/main" id="{A29698D7-6294-1F0C-9FAB-7B2CB76C3D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152541" y="172667"/>
              <a:ext cx="949380" cy="1278349"/>
            </a:xfrm>
            <a:prstGeom prst="rect">
              <a:avLst/>
            </a:prstGeom>
            <a:noFill/>
            <a:ln>
              <a:noFill/>
            </a:ln>
            <a:effectLst>
              <a:outerShdw blurRad="76200" dir="18900000" sy="23000" kx="-1200000" algn="bl" rotWithShape="0">
                <a:schemeClr val="tx1">
                  <a:alpha val="62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1" name="TextBox 55">
              <a:extLst>
                <a:ext uri="{FF2B5EF4-FFF2-40B4-BE49-F238E27FC236}">
                  <a16:creationId xmlns:a16="http://schemas.microsoft.com/office/drawing/2014/main" id="{EC626674-66A5-20E0-13B7-00A21B31A01E}"/>
                </a:ext>
              </a:extLst>
            </p:cNvPr>
            <p:cNvSpPr txBox="1"/>
            <p:nvPr/>
          </p:nvSpPr>
          <p:spPr>
            <a:xfrm>
              <a:off x="5838911" y="873187"/>
              <a:ext cx="12005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40 m – 80 m</a:t>
              </a:r>
            </a:p>
          </p:txBody>
        </p:sp>
        <p:cxnSp>
          <p:nvCxnSpPr>
            <p:cNvPr id="72" name="Conector de Seta Reta 71">
              <a:extLst>
                <a:ext uri="{FF2B5EF4-FFF2-40B4-BE49-F238E27FC236}">
                  <a16:creationId xmlns:a16="http://schemas.microsoft.com/office/drawing/2014/main" id="{C87CEEBC-966B-1B3C-7D34-6FC6D3E94E92}"/>
                </a:ext>
              </a:extLst>
            </p:cNvPr>
            <p:cNvCxnSpPr>
              <a:cxnSpLocks/>
            </p:cNvCxnSpPr>
            <p:nvPr/>
          </p:nvCxnSpPr>
          <p:spPr>
            <a:xfrm>
              <a:off x="5763056" y="556968"/>
              <a:ext cx="16543" cy="89404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7" name="Agrupar 76">
            <a:extLst>
              <a:ext uri="{FF2B5EF4-FFF2-40B4-BE49-F238E27FC236}">
                <a16:creationId xmlns:a16="http://schemas.microsoft.com/office/drawing/2014/main" id="{06ABB663-3CE7-6A38-A616-97A34B075C65}"/>
              </a:ext>
            </a:extLst>
          </p:cNvPr>
          <p:cNvGrpSpPr/>
          <p:nvPr/>
        </p:nvGrpSpPr>
        <p:grpSpPr>
          <a:xfrm>
            <a:off x="553619" y="2014127"/>
            <a:ext cx="1401584" cy="1522379"/>
            <a:chOff x="1558445" y="1839974"/>
            <a:chExt cx="1628206" cy="1806268"/>
          </a:xfrm>
        </p:grpSpPr>
        <p:pic>
          <p:nvPicPr>
            <p:cNvPr id="50" name="Picture 8" descr="Imagem relacionada">
              <a:extLst>
                <a:ext uri="{FF2B5EF4-FFF2-40B4-BE49-F238E27FC236}">
                  <a16:creationId xmlns:a16="http://schemas.microsoft.com/office/drawing/2014/main" id="{F488750B-70B6-9561-7590-212384F7A2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58445" y="1839974"/>
              <a:ext cx="1356256" cy="1785703"/>
            </a:xfrm>
            <a:prstGeom prst="rect">
              <a:avLst/>
            </a:prstGeom>
            <a:noFill/>
            <a:ln>
              <a:noFill/>
            </a:ln>
            <a:effectLst>
              <a:outerShdw blurRad="76200" dir="18900000" sy="23000" kx="-1200000" algn="bl" rotWithShape="0">
                <a:schemeClr val="tx1">
                  <a:alpha val="62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CaixaDeTexto 73">
              <a:extLst>
                <a:ext uri="{FF2B5EF4-FFF2-40B4-BE49-F238E27FC236}">
                  <a16:creationId xmlns:a16="http://schemas.microsoft.com/office/drawing/2014/main" id="{40F8E688-FC05-9B12-FBD1-D837EE6CBB12}"/>
                </a:ext>
              </a:extLst>
            </p:cNvPr>
            <p:cNvSpPr txBox="1"/>
            <p:nvPr/>
          </p:nvSpPr>
          <p:spPr>
            <a:xfrm>
              <a:off x="2424630" y="2743107"/>
              <a:ext cx="762021" cy="3286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 m</a:t>
              </a:r>
              <a:endParaRPr lang="pt-BR" sz="1200" dirty="0"/>
            </a:p>
          </p:txBody>
        </p:sp>
        <p:cxnSp>
          <p:nvCxnSpPr>
            <p:cNvPr id="75" name="Conector de Seta Reta 74">
              <a:extLst>
                <a:ext uri="{FF2B5EF4-FFF2-40B4-BE49-F238E27FC236}">
                  <a16:creationId xmlns:a16="http://schemas.microsoft.com/office/drawing/2014/main" id="{C29FAF09-546A-F222-D29B-36A240B9966F}"/>
                </a:ext>
              </a:extLst>
            </p:cNvPr>
            <p:cNvCxnSpPr>
              <a:cxnSpLocks/>
            </p:cNvCxnSpPr>
            <p:nvPr/>
          </p:nvCxnSpPr>
          <p:spPr>
            <a:xfrm>
              <a:off x="2393811" y="2364453"/>
              <a:ext cx="30820" cy="1281789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8F994D40-92E2-59F8-A469-E89FA9708094}"/>
              </a:ext>
            </a:extLst>
          </p:cNvPr>
          <p:cNvGrpSpPr/>
          <p:nvPr/>
        </p:nvGrpSpPr>
        <p:grpSpPr>
          <a:xfrm>
            <a:off x="1843727" y="1746681"/>
            <a:ext cx="1782258" cy="1816769"/>
            <a:chOff x="1751112" y="2105616"/>
            <a:chExt cx="1457089" cy="1516482"/>
          </a:xfrm>
        </p:grpSpPr>
        <p:pic>
          <p:nvPicPr>
            <p:cNvPr id="81" name="Picture 8" descr="Imagem relacionada">
              <a:extLst>
                <a:ext uri="{FF2B5EF4-FFF2-40B4-BE49-F238E27FC236}">
                  <a16:creationId xmlns:a16="http://schemas.microsoft.com/office/drawing/2014/main" id="{B041BE47-E68A-CC96-C680-4C9690B37EB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751112" y="2105616"/>
              <a:ext cx="1143970" cy="1506199"/>
            </a:xfrm>
            <a:prstGeom prst="rect">
              <a:avLst/>
            </a:prstGeom>
            <a:noFill/>
            <a:ln>
              <a:noFill/>
            </a:ln>
            <a:effectLst>
              <a:outerShdw blurRad="76200" dir="18900000" sy="23000" kx="-1200000" algn="bl" rotWithShape="0">
                <a:schemeClr val="tx1">
                  <a:alpha val="62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CaixaDeTexto 81">
              <a:extLst>
                <a:ext uri="{FF2B5EF4-FFF2-40B4-BE49-F238E27FC236}">
                  <a16:creationId xmlns:a16="http://schemas.microsoft.com/office/drawing/2014/main" id="{75B89C90-5357-FE3C-8C00-6B37C7403BC8}"/>
                </a:ext>
              </a:extLst>
            </p:cNvPr>
            <p:cNvSpPr txBox="1"/>
            <p:nvPr/>
          </p:nvSpPr>
          <p:spPr>
            <a:xfrm>
              <a:off x="2424631" y="2743108"/>
              <a:ext cx="783570" cy="2312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90 a 110 m</a:t>
              </a:r>
              <a:endParaRPr lang="pt-BR" sz="1200" dirty="0"/>
            </a:p>
          </p:txBody>
        </p:sp>
        <p:cxnSp>
          <p:nvCxnSpPr>
            <p:cNvPr id="83" name="Conector de Seta Reta 82">
              <a:extLst>
                <a:ext uri="{FF2B5EF4-FFF2-40B4-BE49-F238E27FC236}">
                  <a16:creationId xmlns:a16="http://schemas.microsoft.com/office/drawing/2014/main" id="{F8E96B6F-1D32-DC51-592F-C0EB722AB37F}"/>
                </a:ext>
              </a:extLst>
            </p:cNvPr>
            <p:cNvCxnSpPr>
              <a:cxnSpLocks/>
            </p:cNvCxnSpPr>
            <p:nvPr/>
          </p:nvCxnSpPr>
          <p:spPr>
            <a:xfrm>
              <a:off x="2438956" y="2518120"/>
              <a:ext cx="16100" cy="1103978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AAAEB260-C187-ED7F-7E91-2F2DDDFD8802}"/>
              </a:ext>
            </a:extLst>
          </p:cNvPr>
          <p:cNvGrpSpPr/>
          <p:nvPr/>
        </p:nvGrpSpPr>
        <p:grpSpPr>
          <a:xfrm>
            <a:off x="3248228" y="1361744"/>
            <a:ext cx="2317936" cy="2174762"/>
            <a:chOff x="1558445" y="1839973"/>
            <a:chExt cx="1638586" cy="1794636"/>
          </a:xfrm>
        </p:grpSpPr>
        <p:pic>
          <p:nvPicPr>
            <p:cNvPr id="85" name="Picture 8" descr="Imagem relacionada">
              <a:extLst>
                <a:ext uri="{FF2B5EF4-FFF2-40B4-BE49-F238E27FC236}">
                  <a16:creationId xmlns:a16="http://schemas.microsoft.com/office/drawing/2014/main" id="{C02A843E-5261-41B5-8109-192E6351C41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558445" y="1839973"/>
              <a:ext cx="1356256" cy="1785703"/>
            </a:xfrm>
            <a:prstGeom prst="rect">
              <a:avLst/>
            </a:prstGeom>
            <a:noFill/>
            <a:ln>
              <a:noFill/>
            </a:ln>
            <a:effectLst>
              <a:outerShdw blurRad="76200" dir="18900000" sy="23000" kx="-1200000" algn="bl" rotWithShape="0">
                <a:schemeClr val="tx1">
                  <a:alpha val="62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CaixaDeTexto 85">
              <a:extLst>
                <a:ext uri="{FF2B5EF4-FFF2-40B4-BE49-F238E27FC236}">
                  <a16:creationId xmlns:a16="http://schemas.microsoft.com/office/drawing/2014/main" id="{F2190782-4482-3D65-4FBD-92B2E152DB34}"/>
                </a:ext>
              </a:extLst>
            </p:cNvPr>
            <p:cNvSpPr txBox="1"/>
            <p:nvPr/>
          </p:nvSpPr>
          <p:spPr>
            <a:xfrm>
              <a:off x="2424631" y="2743108"/>
              <a:ext cx="772400" cy="2285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114 a 120 m</a:t>
              </a:r>
              <a:endParaRPr lang="pt-BR" sz="1200" dirty="0"/>
            </a:p>
          </p:txBody>
        </p:sp>
        <p:cxnSp>
          <p:nvCxnSpPr>
            <p:cNvPr id="87" name="Conector de Seta Reta 86">
              <a:extLst>
                <a:ext uri="{FF2B5EF4-FFF2-40B4-BE49-F238E27FC236}">
                  <a16:creationId xmlns:a16="http://schemas.microsoft.com/office/drawing/2014/main" id="{5106BC3A-150A-ADB9-2CC0-539F4BB251B3}"/>
                </a:ext>
              </a:extLst>
            </p:cNvPr>
            <p:cNvCxnSpPr>
              <a:cxnSpLocks/>
            </p:cNvCxnSpPr>
            <p:nvPr/>
          </p:nvCxnSpPr>
          <p:spPr>
            <a:xfrm>
              <a:off x="2424631" y="2378327"/>
              <a:ext cx="19071" cy="125628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6" name="Agrupar 115">
            <a:extLst>
              <a:ext uri="{FF2B5EF4-FFF2-40B4-BE49-F238E27FC236}">
                <a16:creationId xmlns:a16="http://schemas.microsoft.com/office/drawing/2014/main" id="{32CDB089-6918-A89A-3AAC-08B5893E92C6}"/>
              </a:ext>
            </a:extLst>
          </p:cNvPr>
          <p:cNvGrpSpPr/>
          <p:nvPr/>
        </p:nvGrpSpPr>
        <p:grpSpPr>
          <a:xfrm>
            <a:off x="8353413" y="5277472"/>
            <a:ext cx="1506947" cy="490440"/>
            <a:chOff x="9286642" y="5046326"/>
            <a:chExt cx="1506947" cy="490440"/>
          </a:xfrm>
        </p:grpSpPr>
        <p:sp>
          <p:nvSpPr>
            <p:cNvPr id="114" name="Retângulo: Cantos Arredondados 113">
              <a:extLst>
                <a:ext uri="{FF2B5EF4-FFF2-40B4-BE49-F238E27FC236}">
                  <a16:creationId xmlns:a16="http://schemas.microsoft.com/office/drawing/2014/main" id="{DD8F51A9-A9A7-BF2B-B4B3-34925AAF332C}"/>
                </a:ext>
              </a:extLst>
            </p:cNvPr>
            <p:cNvSpPr/>
            <p:nvPr/>
          </p:nvSpPr>
          <p:spPr>
            <a:xfrm>
              <a:off x="9286642" y="5046326"/>
              <a:ext cx="1506947" cy="490440"/>
            </a:xfrm>
            <a:prstGeom prst="roundRect">
              <a:avLst>
                <a:gd name="adj" fmla="val 50000"/>
              </a:avLst>
            </a:prstGeom>
            <a:solidFill>
              <a:srgbClr val="42B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1" name="CaixaDeTexto 90">
              <a:extLst>
                <a:ext uri="{FF2B5EF4-FFF2-40B4-BE49-F238E27FC236}">
                  <a16:creationId xmlns:a16="http://schemas.microsoft.com/office/drawing/2014/main" id="{934CA35A-5D2D-2B0E-46C1-01C94DE32275}"/>
                </a:ext>
              </a:extLst>
            </p:cNvPr>
            <p:cNvSpPr txBox="1"/>
            <p:nvPr/>
          </p:nvSpPr>
          <p:spPr>
            <a:xfrm>
              <a:off x="9465602" y="5134623"/>
              <a:ext cx="12005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dirty="0">
                  <a:solidFill>
                    <a:schemeClr val="bg1"/>
                  </a:solidFill>
                </a:rPr>
                <a:t>2015 a 2026</a:t>
              </a:r>
            </a:p>
          </p:txBody>
        </p:sp>
      </p:grpSp>
      <p:sp>
        <p:nvSpPr>
          <p:cNvPr id="109" name="Espaço Reservado para Texto 1">
            <a:extLst>
              <a:ext uri="{FF2B5EF4-FFF2-40B4-BE49-F238E27FC236}">
                <a16:creationId xmlns:a16="http://schemas.microsoft.com/office/drawing/2014/main" id="{49D62E35-0640-D41D-C8AB-E78E84D02FB0}"/>
              </a:ext>
            </a:extLst>
          </p:cNvPr>
          <p:cNvSpPr txBox="1">
            <a:spLocks/>
          </p:cNvSpPr>
          <p:nvPr/>
        </p:nvSpPr>
        <p:spPr>
          <a:xfrm>
            <a:off x="7798996" y="287352"/>
            <a:ext cx="2615781" cy="31230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pt-BR" sz="20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Ano de Instalação</a:t>
            </a:r>
          </a:p>
        </p:txBody>
      </p:sp>
      <p:cxnSp>
        <p:nvCxnSpPr>
          <p:cNvPr id="131" name="Conector reto 130">
            <a:extLst>
              <a:ext uri="{FF2B5EF4-FFF2-40B4-BE49-F238E27FC236}">
                <a16:creationId xmlns:a16="http://schemas.microsoft.com/office/drawing/2014/main" id="{A6959A18-4B69-7B7B-74CC-D4DF9A0455C2}"/>
              </a:ext>
            </a:extLst>
          </p:cNvPr>
          <p:cNvCxnSpPr>
            <a:stCxn id="71" idx="3"/>
            <a:endCxn id="110" idx="1"/>
          </p:cNvCxnSpPr>
          <p:nvPr/>
        </p:nvCxnSpPr>
        <p:spPr>
          <a:xfrm flipV="1">
            <a:off x="6912458" y="956643"/>
            <a:ext cx="1440955" cy="15919"/>
          </a:xfrm>
          <a:prstGeom prst="line">
            <a:avLst/>
          </a:prstGeom>
          <a:ln w="28575">
            <a:solidFill>
              <a:srgbClr val="42BED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Conector reto 134">
            <a:extLst>
              <a:ext uri="{FF2B5EF4-FFF2-40B4-BE49-F238E27FC236}">
                <a16:creationId xmlns:a16="http://schemas.microsoft.com/office/drawing/2014/main" id="{073A5E76-B191-8A98-C996-AC2D1A5DD40D}"/>
              </a:ext>
            </a:extLst>
          </p:cNvPr>
          <p:cNvCxnSpPr>
            <a:cxnSpLocks/>
            <a:endCxn id="113" idx="1"/>
          </p:cNvCxnSpPr>
          <p:nvPr/>
        </p:nvCxnSpPr>
        <p:spPr>
          <a:xfrm flipV="1">
            <a:off x="5493616" y="2577878"/>
            <a:ext cx="2859797" cy="25184"/>
          </a:xfrm>
          <a:prstGeom prst="line">
            <a:avLst/>
          </a:prstGeom>
          <a:ln w="28575">
            <a:solidFill>
              <a:srgbClr val="42BED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6" name="Agrupar 155">
            <a:extLst>
              <a:ext uri="{FF2B5EF4-FFF2-40B4-BE49-F238E27FC236}">
                <a16:creationId xmlns:a16="http://schemas.microsoft.com/office/drawing/2014/main" id="{170D2641-EFA0-839A-1888-5DFCE6CE7F9F}"/>
              </a:ext>
            </a:extLst>
          </p:cNvPr>
          <p:cNvGrpSpPr/>
          <p:nvPr/>
        </p:nvGrpSpPr>
        <p:grpSpPr>
          <a:xfrm>
            <a:off x="1612031" y="4098627"/>
            <a:ext cx="2501993" cy="2443342"/>
            <a:chOff x="2265468" y="3777673"/>
            <a:chExt cx="2501993" cy="2443342"/>
          </a:xfrm>
        </p:grpSpPr>
        <p:pic>
          <p:nvPicPr>
            <p:cNvPr id="119" name="Picture 8" descr="Imagem relacionada">
              <a:extLst>
                <a:ext uri="{FF2B5EF4-FFF2-40B4-BE49-F238E27FC236}">
                  <a16:creationId xmlns:a16="http://schemas.microsoft.com/office/drawing/2014/main" id="{A02C9F60-019B-649A-675E-0B4CFC041E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65468" y="3777673"/>
              <a:ext cx="2152231" cy="2427499"/>
            </a:xfrm>
            <a:prstGeom prst="rect">
              <a:avLst/>
            </a:prstGeom>
            <a:noFill/>
            <a:ln>
              <a:noFill/>
            </a:ln>
            <a:effectLst>
              <a:outerShdw blurRad="76200" dir="18900000" sy="23000" kx="-1200000" algn="bl" rotWithShape="0">
                <a:schemeClr val="tx1">
                  <a:alpha val="62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8" name="CaixaDeTexto 97">
              <a:extLst>
                <a:ext uri="{FF2B5EF4-FFF2-40B4-BE49-F238E27FC236}">
                  <a16:creationId xmlns:a16="http://schemas.microsoft.com/office/drawing/2014/main" id="{BFD68342-F26E-003F-9170-390A69B4053F}"/>
                </a:ext>
              </a:extLst>
            </p:cNvPr>
            <p:cNvSpPr txBox="1"/>
            <p:nvPr/>
          </p:nvSpPr>
          <p:spPr>
            <a:xfrm>
              <a:off x="3754427" y="5072459"/>
              <a:ext cx="101303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80 -125 m </a:t>
              </a:r>
            </a:p>
          </p:txBody>
        </p:sp>
        <p:cxnSp>
          <p:nvCxnSpPr>
            <p:cNvPr id="143" name="Conector de Seta Reta 142">
              <a:extLst>
                <a:ext uri="{FF2B5EF4-FFF2-40B4-BE49-F238E27FC236}">
                  <a16:creationId xmlns:a16="http://schemas.microsoft.com/office/drawing/2014/main" id="{07579295-5873-2606-81A3-20E96EBEF514}"/>
                </a:ext>
              </a:extLst>
            </p:cNvPr>
            <p:cNvCxnSpPr>
              <a:cxnSpLocks/>
            </p:cNvCxnSpPr>
            <p:nvPr/>
          </p:nvCxnSpPr>
          <p:spPr>
            <a:xfrm>
              <a:off x="3510708" y="4541399"/>
              <a:ext cx="11513" cy="16796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2" name="Agrupar 151">
            <a:extLst>
              <a:ext uri="{FF2B5EF4-FFF2-40B4-BE49-F238E27FC236}">
                <a16:creationId xmlns:a16="http://schemas.microsoft.com/office/drawing/2014/main" id="{84990CEF-3E0A-52B9-DD78-CB91AD4E2C14}"/>
              </a:ext>
            </a:extLst>
          </p:cNvPr>
          <p:cNvGrpSpPr/>
          <p:nvPr/>
        </p:nvGrpSpPr>
        <p:grpSpPr>
          <a:xfrm>
            <a:off x="4510105" y="3563450"/>
            <a:ext cx="2836451" cy="3118315"/>
            <a:chOff x="5873962" y="3199410"/>
            <a:chExt cx="2836451" cy="3118315"/>
          </a:xfrm>
        </p:grpSpPr>
        <p:pic>
          <p:nvPicPr>
            <p:cNvPr id="129" name="Picture 8" descr="Imagem relacionada">
              <a:extLst>
                <a:ext uri="{FF2B5EF4-FFF2-40B4-BE49-F238E27FC236}">
                  <a16:creationId xmlns:a16="http://schemas.microsoft.com/office/drawing/2014/main" id="{D75E498A-9B21-F7F0-097F-83DB464A9A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73962" y="3199410"/>
              <a:ext cx="2744090" cy="3095057"/>
            </a:xfrm>
            <a:prstGeom prst="rect">
              <a:avLst/>
            </a:prstGeom>
            <a:noFill/>
            <a:ln>
              <a:noFill/>
            </a:ln>
            <a:effectLst>
              <a:outerShdw blurRad="76200" dir="18900000" sy="23000" kx="-1200000" algn="bl" rotWithShape="0">
                <a:schemeClr val="tx1">
                  <a:alpha val="62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0" name="CaixaDeTexto 119">
              <a:extLst>
                <a:ext uri="{FF2B5EF4-FFF2-40B4-BE49-F238E27FC236}">
                  <a16:creationId xmlns:a16="http://schemas.microsoft.com/office/drawing/2014/main" id="{E27FB787-835E-D978-22CE-8CCB58E138D1}"/>
                </a:ext>
              </a:extLst>
            </p:cNvPr>
            <p:cNvSpPr txBox="1"/>
            <p:nvPr/>
          </p:nvSpPr>
          <p:spPr>
            <a:xfrm>
              <a:off x="7617779" y="5029373"/>
              <a:ext cx="1092634" cy="276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125 – 135 m</a:t>
              </a:r>
              <a:endParaRPr lang="pt-BR" sz="1200" dirty="0"/>
            </a:p>
          </p:txBody>
        </p:sp>
        <p:cxnSp>
          <p:nvCxnSpPr>
            <p:cNvPr id="146" name="Conector de Seta Reta 145">
              <a:extLst>
                <a:ext uri="{FF2B5EF4-FFF2-40B4-BE49-F238E27FC236}">
                  <a16:creationId xmlns:a16="http://schemas.microsoft.com/office/drawing/2014/main" id="{6FE74C4E-A4F0-1082-5370-ABE5259D1BA0}"/>
                </a:ext>
              </a:extLst>
            </p:cNvPr>
            <p:cNvCxnSpPr>
              <a:cxnSpLocks/>
            </p:cNvCxnSpPr>
            <p:nvPr/>
          </p:nvCxnSpPr>
          <p:spPr>
            <a:xfrm>
              <a:off x="7477861" y="4145740"/>
              <a:ext cx="21783" cy="2171985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53" name="Conector reto 152">
            <a:extLst>
              <a:ext uri="{FF2B5EF4-FFF2-40B4-BE49-F238E27FC236}">
                <a16:creationId xmlns:a16="http://schemas.microsoft.com/office/drawing/2014/main" id="{6CD9E340-1B7E-D963-D333-7BCA962B775C}"/>
              </a:ext>
            </a:extLst>
          </p:cNvPr>
          <p:cNvCxnSpPr>
            <a:cxnSpLocks/>
            <a:stCxn id="120" idx="3"/>
            <a:endCxn id="114" idx="1"/>
          </p:cNvCxnSpPr>
          <p:nvPr/>
        </p:nvCxnSpPr>
        <p:spPr>
          <a:xfrm flipV="1">
            <a:off x="7346556" y="5522692"/>
            <a:ext cx="1006857" cy="9220"/>
          </a:xfrm>
          <a:prstGeom prst="line">
            <a:avLst/>
          </a:prstGeom>
          <a:ln w="28575">
            <a:solidFill>
              <a:srgbClr val="42BED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ta: Curva para a Direita 10">
            <a:extLst>
              <a:ext uri="{FF2B5EF4-FFF2-40B4-BE49-F238E27FC236}">
                <a16:creationId xmlns:a16="http://schemas.microsoft.com/office/drawing/2014/main" id="{B09F6D65-4AFE-9F8C-FB0B-AD0BC15B8040}"/>
              </a:ext>
            </a:extLst>
          </p:cNvPr>
          <p:cNvSpPr/>
          <p:nvPr/>
        </p:nvSpPr>
        <p:spPr>
          <a:xfrm>
            <a:off x="7752235" y="1003852"/>
            <a:ext cx="610834" cy="1532921"/>
          </a:xfrm>
          <a:prstGeom prst="curvedRightArrow">
            <a:avLst/>
          </a:prstGeom>
          <a:solidFill>
            <a:srgbClr val="2338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2" name="Seta: Curva para a Esquerda 11">
            <a:extLst>
              <a:ext uri="{FF2B5EF4-FFF2-40B4-BE49-F238E27FC236}">
                <a16:creationId xmlns:a16="http://schemas.microsoft.com/office/drawing/2014/main" id="{B26C3187-B560-4A99-BE87-F9B10D749AE1}"/>
              </a:ext>
            </a:extLst>
          </p:cNvPr>
          <p:cNvSpPr/>
          <p:nvPr/>
        </p:nvSpPr>
        <p:spPr>
          <a:xfrm>
            <a:off x="9904557" y="2424106"/>
            <a:ext cx="1094803" cy="3343806"/>
          </a:xfrm>
          <a:prstGeom prst="curvedLeftArrow">
            <a:avLst/>
          </a:prstGeom>
          <a:solidFill>
            <a:srgbClr val="2338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017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9DB8C-B5E8-4D74-9A80-2305FB789C06}"/>
              </a:ext>
            </a:extLst>
          </p:cNvPr>
          <p:cNvSpPr txBox="1"/>
          <p:nvPr/>
        </p:nvSpPr>
        <p:spPr>
          <a:xfrm>
            <a:off x="-560605" y="369666"/>
            <a:ext cx="309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03</a:t>
            </a:r>
            <a:endParaRPr lang="en-ID" sz="8000" i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6096000" y="2443371"/>
            <a:ext cx="53057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 err="1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Leilões</a:t>
            </a:r>
            <a:r>
              <a:rPr lang="en-GB" sz="6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 de Energia</a:t>
            </a:r>
          </a:p>
        </p:txBody>
      </p:sp>
      <p:pic>
        <p:nvPicPr>
          <p:cNvPr id="1026" name="Picture 2" descr="Energia eólica na Sérvia, o maior parque eólico da Europa - Windcraft">
            <a:extLst>
              <a:ext uri="{FF2B5EF4-FFF2-40B4-BE49-F238E27FC236}">
                <a16:creationId xmlns:a16="http://schemas.microsoft.com/office/drawing/2014/main" id="{0AD6A04D-A23C-4F40-8494-F68A41E79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0" r="40946"/>
          <a:stretch/>
        </p:blipFill>
        <p:spPr bwMode="auto">
          <a:xfrm>
            <a:off x="1771650" y="0"/>
            <a:ext cx="3333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791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Histórico dos Leilões de Energia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36158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CCEE | Abril (2022)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06604" y="712337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7E7263AD-F29B-4656-AB8F-9D13809CD602}"/>
              </a:ext>
            </a:extLst>
          </p:cNvPr>
          <p:cNvSpPr txBox="1"/>
          <p:nvPr/>
        </p:nvSpPr>
        <p:spPr>
          <a:xfrm>
            <a:off x="361269" y="920673"/>
            <a:ext cx="4816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Preço médio por fonte nos Leilões de Expansão (R$/MWh)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5992565-7EFC-41C3-94E0-54D00A7656A0}"/>
              </a:ext>
            </a:extLst>
          </p:cNvPr>
          <p:cNvSpPr txBox="1"/>
          <p:nvPr/>
        </p:nvSpPr>
        <p:spPr>
          <a:xfrm>
            <a:off x="5881173" y="916241"/>
            <a:ext cx="4352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Participação das fontes nos Leilões de Expansão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5CEDAB7-CB18-96F8-1780-861A68D0B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759" y="1420661"/>
            <a:ext cx="3048425" cy="5182323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66A2EB63-98FC-C9D1-8AEF-6463CEC1D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173" y="1293924"/>
            <a:ext cx="3658111" cy="5144218"/>
          </a:xfrm>
          <a:prstGeom prst="rect">
            <a:avLst/>
          </a:prstGeom>
        </p:spPr>
      </p:pic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D62600C0-6055-058E-F9BB-B8CD264E3596}"/>
              </a:ext>
            </a:extLst>
          </p:cNvPr>
          <p:cNvSpPr/>
          <p:nvPr/>
        </p:nvSpPr>
        <p:spPr>
          <a:xfrm>
            <a:off x="1307759" y="2311879"/>
            <a:ext cx="736701" cy="603850"/>
          </a:xfrm>
          <a:prstGeom prst="roundRect">
            <a:avLst>
              <a:gd name="adj" fmla="val 28096"/>
            </a:avLst>
          </a:prstGeom>
          <a:noFill/>
          <a:ln w="57150">
            <a:solidFill>
              <a:srgbClr val="92C02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61FEBE0E-13F4-A939-C453-C636ACCE61A2}"/>
              </a:ext>
            </a:extLst>
          </p:cNvPr>
          <p:cNvSpPr/>
          <p:nvPr/>
        </p:nvSpPr>
        <p:spPr>
          <a:xfrm>
            <a:off x="7126249" y="2234242"/>
            <a:ext cx="2245363" cy="462952"/>
          </a:xfrm>
          <a:prstGeom prst="roundRect">
            <a:avLst>
              <a:gd name="adj" fmla="val 28096"/>
            </a:avLst>
          </a:prstGeom>
          <a:noFill/>
          <a:ln w="57150">
            <a:solidFill>
              <a:srgbClr val="92C02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924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8" y="998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Cronograma de Leilões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28931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Elaborado pela ABEEólica com base nos dados da EPE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35179" y="728873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F7164B89-758B-BC25-C36E-40BDF9B86F4C}"/>
              </a:ext>
            </a:extLst>
          </p:cNvPr>
          <p:cNvGrpSpPr/>
          <p:nvPr/>
        </p:nvGrpSpPr>
        <p:grpSpPr>
          <a:xfrm>
            <a:off x="1167250" y="1770179"/>
            <a:ext cx="9559987" cy="3317642"/>
            <a:chOff x="995800" y="1807520"/>
            <a:chExt cx="9559987" cy="3317642"/>
          </a:xfrm>
        </p:grpSpPr>
        <p:sp>
          <p:nvSpPr>
            <p:cNvPr id="10" name="Espaço Reservado para Conteúdo 63">
              <a:extLst>
                <a:ext uri="{FF2B5EF4-FFF2-40B4-BE49-F238E27FC236}">
                  <a16:creationId xmlns:a16="http://schemas.microsoft.com/office/drawing/2014/main" id="{AA56EEDA-06D8-42AF-9863-115933DCA124}"/>
                </a:ext>
              </a:extLst>
            </p:cNvPr>
            <p:cNvSpPr txBox="1">
              <a:spLocks/>
            </p:cNvSpPr>
            <p:nvPr/>
          </p:nvSpPr>
          <p:spPr>
            <a:xfrm>
              <a:off x="2961951" y="1817730"/>
              <a:ext cx="2384110" cy="391703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rgbClr val="19232F"/>
                  </a:solidFill>
                  <a:latin typeface="Arial Rounded MT Bold (Títulos)"/>
                </a:rPr>
                <a:t>Outubro de 2022</a:t>
              </a:r>
            </a:p>
          </p:txBody>
        </p:sp>
        <p:sp>
          <p:nvSpPr>
            <p:cNvPr id="11" name="Espaço Reservado para Conteúdo 63">
              <a:extLst>
                <a:ext uri="{FF2B5EF4-FFF2-40B4-BE49-F238E27FC236}">
                  <a16:creationId xmlns:a16="http://schemas.microsoft.com/office/drawing/2014/main" id="{518E8EDC-657A-4124-8889-D1BAEFCB8730}"/>
                </a:ext>
              </a:extLst>
            </p:cNvPr>
            <p:cNvSpPr txBox="1">
              <a:spLocks/>
            </p:cNvSpPr>
            <p:nvPr/>
          </p:nvSpPr>
          <p:spPr>
            <a:xfrm>
              <a:off x="995800" y="4676940"/>
              <a:ext cx="2954934" cy="391703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rgbClr val="19232F"/>
                  </a:solidFill>
                  <a:latin typeface="Arial Rounded MT Bold (Títulos)"/>
                </a:rPr>
                <a:t>16 de Setembro de 2022</a:t>
              </a:r>
            </a:p>
          </p:txBody>
        </p:sp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D89362CD-D028-4976-A36C-BA6F376BCC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8352" r="1"/>
            <a:stretch/>
          </p:blipFill>
          <p:spPr>
            <a:xfrm>
              <a:off x="1508576" y="2160513"/>
              <a:ext cx="3654820" cy="2449840"/>
            </a:xfrm>
            <a:prstGeom prst="rect">
              <a:avLst/>
            </a:prstGeom>
          </p:spPr>
        </p:pic>
        <p:sp>
          <p:nvSpPr>
            <p:cNvPr id="18" name="Espaço Reservado para Conteúdo 52">
              <a:extLst>
                <a:ext uri="{FF2B5EF4-FFF2-40B4-BE49-F238E27FC236}">
                  <a16:creationId xmlns:a16="http://schemas.microsoft.com/office/drawing/2014/main" id="{3A3E847E-F4C8-4D72-97B5-F447E05819E7}"/>
                </a:ext>
              </a:extLst>
            </p:cNvPr>
            <p:cNvSpPr txBox="1">
              <a:spLocks/>
            </p:cNvSpPr>
            <p:nvPr/>
          </p:nvSpPr>
          <p:spPr>
            <a:xfrm>
              <a:off x="2018453" y="3045129"/>
              <a:ext cx="940790" cy="689318"/>
            </a:xfrm>
            <a:prstGeom prst="rect">
              <a:avLst/>
            </a:prstGeom>
          </p:spPr>
          <p:txBody>
            <a:bodyPr rtlCol="0">
              <a:normAutofit lnSpcReduction="1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7200" b="1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rgbClr val="803B8D"/>
                  </a:solidFill>
                  <a:latin typeface="Arial Rounded MT Bold (Títulos)"/>
                </a:rPr>
                <a:t>Leilões de Energia Nova A-5 e A-6</a:t>
              </a:r>
            </a:p>
          </p:txBody>
        </p:sp>
        <p:sp>
          <p:nvSpPr>
            <p:cNvPr id="19" name="Espaço Reservado para Conteúdo 52">
              <a:extLst>
                <a:ext uri="{FF2B5EF4-FFF2-40B4-BE49-F238E27FC236}">
                  <a16:creationId xmlns:a16="http://schemas.microsoft.com/office/drawing/2014/main" id="{66060C54-976A-4886-9BEF-B7243266E20F}"/>
                </a:ext>
              </a:extLst>
            </p:cNvPr>
            <p:cNvSpPr txBox="1">
              <a:spLocks/>
            </p:cNvSpPr>
            <p:nvPr/>
          </p:nvSpPr>
          <p:spPr>
            <a:xfrm>
              <a:off x="3618199" y="3080376"/>
              <a:ext cx="1098767" cy="689318"/>
            </a:xfrm>
            <a:prstGeom prst="rect">
              <a:avLst/>
            </a:prstGeom>
          </p:spPr>
          <p:txBody>
            <a:bodyPr rtlCol="0">
              <a:normAutofit fontScale="92500" lnSpcReduction="1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7200" b="1" kern="120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rgbClr val="75B744"/>
                  </a:solidFill>
                  <a:latin typeface="Arial Rounded MT Bold (Títulos)"/>
                </a:rPr>
                <a:t>Leilão para Suprimento aos Sistemas Isolados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9903D84F-BBF7-47B4-89C0-E9277F433B6A}"/>
                </a:ext>
              </a:extLst>
            </p:cNvPr>
            <p:cNvSpPr/>
            <p:nvPr/>
          </p:nvSpPr>
          <p:spPr>
            <a:xfrm rot="16200000">
              <a:off x="1000239" y="3465840"/>
              <a:ext cx="964804" cy="598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21" name="Imagem 20">
              <a:extLst>
                <a:ext uri="{FF2B5EF4-FFF2-40B4-BE49-F238E27FC236}">
                  <a16:creationId xmlns:a16="http://schemas.microsoft.com/office/drawing/2014/main" id="{F3F03C71-5C05-40DD-AC16-67C17CA379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5" r="23796"/>
            <a:stretch/>
          </p:blipFill>
          <p:spPr>
            <a:xfrm>
              <a:off x="4876383" y="2192431"/>
              <a:ext cx="5380257" cy="2449839"/>
            </a:xfrm>
            <a:prstGeom prst="rect">
              <a:avLst/>
            </a:prstGeom>
          </p:spPr>
        </p:pic>
        <p:sp>
          <p:nvSpPr>
            <p:cNvPr id="22" name="Espaço Reservado para Conteúdo 52">
              <a:extLst>
                <a:ext uri="{FF2B5EF4-FFF2-40B4-BE49-F238E27FC236}">
                  <a16:creationId xmlns:a16="http://schemas.microsoft.com/office/drawing/2014/main" id="{11C8AE06-52D7-4F9C-B74B-F6CE9A335915}"/>
                </a:ext>
              </a:extLst>
            </p:cNvPr>
            <p:cNvSpPr txBox="1">
              <a:spLocks/>
            </p:cNvSpPr>
            <p:nvPr/>
          </p:nvSpPr>
          <p:spPr>
            <a:xfrm>
              <a:off x="5298661" y="2937929"/>
              <a:ext cx="1098767" cy="689317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7200" b="1" kern="1200">
                  <a:solidFill>
                    <a:schemeClr val="accent4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dirty="0">
                  <a:solidFill>
                    <a:srgbClr val="002060"/>
                  </a:solidFill>
                  <a:latin typeface="Arial Rounded MT Bold (Títulos)"/>
                </a:rPr>
                <a:t>Leilão para Contratação de Reserva de Capacidade</a:t>
              </a:r>
              <a:br>
                <a:rPr lang="pt-BR" sz="1000" dirty="0">
                  <a:solidFill>
                    <a:srgbClr val="002060"/>
                  </a:solidFill>
                  <a:latin typeface="Arial Rounded MT Bold (Títulos)"/>
                </a:rPr>
              </a:br>
              <a:r>
                <a:rPr lang="pt-BR" sz="1000" dirty="0">
                  <a:solidFill>
                    <a:srgbClr val="002060"/>
                  </a:solidFill>
                  <a:latin typeface="Arial Rounded MT Bold (Títulos)"/>
                </a:rPr>
                <a:t>(energia de reserva)</a:t>
              </a:r>
            </a:p>
          </p:txBody>
        </p:sp>
        <p:sp>
          <p:nvSpPr>
            <p:cNvPr id="23" name="Espaço Reservado para Conteúdo 63">
              <a:extLst>
                <a:ext uri="{FF2B5EF4-FFF2-40B4-BE49-F238E27FC236}">
                  <a16:creationId xmlns:a16="http://schemas.microsoft.com/office/drawing/2014/main" id="{18626301-CC9A-430F-B8A6-85FE74C495B4}"/>
                </a:ext>
              </a:extLst>
            </p:cNvPr>
            <p:cNvSpPr txBox="1">
              <a:spLocks/>
            </p:cNvSpPr>
            <p:nvPr/>
          </p:nvSpPr>
          <p:spPr>
            <a:xfrm>
              <a:off x="4661725" y="4727564"/>
              <a:ext cx="2825974" cy="391703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rgbClr val="19232F"/>
                  </a:solidFill>
                  <a:latin typeface="Arial Rounded MT Bold (Títulos)"/>
                </a:rPr>
                <a:t>30 de Setembro de 2022</a:t>
              </a:r>
            </a:p>
          </p:txBody>
        </p:sp>
        <p:sp>
          <p:nvSpPr>
            <p:cNvPr id="24" name="Espaço Reservado para Conteúdo 52">
              <a:extLst>
                <a:ext uri="{FF2B5EF4-FFF2-40B4-BE49-F238E27FC236}">
                  <a16:creationId xmlns:a16="http://schemas.microsoft.com/office/drawing/2014/main" id="{597B7F44-43F8-4E7C-BC2D-0AA0E7DF850F}"/>
                </a:ext>
              </a:extLst>
            </p:cNvPr>
            <p:cNvSpPr txBox="1">
              <a:spLocks/>
            </p:cNvSpPr>
            <p:nvPr/>
          </p:nvSpPr>
          <p:spPr>
            <a:xfrm>
              <a:off x="6999807" y="3055238"/>
              <a:ext cx="1098767" cy="689318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7200" b="1" kern="120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000" dirty="0">
                  <a:solidFill>
                    <a:srgbClr val="00A08C"/>
                  </a:solidFill>
                  <a:latin typeface="Arial Rounded MT Bold (Títulos)"/>
                </a:rPr>
                <a:t>Leilão para Contratação de Reserva de Capacidade</a:t>
              </a:r>
              <a:br>
                <a:rPr lang="pt-BR" sz="1000" dirty="0">
                  <a:solidFill>
                    <a:srgbClr val="00A08C"/>
                  </a:solidFill>
                  <a:latin typeface="Arial Rounded MT Bold (Títulos)"/>
                </a:rPr>
              </a:br>
              <a:r>
                <a:rPr lang="pt-BR" sz="1000" dirty="0">
                  <a:solidFill>
                    <a:srgbClr val="00A08C"/>
                  </a:solidFill>
                  <a:latin typeface="Arial Rounded MT Bold (Títulos)"/>
                </a:rPr>
                <a:t>(potência)</a:t>
              </a:r>
            </a:p>
          </p:txBody>
        </p:sp>
        <p:sp>
          <p:nvSpPr>
            <p:cNvPr id="25" name="Espaço Reservado para Conteúdo 63">
              <a:extLst>
                <a:ext uri="{FF2B5EF4-FFF2-40B4-BE49-F238E27FC236}">
                  <a16:creationId xmlns:a16="http://schemas.microsoft.com/office/drawing/2014/main" id="{F4D17F47-00CA-427C-A8B4-A3FDBC5E3A88}"/>
                </a:ext>
              </a:extLst>
            </p:cNvPr>
            <p:cNvSpPr txBox="1">
              <a:spLocks/>
            </p:cNvSpPr>
            <p:nvPr/>
          </p:nvSpPr>
          <p:spPr>
            <a:xfrm>
              <a:off x="6338303" y="1807520"/>
              <a:ext cx="2384110" cy="391703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rgbClr val="19232F"/>
                  </a:solidFill>
                  <a:latin typeface="Arial Rounded MT Bold (Títulos)"/>
                </a:rPr>
                <a:t>Novembro de 2022</a:t>
              </a:r>
            </a:p>
          </p:txBody>
        </p:sp>
        <p:sp>
          <p:nvSpPr>
            <p:cNvPr id="26" name="Espaço Reservado para Conteúdo 52">
              <a:extLst>
                <a:ext uri="{FF2B5EF4-FFF2-40B4-BE49-F238E27FC236}">
                  <a16:creationId xmlns:a16="http://schemas.microsoft.com/office/drawing/2014/main" id="{5ACA4D18-1304-4776-B8D7-95EA8C877D91}"/>
                </a:ext>
              </a:extLst>
            </p:cNvPr>
            <p:cNvSpPr txBox="1">
              <a:spLocks/>
            </p:cNvSpPr>
            <p:nvPr/>
          </p:nvSpPr>
          <p:spPr>
            <a:xfrm>
              <a:off x="8782489" y="3022319"/>
              <a:ext cx="940790" cy="689318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7200" b="1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pt-BR" sz="1200" dirty="0">
                  <a:solidFill>
                    <a:srgbClr val="803B8D"/>
                  </a:solidFill>
                  <a:latin typeface="Arial Rounded MT Bold (Títulos)"/>
                </a:rPr>
                <a:t>Leilões de Energia Existente A-1 e A-2</a:t>
              </a:r>
            </a:p>
          </p:txBody>
        </p:sp>
        <p:sp>
          <p:nvSpPr>
            <p:cNvPr id="27" name="Espaço Reservado para Conteúdo 63">
              <a:extLst>
                <a:ext uri="{FF2B5EF4-FFF2-40B4-BE49-F238E27FC236}">
                  <a16:creationId xmlns:a16="http://schemas.microsoft.com/office/drawing/2014/main" id="{F56E17BE-3114-4EBC-8423-2E8C336A2E63}"/>
                </a:ext>
              </a:extLst>
            </p:cNvPr>
            <p:cNvSpPr txBox="1">
              <a:spLocks/>
            </p:cNvSpPr>
            <p:nvPr/>
          </p:nvSpPr>
          <p:spPr>
            <a:xfrm>
              <a:off x="8020699" y="4733459"/>
              <a:ext cx="2384110" cy="391703"/>
            </a:xfrm>
            <a:prstGeom prst="rect">
              <a:avLst/>
            </a:prstGeom>
          </p:spPr>
          <p:txBody>
            <a:bodyPr rtlCol="0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800" b="1" dirty="0">
                  <a:solidFill>
                    <a:srgbClr val="19232F"/>
                  </a:solidFill>
                  <a:latin typeface="Arial Rounded MT Bold (Títulos)"/>
                </a:rPr>
                <a:t>Dezembro de 2022</a:t>
              </a: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22F9A6A3-B093-4DF8-B7C9-36CC2E34DBFA}"/>
                </a:ext>
              </a:extLst>
            </p:cNvPr>
            <p:cNvSpPr/>
            <p:nvPr/>
          </p:nvSpPr>
          <p:spPr>
            <a:xfrm rot="16200000">
              <a:off x="9845462" y="3537064"/>
              <a:ext cx="822355" cy="5982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447990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0" y="-10197"/>
            <a:ext cx="73410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Preços Nos Leilões Regulados X Evolução Da Eólica</a:t>
            </a:r>
            <a:endParaRPr lang="pt-BR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382560"/>
              </p:ext>
            </p:extLst>
          </p:nvPr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5298389" y="6528931"/>
            <a:ext cx="1595222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CCEE | ABEEólica</a:t>
            </a:r>
          </a:p>
        </p:txBody>
      </p:sp>
      <p:sp>
        <p:nvSpPr>
          <p:cNvPr id="10" name="Chave Direita 9">
            <a:extLst>
              <a:ext uri="{FF2B5EF4-FFF2-40B4-BE49-F238E27FC236}">
                <a16:creationId xmlns:a16="http://schemas.microsoft.com/office/drawing/2014/main" id="{AE9E43B3-8FEA-4171-8E9F-A7E730AFF4FB}"/>
              </a:ext>
            </a:extLst>
          </p:cNvPr>
          <p:cNvSpPr/>
          <p:nvPr/>
        </p:nvSpPr>
        <p:spPr>
          <a:xfrm rot="5400000">
            <a:off x="1696216" y="3836180"/>
            <a:ext cx="315853" cy="2968559"/>
          </a:xfrm>
          <a:prstGeom prst="rightBrace">
            <a:avLst>
              <a:gd name="adj1" fmla="val 78203"/>
              <a:gd name="adj2" fmla="val 52058"/>
            </a:avLst>
          </a:prstGeom>
          <a:ln w="19050">
            <a:solidFill>
              <a:schemeClr val="accent4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1" name="Chave Direita 10">
            <a:extLst>
              <a:ext uri="{FF2B5EF4-FFF2-40B4-BE49-F238E27FC236}">
                <a16:creationId xmlns:a16="http://schemas.microsoft.com/office/drawing/2014/main" id="{8117EE0C-1D3C-4D22-8397-A52DBE520D99}"/>
              </a:ext>
            </a:extLst>
          </p:cNvPr>
          <p:cNvSpPr/>
          <p:nvPr/>
        </p:nvSpPr>
        <p:spPr>
          <a:xfrm rot="5400000">
            <a:off x="4554463" y="4011051"/>
            <a:ext cx="315851" cy="2600444"/>
          </a:xfrm>
          <a:prstGeom prst="rightBrace">
            <a:avLst>
              <a:gd name="adj1" fmla="val 78788"/>
              <a:gd name="adj2" fmla="val 49119"/>
            </a:avLst>
          </a:prstGeom>
          <a:ln w="19050">
            <a:solidFill>
              <a:schemeClr val="accent4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B982A50-ABD7-4B6D-967A-EAD9257800E2}"/>
              </a:ext>
            </a:extLst>
          </p:cNvPr>
          <p:cNvSpPr txBox="1"/>
          <p:nvPr/>
        </p:nvSpPr>
        <p:spPr>
          <a:xfrm>
            <a:off x="176256" y="5525952"/>
            <a:ext cx="31621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- Evolução Tecnológica x aproveitamento da área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- Competição natural de setor de infraestrutura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598EF8F-A6B1-45A6-889A-2F64CF207CBE}"/>
              </a:ext>
            </a:extLst>
          </p:cNvPr>
          <p:cNvSpPr txBox="1"/>
          <p:nvPr/>
        </p:nvSpPr>
        <p:spPr>
          <a:xfrm>
            <a:off x="3350197" y="5494665"/>
            <a:ext cx="27332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- Ampliação dos índices de nacionalização Novo FINAME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- Evolução Tecnológica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- Reestabelecimento de melhor TIR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62FB90E-E6FD-4CC7-849B-2014825E5B11}"/>
              </a:ext>
            </a:extLst>
          </p:cNvPr>
          <p:cNvSpPr txBox="1"/>
          <p:nvPr/>
        </p:nvSpPr>
        <p:spPr>
          <a:xfrm>
            <a:off x="6083465" y="5530928"/>
            <a:ext cx="20315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Índice de nacionalização (até 80%)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Taxa de câmbio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Custo Brasil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D1CA929-60BD-4BF4-A9FE-7F25317880C1}"/>
              </a:ext>
            </a:extLst>
          </p:cNvPr>
          <p:cNvSpPr txBox="1"/>
          <p:nvPr/>
        </p:nvSpPr>
        <p:spPr>
          <a:xfrm>
            <a:off x="8553451" y="5494665"/>
            <a:ext cx="317046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Antecipação do início de suprimento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ACR + ACL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Conexão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Oferta represada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rPr>
              <a:t>Estratégias globais de equipamento</a:t>
            </a:r>
          </a:p>
        </p:txBody>
      </p:sp>
      <p:pic>
        <p:nvPicPr>
          <p:cNvPr id="21" name="Imagem 20" descr="Forma&#10;&#10;Descrição gerada automaticamente">
            <a:extLst>
              <a:ext uri="{FF2B5EF4-FFF2-40B4-BE49-F238E27FC236}">
                <a16:creationId xmlns:a16="http://schemas.microsoft.com/office/drawing/2014/main" id="{C85B3A7C-C193-4B80-90F9-FCC832D452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45" b="83750"/>
          <a:stretch/>
        </p:blipFill>
        <p:spPr>
          <a:xfrm rot="10800000" flipH="1" flipV="1">
            <a:off x="8553451" y="0"/>
            <a:ext cx="3638549" cy="728956"/>
          </a:xfrm>
          <a:prstGeom prst="rect">
            <a:avLst/>
          </a:prstGeom>
        </p:spPr>
      </p:pic>
      <p:pic>
        <p:nvPicPr>
          <p:cNvPr id="22" name="Imagem 2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C2B6DE0D-2163-4448-AAE0-8C9CB2BACC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8" y="6277562"/>
            <a:ext cx="1483910" cy="540000"/>
          </a:xfrm>
          <a:prstGeom prst="rect">
            <a:avLst/>
          </a:prstGeom>
        </p:spPr>
      </p:pic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2740425"/>
              </p:ext>
            </p:extLst>
          </p:nvPr>
        </p:nvGraphicFramePr>
        <p:xfrm>
          <a:off x="-195290" y="675199"/>
          <a:ext cx="12198264" cy="469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693AEA19-6A5B-2955-10A5-9079440E0925}"/>
              </a:ext>
            </a:extLst>
          </p:cNvPr>
          <p:cNvSpPr/>
          <p:nvPr/>
        </p:nvSpPr>
        <p:spPr>
          <a:xfrm>
            <a:off x="69378" y="908309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Chave Direita 24">
            <a:extLst>
              <a:ext uri="{FF2B5EF4-FFF2-40B4-BE49-F238E27FC236}">
                <a16:creationId xmlns:a16="http://schemas.microsoft.com/office/drawing/2014/main" id="{1EAAFCA9-0F0E-82FB-A782-11D684FA6CD6}"/>
              </a:ext>
            </a:extLst>
          </p:cNvPr>
          <p:cNvSpPr/>
          <p:nvPr/>
        </p:nvSpPr>
        <p:spPr>
          <a:xfrm rot="5400000">
            <a:off x="6593165" y="4644257"/>
            <a:ext cx="315851" cy="1335250"/>
          </a:xfrm>
          <a:prstGeom prst="rightBrace">
            <a:avLst>
              <a:gd name="adj1" fmla="val 78788"/>
              <a:gd name="adj2" fmla="val 49119"/>
            </a:avLst>
          </a:prstGeom>
          <a:ln w="19050">
            <a:solidFill>
              <a:schemeClr val="accent4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6" name="Chave Direita 25">
            <a:extLst>
              <a:ext uri="{FF2B5EF4-FFF2-40B4-BE49-F238E27FC236}">
                <a16:creationId xmlns:a16="http://schemas.microsoft.com/office/drawing/2014/main" id="{5889283F-DF36-EDEF-6F6C-C14FF52B53B9}"/>
              </a:ext>
            </a:extLst>
          </p:cNvPr>
          <p:cNvSpPr/>
          <p:nvPr/>
        </p:nvSpPr>
        <p:spPr>
          <a:xfrm rot="5400000">
            <a:off x="9347541" y="3243409"/>
            <a:ext cx="315851" cy="4110329"/>
          </a:xfrm>
          <a:prstGeom prst="rightBrace">
            <a:avLst>
              <a:gd name="adj1" fmla="val 78788"/>
              <a:gd name="adj2" fmla="val 49119"/>
            </a:avLst>
          </a:prstGeom>
          <a:ln w="19050">
            <a:solidFill>
              <a:schemeClr val="accent4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7" name="Espaço Reservado para Rodapé 3">
            <a:extLst>
              <a:ext uri="{FF2B5EF4-FFF2-40B4-BE49-F238E27FC236}">
                <a16:creationId xmlns:a16="http://schemas.microsoft.com/office/drawing/2014/main" id="{73CE16B0-37B8-E8D0-DBC1-7D75441F2A5C}"/>
              </a:ext>
            </a:extLst>
          </p:cNvPr>
          <p:cNvSpPr txBox="1">
            <a:spLocks/>
          </p:cNvSpPr>
          <p:nvPr/>
        </p:nvSpPr>
        <p:spPr>
          <a:xfrm>
            <a:off x="8056283" y="1249818"/>
            <a:ext cx="3539451" cy="3290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b="1" dirty="0">
                <a:solidFill>
                  <a:schemeClr val="tx1"/>
                </a:solidFill>
                <a:latin typeface="Arial Rounded MT Bold (Títulos)"/>
              </a:rPr>
              <a:t>Valores atualizados conforme IPCA do mês Julho de 2022</a:t>
            </a:r>
          </a:p>
        </p:txBody>
      </p:sp>
    </p:spTree>
    <p:extLst>
      <p:ext uri="{BB962C8B-B14F-4D97-AF65-F5344CB8AC3E}">
        <p14:creationId xmlns:p14="http://schemas.microsoft.com/office/powerpoint/2010/main" val="3904123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9DB8C-B5E8-4D74-9A80-2305FB789C06}"/>
              </a:ext>
            </a:extLst>
          </p:cNvPr>
          <p:cNvSpPr txBox="1"/>
          <p:nvPr/>
        </p:nvSpPr>
        <p:spPr>
          <a:xfrm>
            <a:off x="-560605" y="369666"/>
            <a:ext cx="309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04</a:t>
            </a:r>
            <a:endParaRPr lang="en-ID" sz="8000" i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5880100" y="2367171"/>
            <a:ext cx="5740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 err="1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Desempenho</a:t>
            </a:r>
            <a:r>
              <a:rPr lang="en-GB" sz="6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GB" sz="6600" b="1" dirty="0" err="1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Operacional</a:t>
            </a:r>
            <a:endParaRPr lang="en-GB" sz="6600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0820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794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Operando a variabilidade</a:t>
            </a:r>
            <a:endParaRPr lang="pt-BR" sz="2000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78256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Fonte: ONS | MRTS | ABEEólica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44704" y="759480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483F2A82-E2BC-4B9C-BA1F-C8421C63399C}"/>
              </a:ext>
            </a:extLst>
          </p:cNvPr>
          <p:cNvGrpSpPr/>
          <p:nvPr/>
        </p:nvGrpSpPr>
        <p:grpSpPr>
          <a:xfrm>
            <a:off x="5042903" y="1042080"/>
            <a:ext cx="3299782" cy="1611155"/>
            <a:chOff x="4727633" y="1884373"/>
            <a:chExt cx="3299782" cy="1611155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EDE800D3-5001-4139-8AE9-AB54343F23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39183" y="1884373"/>
              <a:ext cx="2088232" cy="1611155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CA9AE685-5606-4841-A70A-D113EAF0457A}"/>
                </a:ext>
              </a:extLst>
            </p:cNvPr>
            <p:cNvGrpSpPr/>
            <p:nvPr/>
          </p:nvGrpSpPr>
          <p:grpSpPr>
            <a:xfrm>
              <a:off x="4727633" y="2253994"/>
              <a:ext cx="1189581" cy="364845"/>
              <a:chOff x="4727633" y="2253994"/>
              <a:chExt cx="1189581" cy="364845"/>
            </a:xfrm>
          </p:grpSpPr>
          <p:cxnSp>
            <p:nvCxnSpPr>
              <p:cNvPr id="13" name="Conector de Seta Reta 12">
                <a:extLst>
                  <a:ext uri="{FF2B5EF4-FFF2-40B4-BE49-F238E27FC236}">
                    <a16:creationId xmlns:a16="http://schemas.microsoft.com/office/drawing/2014/main" id="{97F14E3B-B9F9-4B19-BB29-7B29B8567D6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27633" y="2253994"/>
                <a:ext cx="653319" cy="20015"/>
              </a:xfrm>
              <a:prstGeom prst="straightConnector1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4" name="Conector de Seta Reta 13">
                <a:extLst>
                  <a:ext uri="{FF2B5EF4-FFF2-40B4-BE49-F238E27FC236}">
                    <a16:creationId xmlns:a16="http://schemas.microsoft.com/office/drawing/2014/main" id="{219703C6-1CFC-43DD-9588-DE044117845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387657" y="2274009"/>
                <a:ext cx="529557" cy="344830"/>
              </a:xfrm>
              <a:prstGeom prst="straightConnector1">
                <a:avLst/>
              </a:prstGeom>
              <a:ln w="190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BC6C15FE-F7E7-4B45-84BD-F94935B362D7}"/>
              </a:ext>
            </a:extLst>
          </p:cNvPr>
          <p:cNvSpPr txBox="1">
            <a:spLocks/>
          </p:cNvSpPr>
          <p:nvPr/>
        </p:nvSpPr>
        <p:spPr>
          <a:xfrm>
            <a:off x="8088037" y="99800"/>
            <a:ext cx="3744176" cy="5513111"/>
          </a:xfrm>
          <a:prstGeom prst="rect">
            <a:avLst/>
          </a:prstGeom>
        </p:spPr>
        <p:txBody>
          <a:bodyPr numCol="1"/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 Narrow" panose="020B0606020202030204" pitchFamily="34" charset="0"/>
              <a:buChar char="−"/>
              <a:defRPr sz="16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1600" b="1" dirty="0">
                <a:latin typeface="Arial Rounded MT Bold (Títulos)"/>
              </a:rPr>
              <a:t>Armazenamento</a:t>
            </a: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marL="0" indent="0" algn="ctr">
              <a:buNone/>
            </a:pPr>
            <a:r>
              <a:rPr lang="pt-BR" sz="1600" b="1" dirty="0">
                <a:latin typeface="Arial Rounded MT Bold (Títulos)"/>
              </a:rPr>
              <a:t>Sistema Nacional</a:t>
            </a: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algn="ctr"/>
            <a:endParaRPr lang="pt-BR" sz="1600" b="1" dirty="0">
              <a:latin typeface="Arial Rounded MT Bold (Títulos)"/>
            </a:endParaRPr>
          </a:p>
          <a:p>
            <a:pPr marL="0" indent="0" algn="ctr">
              <a:buNone/>
            </a:pPr>
            <a:r>
              <a:rPr lang="pt-BR" sz="1600" b="1" dirty="0">
                <a:latin typeface="Arial Rounded MT Bold (Títulos)"/>
              </a:rPr>
              <a:t>Sistemas tecnológicos</a:t>
            </a:r>
          </a:p>
          <a:p>
            <a:pPr algn="ctr"/>
            <a:endParaRPr lang="pt-BR" sz="1600" b="1" dirty="0">
              <a:latin typeface="Arial Rounded MT Bold (Títulos)"/>
            </a:endParaRPr>
          </a:p>
        </p:txBody>
      </p:sp>
      <p:pic>
        <p:nvPicPr>
          <p:cNvPr id="18" name="Imagem 17" descr="Uma imagem contendo mapa, texto&#10;&#10;Descrição gerada com muito alta confiança">
            <a:extLst>
              <a:ext uri="{FF2B5EF4-FFF2-40B4-BE49-F238E27FC236}">
                <a16:creationId xmlns:a16="http://schemas.microsoft.com/office/drawing/2014/main" id="{D72F662B-FC09-48DB-90CB-A6C25D3256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6409" y="2968348"/>
            <a:ext cx="2987266" cy="1379890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Espaço Reservado para Texto 3">
            <a:extLst>
              <a:ext uri="{FF2B5EF4-FFF2-40B4-BE49-F238E27FC236}">
                <a16:creationId xmlns:a16="http://schemas.microsoft.com/office/drawing/2014/main" id="{0244E145-52D1-4CBE-9421-59168397FB92}"/>
              </a:ext>
            </a:extLst>
          </p:cNvPr>
          <p:cNvSpPr txBox="1">
            <a:spLocks/>
          </p:cNvSpPr>
          <p:nvPr/>
        </p:nvSpPr>
        <p:spPr>
          <a:xfrm>
            <a:off x="980851" y="702330"/>
            <a:ext cx="5223309" cy="25252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Complementariedade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Arial Rounded MT Bold (Títulos)"/>
            </a:endParaRPr>
          </a:p>
          <a:p>
            <a:pPr lvl="1">
              <a:lnSpc>
                <a:spcPct val="150000"/>
              </a:lnSpc>
            </a:pP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Hidrelétrica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 (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sazonalidade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reversa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Fotovoltaica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 (Títulos)"/>
            </a:endParaRPr>
          </a:p>
          <a:p>
            <a:pPr lvl="1">
              <a:lnSpc>
                <a:spcPct val="150000"/>
              </a:lnSpc>
            </a:pP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Biomassa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 (Títulos)"/>
            </a:endParaRPr>
          </a:p>
          <a:p>
            <a:pPr lvl="1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Eólica (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agregação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)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Arial Rounded MT Bold (Títulos)"/>
            </a:endParaRPr>
          </a:p>
        </p:txBody>
      </p:sp>
      <p:pic>
        <p:nvPicPr>
          <p:cNvPr id="20" name="Imagem 19" descr="Recorte de Tela">
            <a:extLst>
              <a:ext uri="{FF2B5EF4-FFF2-40B4-BE49-F238E27FC236}">
                <a16:creationId xmlns:a16="http://schemas.microsoft.com/office/drawing/2014/main" id="{385C2740-8FEC-421E-BF8E-C7B6C6FBE60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88"/>
          <a:stretch/>
        </p:blipFill>
        <p:spPr>
          <a:xfrm>
            <a:off x="424440" y="3859979"/>
            <a:ext cx="3886230" cy="22242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1" name="Conector de Seta Reta 20">
            <a:extLst>
              <a:ext uri="{FF2B5EF4-FFF2-40B4-BE49-F238E27FC236}">
                <a16:creationId xmlns:a16="http://schemas.microsoft.com/office/drawing/2014/main" id="{0D34EFCE-DFCD-4109-A3C3-682553F5A609}"/>
              </a:ext>
            </a:extLst>
          </p:cNvPr>
          <p:cNvCxnSpPr>
            <a:cxnSpLocks/>
          </p:cNvCxnSpPr>
          <p:nvPr/>
        </p:nvCxnSpPr>
        <p:spPr>
          <a:xfrm>
            <a:off x="3128147" y="1938012"/>
            <a:ext cx="1124465" cy="0"/>
          </a:xfrm>
          <a:prstGeom prst="straightConnector1">
            <a:avLst/>
          </a:prstGeom>
          <a:ln w="1905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3E85D7CE-8CC8-463B-B1D2-832FBD950332}"/>
              </a:ext>
            </a:extLst>
          </p:cNvPr>
          <p:cNvCxnSpPr>
            <a:cxnSpLocks/>
          </p:cNvCxnSpPr>
          <p:nvPr/>
        </p:nvCxnSpPr>
        <p:spPr>
          <a:xfrm>
            <a:off x="2048241" y="2916558"/>
            <a:ext cx="0" cy="943421"/>
          </a:xfrm>
          <a:prstGeom prst="straightConnector1">
            <a:avLst/>
          </a:prstGeom>
          <a:ln w="2857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3" name="Picture 2" descr="Resultado de imagem para COMPLEMENTARIDADE EÃLICA E BIOMASSA">
            <a:extLst>
              <a:ext uri="{FF2B5EF4-FFF2-40B4-BE49-F238E27FC236}">
                <a16:creationId xmlns:a16="http://schemas.microsoft.com/office/drawing/2014/main" id="{82B3D5E2-D32D-410C-B5BB-5B3C032596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38076" y="4540004"/>
            <a:ext cx="2477767" cy="176342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A00AA079-D634-4345-9BCE-9A2BE7C38841}"/>
              </a:ext>
            </a:extLst>
          </p:cNvPr>
          <p:cNvCxnSpPr>
            <a:cxnSpLocks/>
          </p:cNvCxnSpPr>
          <p:nvPr/>
        </p:nvCxnSpPr>
        <p:spPr>
          <a:xfrm>
            <a:off x="4173138" y="2350719"/>
            <a:ext cx="715584" cy="3102197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5" name="Conector de Seta Reta 24">
            <a:extLst>
              <a:ext uri="{FF2B5EF4-FFF2-40B4-BE49-F238E27FC236}">
                <a16:creationId xmlns:a16="http://schemas.microsoft.com/office/drawing/2014/main" id="{8E24621F-538F-4523-BAC1-D53F69DFFEE7}"/>
              </a:ext>
            </a:extLst>
          </p:cNvPr>
          <p:cNvCxnSpPr>
            <a:cxnSpLocks/>
          </p:cNvCxnSpPr>
          <p:nvPr/>
        </p:nvCxnSpPr>
        <p:spPr>
          <a:xfrm flipH="1">
            <a:off x="2738043" y="2350719"/>
            <a:ext cx="1439646" cy="0"/>
          </a:xfrm>
          <a:prstGeom prst="straightConnector1">
            <a:avLst/>
          </a:prstGeom>
          <a:ln w="19050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26" name="Picture 6" descr="Resultado de imagem para armazenamento de energia">
            <a:extLst>
              <a:ext uri="{FF2B5EF4-FFF2-40B4-BE49-F238E27FC236}">
                <a16:creationId xmlns:a16="http://schemas.microsoft.com/office/drawing/2014/main" id="{549C2BD5-03AC-4832-A66A-6A2F0F7394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251870">
            <a:off x="8864183" y="469460"/>
            <a:ext cx="2167653" cy="91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Imagem relacionada">
            <a:extLst>
              <a:ext uri="{FF2B5EF4-FFF2-40B4-BE49-F238E27FC236}">
                <a16:creationId xmlns:a16="http://schemas.microsoft.com/office/drawing/2014/main" id="{8DD5B02C-2F41-4F12-964F-D19F778B6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25695" y="1975354"/>
            <a:ext cx="1807798" cy="1889927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Agrupar 27">
            <a:extLst>
              <a:ext uri="{FF2B5EF4-FFF2-40B4-BE49-F238E27FC236}">
                <a16:creationId xmlns:a16="http://schemas.microsoft.com/office/drawing/2014/main" id="{3F8CAFF4-ED1A-4DBB-9FBF-874FFF0CB4E1}"/>
              </a:ext>
            </a:extLst>
          </p:cNvPr>
          <p:cNvGrpSpPr/>
          <p:nvPr/>
        </p:nvGrpSpPr>
        <p:grpSpPr>
          <a:xfrm>
            <a:off x="8671906" y="4398792"/>
            <a:ext cx="2576438" cy="985456"/>
            <a:chOff x="8402293" y="5401317"/>
            <a:chExt cx="3466764" cy="1356805"/>
          </a:xfrm>
        </p:grpSpPr>
        <p:pic>
          <p:nvPicPr>
            <p:cNvPr id="29" name="Picture 20" descr="Imagem relacionada">
              <a:extLst>
                <a:ext uri="{FF2B5EF4-FFF2-40B4-BE49-F238E27FC236}">
                  <a16:creationId xmlns:a16="http://schemas.microsoft.com/office/drawing/2014/main" id="{C0746E87-4B64-4912-8B60-2856BD54E7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851182">
              <a:off x="9305223" y="5721159"/>
              <a:ext cx="1934812" cy="6275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16" descr="Imagem relacionada">
              <a:extLst>
                <a:ext uri="{FF2B5EF4-FFF2-40B4-BE49-F238E27FC236}">
                  <a16:creationId xmlns:a16="http://schemas.microsoft.com/office/drawing/2014/main" id="{61D7E73D-758C-42DD-9054-CFA48DC0DD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4000" b="93333" l="750" r="97750">
                          <a14:foregroundMark x1="47750" y1="4000" x2="33750" y2="8000"/>
                          <a14:foregroundMark x1="74250" y1="11333" x2="71250" y2="16000"/>
                          <a14:foregroundMark x1="51500" y1="39333" x2="56000" y2="33333"/>
                          <a14:foregroundMark x1="12000" y1="51333" x2="5500" y2="54333"/>
                          <a14:foregroundMark x1="4000" y1="69667" x2="15500" y2="62667"/>
                          <a14:foregroundMark x1="3000" y1="48333" x2="6750" y2="63667"/>
                          <a14:foregroundMark x1="1750" y1="55667" x2="750" y2="49333"/>
                          <a14:foregroundMark x1="750" y1="49333" x2="750" y2="49333"/>
                          <a14:foregroundMark x1="750" y1="49333" x2="750" y2="49333"/>
                          <a14:foregroundMark x1="46123" y1="28993" x2="58750" y2="23333"/>
                          <a14:foregroundMark x1="44004" y1="29943" x2="45787" y2="29144"/>
                          <a14:foregroundMark x1="34460" y1="34222" x2="36225" y2="33431"/>
                          <a14:foregroundMark x1="750" y1="49333" x2="30136" y2="36160"/>
                          <a14:foregroundMark x1="60635" y1="35183" x2="57750" y2="37667"/>
                          <a14:foregroundMark x1="64699" y1="31686" x2="63675" y2="32568"/>
                          <a14:foregroundMark x1="77500" y1="20667" x2="69272" y2="27749"/>
                          <a14:foregroundMark x1="73306" y1="32685" x2="91250" y2="26333"/>
                          <a14:foregroundMark x1="65794" y1="35344" x2="67263" y2="34824"/>
                          <a14:foregroundMark x1="91250" y1="26333" x2="96250" y2="26333"/>
                          <a14:foregroundMark x1="89750" y1="32333" x2="96750" y2="31667"/>
                          <a14:foregroundMark x1="78378" y1="81263" x2="85027" y2="78507"/>
                          <a14:foregroundMark x1="56500" y1="90333" x2="65622" y2="86551"/>
                          <a14:foregroundMark x1="89230" y1="73484" x2="91750" y2="69667"/>
                          <a14:foregroundMark x1="86936" y1="76960" x2="88070" y2="75242"/>
                          <a14:foregroundMark x1="81378" y1="92000" x2="85250" y2="92000"/>
                          <a14:foregroundMark x1="54907" y1="92000" x2="66149" y2="92000"/>
                          <a14:foregroundMark x1="89829" y1="74737" x2="92500" y2="64667"/>
                          <a14:foregroundMark x1="85250" y1="92000" x2="89115" y2="77430"/>
                          <a14:foregroundMark x1="93250" y1="64667" x2="97750" y2="72667"/>
                          <a14:foregroundMark x1="94750" y1="64333" x2="95750" y2="70667"/>
                          <a14:foregroundMark x1="88500" y1="61000" x2="97750" y2="72667"/>
                          <a14:foregroundMark x1="97750" y1="72667" x2="96250" y2="66333"/>
                          <a14:foregroundMark x1="81378" y1="92620" x2="82750" y2="92667"/>
                          <a14:foregroundMark x1="54814" y1="91720" x2="66128" y2="92104"/>
                          <a14:foregroundMark x1="82750" y1="92667" x2="87500" y2="86000"/>
                          <a14:foregroundMark x1="81378" y1="92145" x2="85750" y2="92000"/>
                          <a14:foregroundMark x1="55240" y1="93010" x2="66018" y2="92653"/>
                          <a14:foregroundMark x1="90750" y1="60667" x2="96250" y2="78333"/>
                          <a14:foregroundMark x1="86500" y1="90000" x2="89750" y2="88000"/>
                          <a14:foregroundMark x1="69000" y1="65000" x2="54250" y2="91000"/>
                          <a14:foregroundMark x1="54250" y1="91000" x2="51750" y2="91000"/>
                          <a14:backgroundMark x1="31500" y1="28667" x2="36750" y2="30000"/>
                          <a14:backgroundMark x1="38750" y1="30000" x2="42000" y2="32667"/>
                          <a14:backgroundMark x1="47000" y1="25333" x2="47500" y2="24667"/>
                          <a14:backgroundMark x1="69750" y1="28333" x2="65500" y2="32667"/>
                          <a14:backgroundMark x1="63750" y1="32667" x2="60750" y2="35333"/>
                          <a14:backgroundMark x1="72000" y1="73770" x2="72000" y2="77667"/>
                          <a14:backgroundMark x1="72000" y1="77667" x2="72000" y2="88667"/>
                          <a14:backgroundMark x1="84250" y1="71333" x2="81250" y2="71333"/>
                          <a14:backgroundMark x1="83750" y1="60000" x2="79750" y2="60667"/>
                          <a14:backgroundMark x1="90750" y1="76667" x2="88750" y2="76667"/>
                          <a14:backgroundMark x1="73500" y1="88000" x2="73500" y2="90667"/>
                          <a14:backgroundMark x1="72750" y1="92000" x2="71750" y2="97000"/>
                          <a14:backgroundMark x1="75000" y1="89333" x2="75000" y2="93333"/>
                          <a14:backgroundMark x1="47500" y1="90667" x2="50250" y2="9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2293" y="5491390"/>
              <a:ext cx="1688976" cy="12667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18" descr="Resultado de imagem para sistemas tecnologicos png">
              <a:extLst>
                <a:ext uri="{FF2B5EF4-FFF2-40B4-BE49-F238E27FC236}">
                  <a16:creationId xmlns:a16="http://schemas.microsoft.com/office/drawing/2014/main" id="{AA11ED5A-28B3-4CE3-9D83-1AAAEBA46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27201" y="5401317"/>
              <a:ext cx="1341856" cy="13125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E6BFED1A-1DB1-4919-8C8B-0A869660D706}"/>
              </a:ext>
            </a:extLst>
          </p:cNvPr>
          <p:cNvCxnSpPr>
            <a:cxnSpLocks/>
          </p:cNvCxnSpPr>
          <p:nvPr/>
        </p:nvCxnSpPr>
        <p:spPr>
          <a:xfrm>
            <a:off x="4252612" y="1938011"/>
            <a:ext cx="765739" cy="1691254"/>
          </a:xfrm>
          <a:prstGeom prst="straightConnector1">
            <a:avLst/>
          </a:prstGeom>
          <a:ln w="19050" cap="flat" cmpd="sng" algn="ctr">
            <a:solidFill>
              <a:srgbClr val="FFC000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957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794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Características do Vento Brasileiro</a:t>
            </a:r>
            <a:endParaRPr lang="pt-BR" sz="20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40397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AMA EPE (Dados 2019)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73279" y="683762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13EC7FD7-A1B7-4506-8233-CE4965BC044E}"/>
              </a:ext>
            </a:extLst>
          </p:cNvPr>
          <p:cNvGrpSpPr/>
          <p:nvPr/>
        </p:nvGrpSpPr>
        <p:grpSpPr>
          <a:xfrm>
            <a:off x="2248151" y="1250405"/>
            <a:ext cx="7338138" cy="4901204"/>
            <a:chOff x="2578266" y="745649"/>
            <a:chExt cx="8219875" cy="5370064"/>
          </a:xfrm>
        </p:grpSpPr>
        <p:pic>
          <p:nvPicPr>
            <p:cNvPr id="10" name="Imagem 9" descr="Uma imagem contendo mapa, circuito&#10;&#10;Descrição gerada automaticamente">
              <a:extLst>
                <a:ext uri="{FF2B5EF4-FFF2-40B4-BE49-F238E27FC236}">
                  <a16:creationId xmlns:a16="http://schemas.microsoft.com/office/drawing/2014/main" id="{DB1E1EF6-FD59-4CC7-83C8-7AA358994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78267" y="3497340"/>
              <a:ext cx="3997807" cy="2618373"/>
            </a:xfrm>
            <a:prstGeom prst="rect">
              <a:avLst/>
            </a:prstGeom>
          </p:spPr>
        </p:pic>
        <p:pic>
          <p:nvPicPr>
            <p:cNvPr id="11" name="Imagem 10" descr="Uma imagem contendo texto, screenshot&#10;&#10;Descrição gerada automaticamente">
              <a:extLst>
                <a:ext uri="{FF2B5EF4-FFF2-40B4-BE49-F238E27FC236}">
                  <a16:creationId xmlns:a16="http://schemas.microsoft.com/office/drawing/2014/main" id="{4D2D43B7-D88B-4DF7-8DB1-8B118B308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8266" y="787692"/>
              <a:ext cx="3997807" cy="2639577"/>
            </a:xfrm>
            <a:prstGeom prst="rect">
              <a:avLst/>
            </a:prstGeom>
          </p:spPr>
        </p:pic>
        <p:pic>
          <p:nvPicPr>
            <p:cNvPr id="13" name="Imagem 12" descr="Uma imagem contendo texto, screenshot&#10;&#10;Descrição gerada automaticamente">
              <a:extLst>
                <a:ext uri="{FF2B5EF4-FFF2-40B4-BE49-F238E27FC236}">
                  <a16:creationId xmlns:a16="http://schemas.microsoft.com/office/drawing/2014/main" id="{89905A70-5556-404A-AF90-8DB3A8A11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35741" y="745649"/>
              <a:ext cx="3943823" cy="2676547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8E35271A-3E86-49B8-A7C8-FFBDB13E3E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102"/>
            <a:stretch/>
          </p:blipFill>
          <p:spPr>
            <a:xfrm>
              <a:off x="6835741" y="3487174"/>
              <a:ext cx="3962400" cy="2618373"/>
            </a:xfrm>
            <a:prstGeom prst="rect">
              <a:avLst/>
            </a:prstGeom>
          </p:spPr>
        </p:pic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FAEB0F8-B16D-4DF2-84B5-45298D66B57F}"/>
              </a:ext>
            </a:extLst>
          </p:cNvPr>
          <p:cNvSpPr txBox="1"/>
          <p:nvPr/>
        </p:nvSpPr>
        <p:spPr>
          <a:xfrm>
            <a:off x="2296221" y="923710"/>
            <a:ext cx="7241999" cy="369332"/>
          </a:xfrm>
          <a:prstGeom prst="rect">
            <a:avLst/>
          </a:prstGeom>
          <a:noFill/>
        </p:spPr>
        <p:txBody>
          <a:bodyPr wrap="square" numCol="2" spcCol="720000" rtlCol="0">
            <a:spAutoFit/>
          </a:bodyPr>
          <a:lstStyle/>
          <a:p>
            <a:pPr algn="ctr"/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Nordeste – RN</a:t>
            </a:r>
          </a:p>
          <a:p>
            <a:pPr algn="ctr"/>
            <a:r>
              <a:rPr lang="pt-BR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Sul - RS</a:t>
            </a:r>
          </a:p>
        </p:txBody>
      </p:sp>
    </p:spTree>
    <p:extLst>
      <p:ext uri="{BB962C8B-B14F-4D97-AF65-F5344CB8AC3E}">
        <p14:creationId xmlns:p14="http://schemas.microsoft.com/office/powerpoint/2010/main" val="10104507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794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Fator de Capacidade</a:t>
            </a:r>
            <a:endParaRPr lang="pt-BR" sz="20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489439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 (Títulos)"/>
              </a:rPr>
              <a:t>Fonte: CCEE | ABEEólica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73279" y="683762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151DD09D-C760-4745-A84E-01A4154C74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0423076"/>
              </p:ext>
            </p:extLst>
          </p:nvPr>
        </p:nvGraphicFramePr>
        <p:xfrm>
          <a:off x="390481" y="2061768"/>
          <a:ext cx="10587390" cy="3265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35381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9DB8C-B5E8-4D74-9A80-2305FB789C06}"/>
              </a:ext>
            </a:extLst>
          </p:cNvPr>
          <p:cNvSpPr txBox="1"/>
          <p:nvPr/>
        </p:nvSpPr>
        <p:spPr>
          <a:xfrm>
            <a:off x="-560605" y="369666"/>
            <a:ext cx="309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05</a:t>
            </a:r>
            <a:endParaRPr lang="en-ID" sz="8000" i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5457824" y="1233696"/>
            <a:ext cx="66198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Aspectos sociais, econômicos e ambientais</a:t>
            </a:r>
            <a:endParaRPr lang="en-GB" sz="6600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pic>
        <p:nvPicPr>
          <p:cNvPr id="1026" name="Picture 2" descr="Energia eólica na Sérvia, o maior parque eólico da Europa - Windcraft">
            <a:extLst>
              <a:ext uri="{FF2B5EF4-FFF2-40B4-BE49-F238E27FC236}">
                <a16:creationId xmlns:a16="http://schemas.microsoft.com/office/drawing/2014/main" id="{0AD6A04D-A23C-4F40-8494-F68A41E79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0" r="40946"/>
          <a:stretch/>
        </p:blipFill>
        <p:spPr bwMode="auto">
          <a:xfrm>
            <a:off x="1771650" y="0"/>
            <a:ext cx="3333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2424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8BA5A209-A10C-4BCA-9342-C44942753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39"/>
            <a:ext cx="12192000" cy="68459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12119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Benefícios sociais e ambientais intrínsecos à geração eólica</a:t>
            </a:r>
            <a:endParaRPr lang="pt-BR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Espaço Reservado para Rodapé 3">
            <a:extLst>
              <a:ext uri="{FF2B5EF4-FFF2-40B4-BE49-F238E27FC236}">
                <a16:creationId xmlns:a16="http://schemas.microsoft.com/office/drawing/2014/main" id="{BF498DB2-4333-46ED-80EE-9238F9DCEB9D}"/>
              </a:ext>
            </a:extLst>
          </p:cNvPr>
          <p:cNvSpPr txBox="1">
            <a:spLocks/>
          </p:cNvSpPr>
          <p:nvPr/>
        </p:nvSpPr>
        <p:spPr>
          <a:xfrm>
            <a:off x="3356340" y="6578256"/>
            <a:ext cx="5479320" cy="3290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t-BR"/>
            </a:defPPr>
            <a:lvl1pPr marL="0" algn="ctr" defTabSz="914400" rtl="0" eaLnBrk="1" latinLnBrk="0" hangingPunct="1">
              <a:defRPr sz="1100" kern="120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Fonte: Balanço Energético Nacional 2021 (ano base 2020) | ABEEólica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73279" y="674237"/>
            <a:ext cx="252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36F7C5E-6560-4309-8EBA-63D7BE25BAB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1989633" y="1046602"/>
            <a:ext cx="8723366" cy="5691593"/>
          </a:xfrm>
          <a:prstGeom prst="rect">
            <a:avLst/>
          </a:prstGeom>
        </p:spPr>
      </p:pic>
      <p:pic>
        <p:nvPicPr>
          <p:cNvPr id="14" name="Imagem 13" descr="Logotipo&#10;&#10;Descrição gerada automaticamente com confiança média">
            <a:extLst>
              <a:ext uri="{FF2B5EF4-FFF2-40B4-BE49-F238E27FC236}">
                <a16:creationId xmlns:a16="http://schemas.microsoft.com/office/drawing/2014/main" id="{13852F40-3A63-4130-95C0-E0FFC996F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7" y="6207900"/>
            <a:ext cx="1681764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51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456FFA0D-E400-4B84-8B22-BE3552CDEB6D}"/>
              </a:ext>
            </a:extLst>
          </p:cNvPr>
          <p:cNvSpPr/>
          <p:nvPr/>
        </p:nvSpPr>
        <p:spPr>
          <a:xfrm>
            <a:off x="-1155324" y="1242071"/>
            <a:ext cx="2032000" cy="609600"/>
          </a:xfrm>
          <a:prstGeom prst="roundRect">
            <a:avLst>
              <a:gd name="adj" fmla="val 50000"/>
            </a:avLst>
          </a:prstGeom>
          <a:solidFill>
            <a:srgbClr val="93C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5939FC-A1CD-4BB4-B9D6-86FCCF8B7C5F}"/>
              </a:ext>
            </a:extLst>
          </p:cNvPr>
          <p:cNvSpPr txBox="1"/>
          <p:nvPr/>
        </p:nvSpPr>
        <p:spPr>
          <a:xfrm>
            <a:off x="876676" y="1242072"/>
            <a:ext cx="5219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Novas</a:t>
            </a:r>
            <a:r>
              <a:rPr lang="en-GB" sz="40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 </a:t>
            </a:r>
            <a:r>
              <a:rPr lang="en-GB" sz="4000" b="1" dirty="0" err="1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Tecnologias</a:t>
            </a:r>
            <a:endParaRPr lang="en-GB" sz="4000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E4E63241-5841-4911-87EC-5BDA64D73466}"/>
              </a:ext>
            </a:extLst>
          </p:cNvPr>
          <p:cNvGrpSpPr/>
          <p:nvPr/>
        </p:nvGrpSpPr>
        <p:grpSpPr>
          <a:xfrm>
            <a:off x="-513349" y="2925394"/>
            <a:ext cx="5765737" cy="994159"/>
            <a:chOff x="-1140017" y="4130434"/>
            <a:chExt cx="5765737" cy="994159"/>
          </a:xfrm>
        </p:grpSpPr>
        <p:sp>
          <p:nvSpPr>
            <p:cNvPr id="19" name="Retângulo: Cantos Arredondados 18">
              <a:extLst>
                <a:ext uri="{FF2B5EF4-FFF2-40B4-BE49-F238E27FC236}">
                  <a16:creationId xmlns:a16="http://schemas.microsoft.com/office/drawing/2014/main" id="{C2B6014D-4B75-41EF-8F20-A21E1283AD95}"/>
                </a:ext>
              </a:extLst>
            </p:cNvPr>
            <p:cNvSpPr/>
            <p:nvPr/>
          </p:nvSpPr>
          <p:spPr>
            <a:xfrm>
              <a:off x="-1140017" y="4130434"/>
              <a:ext cx="5765737" cy="994159"/>
            </a:xfrm>
            <a:prstGeom prst="roundRect">
              <a:avLst>
                <a:gd name="adj" fmla="val 50000"/>
              </a:avLst>
            </a:prstGeom>
            <a:solidFill>
              <a:srgbClr val="1E2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3B5AD9-FE21-450C-821B-6E8E022D1E71}"/>
                </a:ext>
              </a:extLst>
            </p:cNvPr>
            <p:cNvSpPr txBox="1"/>
            <p:nvPr/>
          </p:nvSpPr>
          <p:spPr>
            <a:xfrm>
              <a:off x="-11358" y="4335126"/>
              <a:ext cx="44539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3200" b="1" dirty="0" err="1">
                  <a:solidFill>
                    <a:schemeClr val="bg1"/>
                  </a:solidFill>
                </a:rPr>
                <a:t>Soluções</a:t>
              </a:r>
              <a:r>
                <a:rPr lang="en-GB" sz="3200" b="1" dirty="0">
                  <a:solidFill>
                    <a:schemeClr val="bg1"/>
                  </a:solidFill>
                </a:rPr>
                <a:t> </a:t>
              </a:r>
              <a:r>
                <a:rPr lang="en-GB" sz="3200" b="1" dirty="0" err="1">
                  <a:solidFill>
                    <a:schemeClr val="bg1"/>
                  </a:solidFill>
                </a:rPr>
                <a:t>Híbridas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" name="Espaço Reservado para Imagem 21" descr="Uma imagem contendo satélite, mesa&#10;&#10;Descrição gerada automaticamente">
            <a:extLst>
              <a:ext uri="{FF2B5EF4-FFF2-40B4-BE49-F238E27FC236}">
                <a16:creationId xmlns:a16="http://schemas.microsoft.com/office/drawing/2014/main" id="{C6947B52-2350-48C2-9B4A-F92B5011B4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3259" b="3429"/>
          <a:stretch/>
        </p:blipFill>
        <p:spPr>
          <a:xfrm>
            <a:off x="7474133" y="1065626"/>
            <a:ext cx="5038708" cy="2535012"/>
          </a:xfrm>
          <a:prstGeom prst="roundRect">
            <a:avLst/>
          </a:prstGeom>
        </p:spPr>
      </p:pic>
      <p:grpSp>
        <p:nvGrpSpPr>
          <p:cNvPr id="24" name="Agrupar 23">
            <a:extLst>
              <a:ext uri="{FF2B5EF4-FFF2-40B4-BE49-F238E27FC236}">
                <a16:creationId xmlns:a16="http://schemas.microsoft.com/office/drawing/2014/main" id="{A0590700-1BE9-4BA8-BA8F-0919CF1A2C51}"/>
              </a:ext>
            </a:extLst>
          </p:cNvPr>
          <p:cNvGrpSpPr/>
          <p:nvPr/>
        </p:nvGrpSpPr>
        <p:grpSpPr>
          <a:xfrm>
            <a:off x="-513348" y="4099399"/>
            <a:ext cx="5332600" cy="1440148"/>
            <a:chOff x="-706879" y="4130434"/>
            <a:chExt cx="5332600" cy="1440148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3C281600-24C6-49CE-B829-82DD5217866D}"/>
                </a:ext>
              </a:extLst>
            </p:cNvPr>
            <p:cNvSpPr/>
            <p:nvPr/>
          </p:nvSpPr>
          <p:spPr>
            <a:xfrm>
              <a:off x="-706879" y="4130434"/>
              <a:ext cx="5332600" cy="1403544"/>
            </a:xfrm>
            <a:prstGeom prst="roundRect">
              <a:avLst>
                <a:gd name="adj" fmla="val 50000"/>
              </a:avLst>
            </a:prstGeom>
            <a:solidFill>
              <a:srgbClr val="2338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26" name="TextBox 15">
              <a:extLst>
                <a:ext uri="{FF2B5EF4-FFF2-40B4-BE49-F238E27FC236}">
                  <a16:creationId xmlns:a16="http://schemas.microsoft.com/office/drawing/2014/main" id="{B123334B-6170-4AAE-BA1A-16086FED95D7}"/>
                </a:ext>
              </a:extLst>
            </p:cNvPr>
            <p:cNvSpPr txBox="1"/>
            <p:nvPr/>
          </p:nvSpPr>
          <p:spPr>
            <a:xfrm>
              <a:off x="746227" y="4154810"/>
              <a:ext cx="3427532" cy="141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3200" b="1" dirty="0">
                  <a:solidFill>
                    <a:schemeClr val="bg1"/>
                  </a:solidFill>
                </a:rPr>
                <a:t>Armazenamento</a:t>
              </a:r>
            </a:p>
            <a:p>
              <a:pPr marL="457200" indent="-457200" algn="r">
                <a:buFont typeface="Arial" panose="020B0604020202020204" pitchFamily="34" charset="0"/>
                <a:buChar char="•"/>
              </a:pPr>
              <a:r>
                <a:rPr lang="pt-BR" b="1" dirty="0">
                  <a:solidFill>
                    <a:schemeClr val="bg1"/>
                  </a:solidFill>
                </a:rPr>
                <a:t>Variabilidade</a:t>
              </a:r>
            </a:p>
            <a:p>
              <a:pPr marL="457200" indent="-457200" algn="r">
                <a:buFont typeface="Arial" panose="020B0604020202020204" pitchFamily="34" charset="0"/>
                <a:buChar char="•"/>
              </a:pPr>
              <a:r>
                <a:rPr lang="pt-BR" b="1" dirty="0">
                  <a:solidFill>
                    <a:schemeClr val="bg1"/>
                  </a:solidFill>
                </a:rPr>
                <a:t>Serviços Ancilares</a:t>
              </a:r>
            </a:p>
            <a:p>
              <a:pPr marL="457200" indent="-457200" algn="r">
                <a:buFont typeface="Arial" panose="020B0604020202020204" pitchFamily="34" charset="0"/>
                <a:buChar char="•"/>
              </a:pPr>
              <a:r>
                <a:rPr lang="pt-BR" b="1" dirty="0">
                  <a:solidFill>
                    <a:schemeClr val="bg1"/>
                  </a:solidFill>
                </a:rPr>
                <a:t>Otimização Transmissão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Agrupar 26">
            <a:extLst>
              <a:ext uri="{FF2B5EF4-FFF2-40B4-BE49-F238E27FC236}">
                <a16:creationId xmlns:a16="http://schemas.microsoft.com/office/drawing/2014/main" id="{9DE3F0DD-950C-4C65-833F-601E768CE650}"/>
              </a:ext>
            </a:extLst>
          </p:cNvPr>
          <p:cNvGrpSpPr/>
          <p:nvPr/>
        </p:nvGrpSpPr>
        <p:grpSpPr>
          <a:xfrm>
            <a:off x="-352926" y="5674968"/>
            <a:ext cx="4720215" cy="993600"/>
            <a:chOff x="-254917" y="4130713"/>
            <a:chExt cx="4880637" cy="993600"/>
          </a:xfrm>
        </p:grpSpPr>
        <p:sp>
          <p:nvSpPr>
            <p:cNvPr id="28" name="Retângulo: Cantos Arredondados 27">
              <a:extLst>
                <a:ext uri="{FF2B5EF4-FFF2-40B4-BE49-F238E27FC236}">
                  <a16:creationId xmlns:a16="http://schemas.microsoft.com/office/drawing/2014/main" id="{158E1D03-9C2F-4AED-9190-351FD496DD89}"/>
                </a:ext>
              </a:extLst>
            </p:cNvPr>
            <p:cNvSpPr/>
            <p:nvPr/>
          </p:nvSpPr>
          <p:spPr>
            <a:xfrm>
              <a:off x="-254917" y="4130713"/>
              <a:ext cx="4880637" cy="993600"/>
            </a:xfrm>
            <a:prstGeom prst="roundRect">
              <a:avLst>
                <a:gd name="adj" fmla="val 50000"/>
              </a:avLst>
            </a:prstGeom>
            <a:solidFill>
              <a:srgbClr val="3272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TextBox 15">
              <a:extLst>
                <a:ext uri="{FF2B5EF4-FFF2-40B4-BE49-F238E27FC236}">
                  <a16:creationId xmlns:a16="http://schemas.microsoft.com/office/drawing/2014/main" id="{BD54A19C-D28A-4643-8055-3D6F39E91022}"/>
                </a:ext>
              </a:extLst>
            </p:cNvPr>
            <p:cNvSpPr txBox="1"/>
            <p:nvPr/>
          </p:nvSpPr>
          <p:spPr>
            <a:xfrm>
              <a:off x="746226" y="4335126"/>
              <a:ext cx="37428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3200" b="1" dirty="0" err="1">
                  <a:solidFill>
                    <a:schemeClr val="bg1"/>
                  </a:solidFill>
                </a:rPr>
                <a:t>Hidrogênio</a:t>
              </a:r>
              <a:r>
                <a:rPr lang="en-GB" sz="3200" b="1" dirty="0">
                  <a:solidFill>
                    <a:schemeClr val="bg1"/>
                  </a:solidFill>
                </a:rPr>
                <a:t> Verde</a:t>
              </a:r>
            </a:p>
          </p:txBody>
        </p:sp>
      </p:grpSp>
      <p:grpSp>
        <p:nvGrpSpPr>
          <p:cNvPr id="30" name="Agrupar 29">
            <a:extLst>
              <a:ext uri="{FF2B5EF4-FFF2-40B4-BE49-F238E27FC236}">
                <a16:creationId xmlns:a16="http://schemas.microsoft.com/office/drawing/2014/main" id="{D62C4A43-7947-49D6-9DDD-D6851F22C2C8}"/>
              </a:ext>
            </a:extLst>
          </p:cNvPr>
          <p:cNvGrpSpPr/>
          <p:nvPr/>
        </p:nvGrpSpPr>
        <p:grpSpPr>
          <a:xfrm>
            <a:off x="7404833" y="3830734"/>
            <a:ext cx="6132341" cy="936000"/>
            <a:chOff x="-1802460" y="4159513"/>
            <a:chExt cx="6228593" cy="936000"/>
          </a:xfrm>
        </p:grpSpPr>
        <p:sp>
          <p:nvSpPr>
            <p:cNvPr id="31" name="Retângulo: Cantos Arredondados 30">
              <a:extLst>
                <a:ext uri="{FF2B5EF4-FFF2-40B4-BE49-F238E27FC236}">
                  <a16:creationId xmlns:a16="http://schemas.microsoft.com/office/drawing/2014/main" id="{6C60C397-684B-4C69-AF4E-3F3625037A80}"/>
                </a:ext>
              </a:extLst>
            </p:cNvPr>
            <p:cNvSpPr/>
            <p:nvPr/>
          </p:nvSpPr>
          <p:spPr>
            <a:xfrm>
              <a:off x="-1802460" y="4159513"/>
              <a:ext cx="5204261" cy="936000"/>
            </a:xfrm>
            <a:prstGeom prst="roundRect">
              <a:avLst>
                <a:gd name="adj" fmla="val 50000"/>
              </a:avLst>
            </a:prstGeom>
            <a:solidFill>
              <a:srgbClr val="42BE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TextBox 15">
              <a:extLst>
                <a:ext uri="{FF2B5EF4-FFF2-40B4-BE49-F238E27FC236}">
                  <a16:creationId xmlns:a16="http://schemas.microsoft.com/office/drawing/2014/main" id="{AF1734CC-8E58-42DF-9FD5-0AFE7DB05D7A}"/>
                </a:ext>
              </a:extLst>
            </p:cNvPr>
            <p:cNvSpPr txBox="1"/>
            <p:nvPr/>
          </p:nvSpPr>
          <p:spPr>
            <a:xfrm>
              <a:off x="-1706207" y="4335126"/>
              <a:ext cx="61323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err="1">
                  <a:solidFill>
                    <a:schemeClr val="bg1"/>
                  </a:solidFill>
                </a:rPr>
                <a:t>Eólicas</a:t>
              </a:r>
              <a:r>
                <a:rPr lang="en-GB" sz="3200" b="1" dirty="0">
                  <a:solidFill>
                    <a:schemeClr val="bg1"/>
                  </a:solidFill>
                </a:rPr>
                <a:t> Offshore</a:t>
              </a:r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10444FCA-D67C-4534-8949-664B5401F511}"/>
              </a:ext>
            </a:extLst>
          </p:cNvPr>
          <p:cNvGrpSpPr/>
          <p:nvPr/>
        </p:nvGrpSpPr>
        <p:grpSpPr>
          <a:xfrm>
            <a:off x="8865615" y="4910956"/>
            <a:ext cx="6132341" cy="936000"/>
            <a:chOff x="-1802460" y="4159513"/>
            <a:chExt cx="6132341" cy="936000"/>
          </a:xfrm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D7FA723D-CD7B-4B71-AB62-8261954066F1}"/>
                </a:ext>
              </a:extLst>
            </p:cNvPr>
            <p:cNvSpPr/>
            <p:nvPr/>
          </p:nvSpPr>
          <p:spPr>
            <a:xfrm>
              <a:off x="-1802460" y="4159513"/>
              <a:ext cx="3879495" cy="936000"/>
            </a:xfrm>
            <a:prstGeom prst="roundRect">
              <a:avLst>
                <a:gd name="adj" fmla="val 50000"/>
              </a:avLst>
            </a:prstGeom>
            <a:solidFill>
              <a:srgbClr val="92C0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5" name="TextBox 15">
              <a:extLst>
                <a:ext uri="{FF2B5EF4-FFF2-40B4-BE49-F238E27FC236}">
                  <a16:creationId xmlns:a16="http://schemas.microsoft.com/office/drawing/2014/main" id="{616992D1-0A99-409A-9AC6-9EAFBB212408}"/>
                </a:ext>
              </a:extLst>
            </p:cNvPr>
            <p:cNvSpPr txBox="1"/>
            <p:nvPr/>
          </p:nvSpPr>
          <p:spPr>
            <a:xfrm>
              <a:off x="-1802459" y="4335126"/>
              <a:ext cx="61323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b="1" dirty="0" err="1">
                  <a:solidFill>
                    <a:schemeClr val="bg1"/>
                  </a:solidFill>
                </a:rPr>
                <a:t>Digitalização</a:t>
              </a:r>
              <a:endParaRPr lang="en-GB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4648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1">
            <a:extLst>
              <a:ext uri="{FF2B5EF4-FFF2-40B4-BE49-F238E27FC236}">
                <a16:creationId xmlns:a16="http://schemas.microsoft.com/office/drawing/2014/main" id="{B5BAA5B9-7F10-4277-AF4F-84678662FC26}"/>
              </a:ext>
            </a:extLst>
          </p:cNvPr>
          <p:cNvSpPr txBox="1">
            <a:spLocks/>
          </p:cNvSpPr>
          <p:nvPr/>
        </p:nvSpPr>
        <p:spPr>
          <a:xfrm>
            <a:off x="87332" y="139527"/>
            <a:ext cx="8173329" cy="609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32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Eólicas Offshore Contextualização</a:t>
            </a:r>
            <a:endParaRPr lang="pt-BR" sz="2400" b="1" dirty="0">
              <a:solidFill>
                <a:srgbClr val="41628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3F61DD0-3914-D2C2-C9D9-600DEB430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2244716"/>
            <a:ext cx="4525445" cy="1086364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91DB84B7-40B1-3B75-AA17-02D303EE0C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3352" y="4261621"/>
            <a:ext cx="5475096" cy="137463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4E66A723-AE9F-FBCA-69DB-9685B9843E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8316" y="1074473"/>
            <a:ext cx="3463512" cy="838742"/>
          </a:xfrm>
          <a:prstGeom prst="rect">
            <a:avLst/>
          </a:prstGeom>
        </p:spPr>
      </p:pic>
      <p:grpSp>
        <p:nvGrpSpPr>
          <p:cNvPr id="22" name="Agrupar 21">
            <a:extLst>
              <a:ext uri="{FF2B5EF4-FFF2-40B4-BE49-F238E27FC236}">
                <a16:creationId xmlns:a16="http://schemas.microsoft.com/office/drawing/2014/main" id="{4CE099E8-A47A-D8AC-06B8-9187A9D7DE28}"/>
              </a:ext>
            </a:extLst>
          </p:cNvPr>
          <p:cNvGrpSpPr/>
          <p:nvPr/>
        </p:nvGrpSpPr>
        <p:grpSpPr>
          <a:xfrm>
            <a:off x="211858" y="2007026"/>
            <a:ext cx="2800458" cy="2215416"/>
            <a:chOff x="333401" y="2007026"/>
            <a:chExt cx="2800458" cy="2215416"/>
          </a:xfrm>
        </p:grpSpPr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CE9EB49E-DB90-6705-2E2A-E071D6750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3401" y="2007026"/>
              <a:ext cx="2800458" cy="2215416"/>
            </a:xfrm>
            <a:prstGeom prst="rect">
              <a:avLst/>
            </a:prstGeom>
          </p:spPr>
        </p:pic>
        <p:pic>
          <p:nvPicPr>
            <p:cNvPr id="27" name="Imagem 26">
              <a:extLst>
                <a:ext uri="{FF2B5EF4-FFF2-40B4-BE49-F238E27FC236}">
                  <a16:creationId xmlns:a16="http://schemas.microsoft.com/office/drawing/2014/main" id="{CE9110B4-7C82-8BB5-DA40-2F26B9ECC0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/>
            <a:stretch/>
          </p:blipFill>
          <p:spPr>
            <a:xfrm>
              <a:off x="333401" y="2398801"/>
              <a:ext cx="476520" cy="257321"/>
            </a:xfrm>
            <a:prstGeom prst="rect">
              <a:avLst/>
            </a:prstGeom>
          </p:spPr>
        </p:pic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E6667651-1976-06EB-9162-F4A1AB4E1AAB}"/>
              </a:ext>
            </a:extLst>
          </p:cNvPr>
          <p:cNvGrpSpPr/>
          <p:nvPr/>
        </p:nvGrpSpPr>
        <p:grpSpPr>
          <a:xfrm>
            <a:off x="3133859" y="2015743"/>
            <a:ext cx="2801193" cy="2367607"/>
            <a:chOff x="3202627" y="2015743"/>
            <a:chExt cx="2801193" cy="2367607"/>
          </a:xfrm>
        </p:grpSpPr>
        <p:pic>
          <p:nvPicPr>
            <p:cNvPr id="30" name="Imagem 29">
              <a:extLst>
                <a:ext uri="{FF2B5EF4-FFF2-40B4-BE49-F238E27FC236}">
                  <a16:creationId xmlns:a16="http://schemas.microsoft.com/office/drawing/2014/main" id="{1458ECBF-15A7-0775-C403-53E53CF2F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02627" y="2015743"/>
              <a:ext cx="2801193" cy="2367607"/>
            </a:xfrm>
            <a:prstGeom prst="rect">
              <a:avLst/>
            </a:prstGeom>
          </p:spPr>
        </p:pic>
        <p:pic>
          <p:nvPicPr>
            <p:cNvPr id="31" name="Imagem 30">
              <a:extLst>
                <a:ext uri="{FF2B5EF4-FFF2-40B4-BE49-F238E27FC236}">
                  <a16:creationId xmlns:a16="http://schemas.microsoft.com/office/drawing/2014/main" id="{1DD0F9AC-F2DF-B780-5D9D-7790200AFE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/>
            <a:stretch/>
          </p:blipFill>
          <p:spPr>
            <a:xfrm>
              <a:off x="3221846" y="2452075"/>
              <a:ext cx="476520" cy="257321"/>
            </a:xfrm>
            <a:prstGeom prst="rect">
              <a:avLst/>
            </a:prstGeom>
          </p:spPr>
        </p:pic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10EEEA5A-063B-E05B-9864-A7C39C75219C}"/>
              </a:ext>
            </a:extLst>
          </p:cNvPr>
          <p:cNvGrpSpPr/>
          <p:nvPr/>
        </p:nvGrpSpPr>
        <p:grpSpPr>
          <a:xfrm>
            <a:off x="212593" y="4365906"/>
            <a:ext cx="2698209" cy="2265839"/>
            <a:chOff x="212593" y="4365906"/>
            <a:chExt cx="2698209" cy="2265839"/>
          </a:xfrm>
        </p:grpSpPr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CA3691AD-AB03-0F04-DD77-D051AF000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2593" y="4365906"/>
              <a:ext cx="2698209" cy="2265839"/>
            </a:xfrm>
            <a:prstGeom prst="rect">
              <a:avLst/>
            </a:prstGeom>
          </p:spPr>
        </p:pic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E57575F1-ECC3-AF4D-C580-1DA04DF60F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/>
            <a:stretch/>
          </p:blipFill>
          <p:spPr>
            <a:xfrm>
              <a:off x="219205" y="4748280"/>
              <a:ext cx="476520" cy="257321"/>
            </a:xfrm>
            <a:prstGeom prst="rect">
              <a:avLst/>
            </a:prstGeom>
          </p:spPr>
        </p:pic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5009D2D5-7D0B-2AD2-1C2F-6ED781940017}"/>
              </a:ext>
            </a:extLst>
          </p:cNvPr>
          <p:cNvGrpSpPr/>
          <p:nvPr/>
        </p:nvGrpSpPr>
        <p:grpSpPr>
          <a:xfrm>
            <a:off x="3133859" y="4440012"/>
            <a:ext cx="2804791" cy="2367607"/>
            <a:chOff x="3173999" y="4496675"/>
            <a:chExt cx="2804791" cy="2367607"/>
          </a:xfrm>
        </p:grpSpPr>
        <p:pic>
          <p:nvPicPr>
            <p:cNvPr id="36" name="Imagem 35">
              <a:extLst>
                <a:ext uri="{FF2B5EF4-FFF2-40B4-BE49-F238E27FC236}">
                  <a16:creationId xmlns:a16="http://schemas.microsoft.com/office/drawing/2014/main" id="{B979EDE5-56B3-787E-AA7F-D64920BD2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73999" y="4496675"/>
              <a:ext cx="2804791" cy="2367607"/>
            </a:xfrm>
            <a:prstGeom prst="rect">
              <a:avLst/>
            </a:prstGeom>
          </p:spPr>
        </p:pic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15E3FD5B-E086-A82C-D015-36E7A41BB7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/>
            <a:stretch/>
          </p:blipFill>
          <p:spPr>
            <a:xfrm>
              <a:off x="3241801" y="4876940"/>
              <a:ext cx="476520" cy="257321"/>
            </a:xfrm>
            <a:prstGeom prst="rect">
              <a:avLst/>
            </a:prstGeom>
          </p:spPr>
        </p:pic>
      </p:grpSp>
      <p:grpSp>
        <p:nvGrpSpPr>
          <p:cNvPr id="38" name="Agrupar 37">
            <a:extLst>
              <a:ext uri="{FF2B5EF4-FFF2-40B4-BE49-F238E27FC236}">
                <a16:creationId xmlns:a16="http://schemas.microsoft.com/office/drawing/2014/main" id="{B114C4E4-636D-BD76-1BF5-DD6FC253E8F9}"/>
              </a:ext>
            </a:extLst>
          </p:cNvPr>
          <p:cNvGrpSpPr/>
          <p:nvPr/>
        </p:nvGrpSpPr>
        <p:grpSpPr>
          <a:xfrm>
            <a:off x="8978801" y="554528"/>
            <a:ext cx="3089165" cy="1519293"/>
            <a:chOff x="7859822" y="662961"/>
            <a:chExt cx="3089165" cy="1519293"/>
          </a:xfrm>
        </p:grpSpPr>
        <p:pic>
          <p:nvPicPr>
            <p:cNvPr id="39" name="Imagem 38">
              <a:hlinkClick r:id="rId11"/>
              <a:extLst>
                <a:ext uri="{FF2B5EF4-FFF2-40B4-BE49-F238E27FC236}">
                  <a16:creationId xmlns:a16="http://schemas.microsoft.com/office/drawing/2014/main" id="{4ED30A1C-ABBC-7D38-7E7A-92540AD1C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859822" y="1002754"/>
              <a:ext cx="3089165" cy="1179500"/>
            </a:xfrm>
            <a:prstGeom prst="rect">
              <a:avLst/>
            </a:prstGeom>
          </p:spPr>
        </p:pic>
        <p:pic>
          <p:nvPicPr>
            <p:cNvPr id="40" name="Imagem 39">
              <a:extLst>
                <a:ext uri="{FF2B5EF4-FFF2-40B4-BE49-F238E27FC236}">
                  <a16:creationId xmlns:a16="http://schemas.microsoft.com/office/drawing/2014/main" id="{3E935D8A-2DE2-36C4-D173-A88A1CEB7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47009" y="662961"/>
              <a:ext cx="557260" cy="326351"/>
            </a:xfrm>
            <a:prstGeom prst="rect">
              <a:avLst/>
            </a:prstGeom>
          </p:spPr>
        </p:pic>
      </p:grpSp>
      <p:pic>
        <p:nvPicPr>
          <p:cNvPr id="41" name="Imagem 40">
            <a:extLst>
              <a:ext uri="{FF2B5EF4-FFF2-40B4-BE49-F238E27FC236}">
                <a16:creationId xmlns:a16="http://schemas.microsoft.com/office/drawing/2014/main" id="{2B7670C9-377A-4F56-5F22-51D237A92D3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00553" y="986163"/>
            <a:ext cx="2858090" cy="927052"/>
          </a:xfrm>
          <a:prstGeom prst="rect">
            <a:avLst/>
          </a:prstGeom>
        </p:spPr>
      </p:pic>
      <p:pic>
        <p:nvPicPr>
          <p:cNvPr id="42" name="Imagem 41">
            <a:extLst>
              <a:ext uri="{FF2B5EF4-FFF2-40B4-BE49-F238E27FC236}">
                <a16:creationId xmlns:a16="http://schemas.microsoft.com/office/drawing/2014/main" id="{02E9E839-DB8D-AF57-0F7C-F3E9E4866AA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116333" y="3246387"/>
            <a:ext cx="4075667" cy="1038142"/>
          </a:xfrm>
          <a:prstGeom prst="rect">
            <a:avLst/>
          </a:prstGeom>
        </p:spPr>
      </p:pic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4189F61E-0CE8-A65E-1368-608B1E9DA8F5}"/>
              </a:ext>
            </a:extLst>
          </p:cNvPr>
          <p:cNvSpPr/>
          <p:nvPr/>
        </p:nvSpPr>
        <p:spPr>
          <a:xfrm>
            <a:off x="219205" y="691817"/>
            <a:ext cx="180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4384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23B5102-B294-44F4-AC2E-C8AB26C72D7C}"/>
              </a:ext>
            </a:extLst>
          </p:cNvPr>
          <p:cNvSpPr/>
          <p:nvPr/>
        </p:nvSpPr>
        <p:spPr>
          <a:xfrm>
            <a:off x="4128669" y="1047854"/>
            <a:ext cx="3934659" cy="45719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atin typeface="Arial (Corpo)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E3A0628-E7B8-4786-8322-C8548D343BF6}"/>
              </a:ext>
            </a:extLst>
          </p:cNvPr>
          <p:cNvSpPr txBox="1"/>
          <p:nvPr/>
        </p:nvSpPr>
        <p:spPr>
          <a:xfrm>
            <a:off x="0" y="140356"/>
            <a:ext cx="12191999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Estudos e Relatórios Existentes que Abordam a Eólica Offshore no Contexto Nacional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973C986E-1F36-44AC-B62F-65B39754E3AF}"/>
              </a:ext>
            </a:extLst>
          </p:cNvPr>
          <p:cNvGrpSpPr/>
          <p:nvPr/>
        </p:nvGrpSpPr>
        <p:grpSpPr>
          <a:xfrm>
            <a:off x="133121" y="1195599"/>
            <a:ext cx="10804324" cy="4466802"/>
            <a:chOff x="510175" y="1944779"/>
            <a:chExt cx="10804324" cy="4466802"/>
          </a:xfrm>
        </p:grpSpPr>
        <p:cxnSp>
          <p:nvCxnSpPr>
            <p:cNvPr id="43" name="Conector reto 42">
              <a:extLst>
                <a:ext uri="{FF2B5EF4-FFF2-40B4-BE49-F238E27FC236}">
                  <a16:creationId xmlns:a16="http://schemas.microsoft.com/office/drawing/2014/main" id="{82DC59D9-7E42-434B-82FD-A8CA06AB61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4868" y="4300472"/>
              <a:ext cx="0" cy="618579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reto 38">
              <a:extLst>
                <a:ext uri="{FF2B5EF4-FFF2-40B4-BE49-F238E27FC236}">
                  <a16:creationId xmlns:a16="http://schemas.microsoft.com/office/drawing/2014/main" id="{2F061188-D861-4663-AC70-A4477324C6E2}"/>
                </a:ext>
              </a:extLst>
            </p:cNvPr>
            <p:cNvCxnSpPr>
              <a:cxnSpLocks/>
              <a:stCxn id="48" idx="3"/>
            </p:cNvCxnSpPr>
            <p:nvPr/>
          </p:nvCxnSpPr>
          <p:spPr>
            <a:xfrm>
              <a:off x="1599182" y="5194105"/>
              <a:ext cx="7687337" cy="50873"/>
            </a:xfrm>
            <a:prstGeom prst="line">
              <a:avLst/>
            </a:prstGeom>
            <a:ln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7F81487D-F107-46FE-B9C1-B64CB5B2E87A}"/>
                </a:ext>
              </a:extLst>
            </p:cNvPr>
            <p:cNvGrpSpPr/>
            <p:nvPr/>
          </p:nvGrpSpPr>
          <p:grpSpPr>
            <a:xfrm>
              <a:off x="510175" y="1944779"/>
              <a:ext cx="10735312" cy="2355693"/>
              <a:chOff x="398756" y="2758818"/>
              <a:chExt cx="11498660" cy="2672304"/>
            </a:xfrm>
          </p:grpSpPr>
          <p:grpSp>
            <p:nvGrpSpPr>
              <p:cNvPr id="4" name="Agrupar 3">
                <a:extLst>
                  <a:ext uri="{FF2B5EF4-FFF2-40B4-BE49-F238E27FC236}">
                    <a16:creationId xmlns:a16="http://schemas.microsoft.com/office/drawing/2014/main" id="{60FF64F8-5A11-410E-8765-6851851E1AC9}"/>
                  </a:ext>
                </a:extLst>
              </p:cNvPr>
              <p:cNvGrpSpPr/>
              <p:nvPr/>
            </p:nvGrpSpPr>
            <p:grpSpPr>
              <a:xfrm>
                <a:off x="398756" y="2758818"/>
                <a:ext cx="9757354" cy="2668032"/>
                <a:chOff x="352417" y="1893694"/>
                <a:chExt cx="11972350" cy="3735537"/>
              </a:xfrm>
            </p:grpSpPr>
            <p:cxnSp>
              <p:nvCxnSpPr>
                <p:cNvPr id="5" name="Conector reto 4">
                  <a:extLst>
                    <a:ext uri="{FF2B5EF4-FFF2-40B4-BE49-F238E27FC236}">
                      <a16:creationId xmlns:a16="http://schemas.microsoft.com/office/drawing/2014/main" id="{91E4EC30-9586-4213-B8EC-12E81398EC7F}"/>
                    </a:ext>
                  </a:extLst>
                </p:cNvPr>
                <p:cNvCxnSpPr>
                  <a:cxnSpLocks/>
                  <a:stCxn id="9" idx="3"/>
                </p:cNvCxnSpPr>
                <p:nvPr/>
              </p:nvCxnSpPr>
              <p:spPr>
                <a:xfrm>
                  <a:off x="2904199" y="3758147"/>
                  <a:ext cx="9420568" cy="19238"/>
                </a:xfrm>
                <a:prstGeom prst="line">
                  <a:avLst/>
                </a:prstGeom>
                <a:ln>
                  <a:solidFill>
                    <a:srgbClr val="0070C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7" name="Imagem 6">
                  <a:extLst>
                    <a:ext uri="{FF2B5EF4-FFF2-40B4-BE49-F238E27FC236}">
                      <a16:creationId xmlns:a16="http://schemas.microsoft.com/office/drawing/2014/main" id="{7EBE6D89-1AAA-4022-8E4E-EF3F10A7A7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464005" y="2106923"/>
                  <a:ext cx="2282051" cy="3340922"/>
                </a:xfrm>
                <a:prstGeom prst="rect">
                  <a:avLst/>
                </a:prstGeom>
              </p:spPr>
            </p:pic>
            <p:pic>
              <p:nvPicPr>
                <p:cNvPr id="8" name="Imagem 7">
                  <a:extLst>
                    <a:ext uri="{FF2B5EF4-FFF2-40B4-BE49-F238E27FC236}">
                      <a16:creationId xmlns:a16="http://schemas.microsoft.com/office/drawing/2014/main" id="{64290F13-FF0F-4B2D-A193-7CF5AD93F5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379289" y="2174425"/>
                  <a:ext cx="2342256" cy="3167441"/>
                </a:xfrm>
                <a:prstGeom prst="rect">
                  <a:avLst/>
                </a:prstGeom>
              </p:spPr>
            </p:pic>
            <p:sp>
              <p:nvSpPr>
                <p:cNvPr id="9" name="Retângulo 8">
                  <a:extLst>
                    <a:ext uri="{FF2B5EF4-FFF2-40B4-BE49-F238E27FC236}">
                      <a16:creationId xmlns:a16="http://schemas.microsoft.com/office/drawing/2014/main" id="{C9D597C1-95CD-44A2-B981-4EC888A0286B}"/>
                    </a:ext>
                  </a:extLst>
                </p:cNvPr>
                <p:cNvSpPr/>
                <p:nvPr/>
              </p:nvSpPr>
              <p:spPr>
                <a:xfrm>
                  <a:off x="352417" y="1900318"/>
                  <a:ext cx="2551782" cy="3715657"/>
                </a:xfrm>
                <a:prstGeom prst="rect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sp>
              <p:nvSpPr>
                <p:cNvPr id="10" name="Retângulo 9">
                  <a:extLst>
                    <a:ext uri="{FF2B5EF4-FFF2-40B4-BE49-F238E27FC236}">
                      <a16:creationId xmlns:a16="http://schemas.microsoft.com/office/drawing/2014/main" id="{23018662-DED3-4721-93EE-22918A8FFF92}"/>
                    </a:ext>
                  </a:extLst>
                </p:cNvPr>
                <p:cNvSpPr/>
                <p:nvPr/>
              </p:nvSpPr>
              <p:spPr>
                <a:xfrm>
                  <a:off x="3274526" y="1906946"/>
                  <a:ext cx="2551782" cy="3715657"/>
                </a:xfrm>
                <a:prstGeom prst="rect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1" name="Retângulo 10">
                  <a:extLst>
                    <a:ext uri="{FF2B5EF4-FFF2-40B4-BE49-F238E27FC236}">
                      <a16:creationId xmlns:a16="http://schemas.microsoft.com/office/drawing/2014/main" id="{7125B60B-B59F-4C98-BD13-3C38A4A1C698}"/>
                    </a:ext>
                  </a:extLst>
                </p:cNvPr>
                <p:cNvSpPr/>
                <p:nvPr/>
              </p:nvSpPr>
              <p:spPr>
                <a:xfrm>
                  <a:off x="6209887" y="1913574"/>
                  <a:ext cx="2551782" cy="3715657"/>
                </a:xfrm>
                <a:prstGeom prst="rect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/>
                </a:p>
              </p:txBody>
            </p:sp>
            <p:sp>
              <p:nvSpPr>
                <p:cNvPr id="12" name="Retângulo 11">
                  <a:extLst>
                    <a:ext uri="{FF2B5EF4-FFF2-40B4-BE49-F238E27FC236}">
                      <a16:creationId xmlns:a16="http://schemas.microsoft.com/office/drawing/2014/main" id="{797F49D5-E16F-436A-A78A-122C324F5572}"/>
                    </a:ext>
                  </a:extLst>
                </p:cNvPr>
                <p:cNvSpPr/>
                <p:nvPr/>
              </p:nvSpPr>
              <p:spPr>
                <a:xfrm>
                  <a:off x="9092235" y="1893694"/>
                  <a:ext cx="2551782" cy="3715657"/>
                </a:xfrm>
                <a:prstGeom prst="rect">
                  <a:avLst/>
                </a:prstGeom>
                <a:noFill/>
                <a:ln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</p:grp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B671C59C-DAF8-40E6-BD62-5343BE766B46}"/>
                  </a:ext>
                </a:extLst>
              </p:cNvPr>
              <p:cNvSpPr/>
              <p:nvPr/>
            </p:nvSpPr>
            <p:spPr>
              <a:xfrm>
                <a:off x="9817737" y="2777289"/>
                <a:ext cx="2079679" cy="2653833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  <p:pic>
            <p:nvPicPr>
              <p:cNvPr id="15" name="Imagem 14" descr="Texto&#10;&#10;Descrição gerada automaticamente">
                <a:extLst>
                  <a:ext uri="{FF2B5EF4-FFF2-40B4-BE49-F238E27FC236}">
                    <a16:creationId xmlns:a16="http://schemas.microsoft.com/office/drawing/2014/main" id="{86A2D9EB-0689-44F6-BFC4-E8FD4F0335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49173" y="2880365"/>
                <a:ext cx="1779389" cy="2508402"/>
              </a:xfrm>
              <a:prstGeom prst="rect">
                <a:avLst/>
              </a:prstGeom>
            </p:spPr>
          </p:pic>
        </p:grpSp>
        <p:grpSp>
          <p:nvGrpSpPr>
            <p:cNvPr id="30" name="Agrupar 29">
              <a:extLst>
                <a:ext uri="{FF2B5EF4-FFF2-40B4-BE49-F238E27FC236}">
                  <a16:creationId xmlns:a16="http://schemas.microsoft.com/office/drawing/2014/main" id="{92323AC9-B652-45DC-86D9-6179E32653F2}"/>
                </a:ext>
              </a:extLst>
            </p:cNvPr>
            <p:cNvGrpSpPr/>
            <p:nvPr/>
          </p:nvGrpSpPr>
          <p:grpSpPr>
            <a:xfrm>
              <a:off x="2589552" y="4561530"/>
              <a:ext cx="1339660" cy="1850050"/>
              <a:chOff x="11800103" y="6300825"/>
              <a:chExt cx="4563544" cy="5624631"/>
            </a:xfrm>
          </p:grpSpPr>
          <p:pic>
            <p:nvPicPr>
              <p:cNvPr id="31" name="Imagem 30" descr="Mapa em cima&#10;&#10;Descrição gerada automaticamente com confiança média">
                <a:extLst>
                  <a:ext uri="{FF2B5EF4-FFF2-40B4-BE49-F238E27FC236}">
                    <a16:creationId xmlns:a16="http://schemas.microsoft.com/office/drawing/2014/main" id="{E491364E-D916-4146-956A-68A6DD86DA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139805" y="6585995"/>
                <a:ext cx="3965152" cy="5049910"/>
              </a:xfrm>
              <a:prstGeom prst="rect">
                <a:avLst/>
              </a:prstGeom>
            </p:spPr>
          </p:pic>
          <p:sp>
            <p:nvSpPr>
              <p:cNvPr id="32" name="Retângulo 31">
                <a:extLst>
                  <a:ext uri="{FF2B5EF4-FFF2-40B4-BE49-F238E27FC236}">
                    <a16:creationId xmlns:a16="http://schemas.microsoft.com/office/drawing/2014/main" id="{36C47E4A-093B-4C8C-8928-10BFC93E0606}"/>
                  </a:ext>
                </a:extLst>
              </p:cNvPr>
              <p:cNvSpPr/>
              <p:nvPr/>
            </p:nvSpPr>
            <p:spPr>
              <a:xfrm>
                <a:off x="11800103" y="6300825"/>
                <a:ext cx="4563544" cy="5624631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38" name="Agrupar 37">
              <a:extLst>
                <a:ext uri="{FF2B5EF4-FFF2-40B4-BE49-F238E27FC236}">
                  <a16:creationId xmlns:a16="http://schemas.microsoft.com/office/drawing/2014/main" id="{F5BD954E-00BA-4571-B6F7-20046CED1E5C}"/>
                </a:ext>
              </a:extLst>
            </p:cNvPr>
            <p:cNvGrpSpPr/>
            <p:nvPr/>
          </p:nvGrpSpPr>
          <p:grpSpPr>
            <a:xfrm>
              <a:off x="4309293" y="4555585"/>
              <a:ext cx="1339660" cy="1854800"/>
              <a:chOff x="4309293" y="4555585"/>
              <a:chExt cx="1339660" cy="1854800"/>
            </a:xfrm>
          </p:grpSpPr>
          <p:pic>
            <p:nvPicPr>
              <p:cNvPr id="33" name="Imagem 32">
                <a:extLst>
                  <a:ext uri="{FF2B5EF4-FFF2-40B4-BE49-F238E27FC236}">
                    <a16:creationId xmlns:a16="http://schemas.microsoft.com/office/drawing/2014/main" id="{3FE714CD-2A08-4EF6-A3A2-C251BCA2A3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40085" y="4655328"/>
                <a:ext cx="1078078" cy="1683439"/>
              </a:xfrm>
              <a:prstGeom prst="rect">
                <a:avLst/>
              </a:prstGeom>
            </p:spPr>
          </p:pic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0BAFA938-B86C-4E96-94A8-A127068DBCE7}"/>
                  </a:ext>
                </a:extLst>
              </p:cNvPr>
              <p:cNvSpPr/>
              <p:nvPr/>
            </p:nvSpPr>
            <p:spPr>
              <a:xfrm>
                <a:off x="4309293" y="4555585"/>
                <a:ext cx="1339660" cy="18548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37" name="Agrupar 36">
              <a:extLst>
                <a:ext uri="{FF2B5EF4-FFF2-40B4-BE49-F238E27FC236}">
                  <a16:creationId xmlns:a16="http://schemas.microsoft.com/office/drawing/2014/main" id="{65AF7BF8-F297-4608-A883-F668D66317F3}"/>
                </a:ext>
              </a:extLst>
            </p:cNvPr>
            <p:cNvGrpSpPr/>
            <p:nvPr/>
          </p:nvGrpSpPr>
          <p:grpSpPr>
            <a:xfrm>
              <a:off x="5965455" y="4555585"/>
              <a:ext cx="5263069" cy="1854800"/>
              <a:chOff x="5965455" y="4555585"/>
              <a:chExt cx="5263069" cy="1854800"/>
            </a:xfrm>
          </p:grpSpPr>
          <p:pic>
            <p:nvPicPr>
              <p:cNvPr id="35" name="Imagem 34">
                <a:extLst>
                  <a:ext uri="{FF2B5EF4-FFF2-40B4-BE49-F238E27FC236}">
                    <a16:creationId xmlns:a16="http://schemas.microsoft.com/office/drawing/2014/main" id="{65CB27D1-FB87-45A1-A035-CE1F9A9008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25140" y="4675006"/>
                <a:ext cx="2303384" cy="1611974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/>
            </p:spPr>
          </p:pic>
          <p:sp>
            <p:nvSpPr>
              <p:cNvPr id="36" name="Retângulo 35">
                <a:extLst>
                  <a:ext uri="{FF2B5EF4-FFF2-40B4-BE49-F238E27FC236}">
                    <a16:creationId xmlns:a16="http://schemas.microsoft.com/office/drawing/2014/main" id="{4CF92992-6C57-4987-BBAA-38E43C947C01}"/>
                  </a:ext>
                </a:extLst>
              </p:cNvPr>
              <p:cNvSpPr/>
              <p:nvPr/>
            </p:nvSpPr>
            <p:spPr>
              <a:xfrm>
                <a:off x="5965455" y="4555585"/>
                <a:ext cx="2519172" cy="1854800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  <p:grpSp>
          <p:nvGrpSpPr>
            <p:cNvPr id="40" name="Agrupar 39">
              <a:extLst>
                <a:ext uri="{FF2B5EF4-FFF2-40B4-BE49-F238E27FC236}">
                  <a16:creationId xmlns:a16="http://schemas.microsoft.com/office/drawing/2014/main" id="{3E367724-198B-4CA8-AF2A-0B53FAC01F08}"/>
                </a:ext>
              </a:extLst>
            </p:cNvPr>
            <p:cNvGrpSpPr/>
            <p:nvPr/>
          </p:nvGrpSpPr>
          <p:grpSpPr>
            <a:xfrm>
              <a:off x="6211402" y="4566687"/>
              <a:ext cx="5103097" cy="1844894"/>
              <a:chOff x="5925356" y="5006708"/>
              <a:chExt cx="5749883" cy="1815186"/>
            </a:xfrm>
          </p:grpSpPr>
          <p:pic>
            <p:nvPicPr>
              <p:cNvPr id="41" name="Imagem 40">
                <a:extLst>
                  <a:ext uri="{FF2B5EF4-FFF2-40B4-BE49-F238E27FC236}">
                    <a16:creationId xmlns:a16="http://schemas.microsoft.com/office/drawing/2014/main" id="{0CEEB7FC-0860-491E-9000-4F6E9021772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1845"/>
              <a:stretch/>
            </p:blipFill>
            <p:spPr>
              <a:xfrm>
                <a:off x="5925356" y="5087624"/>
                <a:ext cx="2314280" cy="1668926"/>
              </a:xfrm>
              <a:prstGeom prst="rect">
                <a:avLst/>
              </a:prstGeom>
            </p:spPr>
          </p:pic>
          <p:sp>
            <p:nvSpPr>
              <p:cNvPr id="42" name="Retângulo 41">
                <a:extLst>
                  <a:ext uri="{FF2B5EF4-FFF2-40B4-BE49-F238E27FC236}">
                    <a16:creationId xmlns:a16="http://schemas.microsoft.com/office/drawing/2014/main" id="{5271BF49-38B0-4DBF-B408-317B0AAA32AA}"/>
                  </a:ext>
                </a:extLst>
              </p:cNvPr>
              <p:cNvSpPr/>
              <p:nvPr/>
            </p:nvSpPr>
            <p:spPr>
              <a:xfrm>
                <a:off x="8836778" y="5006708"/>
                <a:ext cx="2838461" cy="1815186"/>
              </a:xfrm>
              <a:prstGeom prst="rect">
                <a:avLst/>
              </a:prstGeom>
              <a:noFill/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dirty="0"/>
              </a:p>
            </p:txBody>
          </p:sp>
        </p:grpSp>
      </p:grpSp>
      <p:sp>
        <p:nvSpPr>
          <p:cNvPr id="47" name="Retângulo 46">
            <a:extLst>
              <a:ext uri="{FF2B5EF4-FFF2-40B4-BE49-F238E27FC236}">
                <a16:creationId xmlns:a16="http://schemas.microsoft.com/office/drawing/2014/main" id="{F0D5CFD0-B652-4789-2C20-491B9238170E}"/>
              </a:ext>
            </a:extLst>
          </p:cNvPr>
          <p:cNvSpPr/>
          <p:nvPr/>
        </p:nvSpPr>
        <p:spPr>
          <a:xfrm>
            <a:off x="251541" y="3690657"/>
            <a:ext cx="1687669" cy="198118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8" name="Imagem 47">
            <a:extLst>
              <a:ext uri="{FF2B5EF4-FFF2-40B4-BE49-F238E27FC236}">
                <a16:creationId xmlns:a16="http://schemas.microsoft.com/office/drawing/2014/main" id="{E53A4833-2F75-70C2-A790-F26D8E3718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568" y="3784400"/>
            <a:ext cx="1400783" cy="1849412"/>
          </a:xfrm>
          <a:prstGeom prst="rect">
            <a:avLst/>
          </a:prstGeom>
        </p:spPr>
      </p:pic>
      <p:pic>
        <p:nvPicPr>
          <p:cNvPr id="49" name="Imagem 48" descr="Uma imagem contendo água, ao ar livre, placa, oceano&#10;&#10;Descrição gerada automaticamente">
            <a:extLst>
              <a:ext uri="{FF2B5EF4-FFF2-40B4-BE49-F238E27FC236}">
                <a16:creationId xmlns:a16="http://schemas.microsoft.com/office/drawing/2014/main" id="{10523EA8-6B59-C79B-6BDE-E1C23E79E9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30000" y="1369362"/>
            <a:ext cx="1726819" cy="200852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0353B543-98B1-D88E-61CE-BADF04BEEF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4546" y="1312653"/>
            <a:ext cx="1505357" cy="213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427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Espaço Reservado para Texto 1">
            <a:extLst>
              <a:ext uri="{FF2B5EF4-FFF2-40B4-BE49-F238E27FC236}">
                <a16:creationId xmlns:a16="http://schemas.microsoft.com/office/drawing/2014/main" id="{5D4BB6E5-6300-405D-BBDC-2FEA70594696}"/>
              </a:ext>
            </a:extLst>
          </p:cNvPr>
          <p:cNvSpPr txBox="1">
            <a:spLocks/>
          </p:cNvSpPr>
          <p:nvPr/>
        </p:nvSpPr>
        <p:spPr>
          <a:xfrm>
            <a:off x="8370965" y="4756538"/>
            <a:ext cx="3621929" cy="206776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Webinar MME sobre o Decreto – 23, Fevereiro, 2022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Reunião entre </a:t>
            </a:r>
            <a:r>
              <a:rPr lang="pt-B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ABEEólica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 MME – 10, Março de 2022</a:t>
            </a:r>
          </a:p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MME escutou os investidores em relação ao esclarecimento das normas complementares e duvidas em relação aos critérios de cessão</a:t>
            </a:r>
          </a:p>
          <a:p>
            <a:pPr lvl="1" indent="0">
              <a:spcAft>
                <a:spcPts val="600"/>
              </a:spcAft>
              <a:buNone/>
            </a:pPr>
            <a:endParaRPr lang="pt-BR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D77F9D57-97C0-4F49-87D8-38ABEDADCD4A}"/>
              </a:ext>
            </a:extLst>
          </p:cNvPr>
          <p:cNvGrpSpPr/>
          <p:nvPr/>
        </p:nvGrpSpPr>
        <p:grpSpPr>
          <a:xfrm>
            <a:off x="2268828" y="1074898"/>
            <a:ext cx="2058101" cy="2928484"/>
            <a:chOff x="258777" y="1198000"/>
            <a:chExt cx="3727664" cy="5261762"/>
          </a:xfrm>
        </p:grpSpPr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92BF4E55-795E-4A41-A6FA-09E7C5317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8777" y="1252379"/>
              <a:ext cx="3727664" cy="5129518"/>
            </a:xfrm>
            <a:prstGeom prst="rect">
              <a:avLst/>
            </a:prstGeom>
          </p:spPr>
        </p:pic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2493D5C0-C69F-40ED-A75D-4DD2A7461BAF}"/>
                </a:ext>
              </a:extLst>
            </p:cNvPr>
            <p:cNvSpPr/>
            <p:nvPr/>
          </p:nvSpPr>
          <p:spPr>
            <a:xfrm>
              <a:off x="258777" y="1198000"/>
              <a:ext cx="3727664" cy="526176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306FB38D-AEF3-41A1-8458-AD918962DBB7}"/>
              </a:ext>
            </a:extLst>
          </p:cNvPr>
          <p:cNvGrpSpPr/>
          <p:nvPr/>
        </p:nvGrpSpPr>
        <p:grpSpPr>
          <a:xfrm>
            <a:off x="118350" y="1068646"/>
            <a:ext cx="2058052" cy="2854883"/>
            <a:chOff x="4334044" y="1108452"/>
            <a:chExt cx="3708238" cy="5321170"/>
          </a:xfrm>
        </p:grpSpPr>
        <p:pic>
          <p:nvPicPr>
            <p:cNvPr id="24" name="Imagem 23">
              <a:extLst>
                <a:ext uri="{FF2B5EF4-FFF2-40B4-BE49-F238E27FC236}">
                  <a16:creationId xmlns:a16="http://schemas.microsoft.com/office/drawing/2014/main" id="{4531015C-0D74-4512-9866-926FA5F38A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710"/>
            <a:stretch/>
          </p:blipFill>
          <p:spPr>
            <a:xfrm>
              <a:off x="4345319" y="1138591"/>
              <a:ext cx="3685688" cy="5291031"/>
            </a:xfrm>
            <a:prstGeom prst="rect">
              <a:avLst/>
            </a:prstGeom>
          </p:spPr>
        </p:pic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E6CCDB9-CED8-4054-9202-A77B11451E61}"/>
                </a:ext>
              </a:extLst>
            </p:cNvPr>
            <p:cNvSpPr/>
            <p:nvPr/>
          </p:nvSpPr>
          <p:spPr>
            <a:xfrm>
              <a:off x="4334044" y="1108452"/>
              <a:ext cx="3708238" cy="52910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492E6F3C-B405-4491-B049-1786BC052DE9}"/>
              </a:ext>
            </a:extLst>
          </p:cNvPr>
          <p:cNvGrpSpPr/>
          <p:nvPr/>
        </p:nvGrpSpPr>
        <p:grpSpPr>
          <a:xfrm>
            <a:off x="496131" y="3469033"/>
            <a:ext cx="2103928" cy="2755172"/>
            <a:chOff x="4268069" y="1151146"/>
            <a:chExt cx="4009292" cy="5291031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A335D4BB-2694-4C5C-9D25-DC2470946E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40920" y="1219347"/>
              <a:ext cx="3629025" cy="5162550"/>
            </a:xfrm>
            <a:prstGeom prst="rect">
              <a:avLst/>
            </a:prstGeom>
          </p:spPr>
        </p:pic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92C5949E-69D8-4E39-AE8A-EBD64433181F}"/>
                </a:ext>
              </a:extLst>
            </p:cNvPr>
            <p:cNvSpPr/>
            <p:nvPr/>
          </p:nvSpPr>
          <p:spPr>
            <a:xfrm>
              <a:off x="4268069" y="1151146"/>
              <a:ext cx="4009292" cy="529103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59" name="Agrupar 58">
            <a:extLst>
              <a:ext uri="{FF2B5EF4-FFF2-40B4-BE49-F238E27FC236}">
                <a16:creationId xmlns:a16="http://schemas.microsoft.com/office/drawing/2014/main" id="{B710FAFA-DE49-414A-A3C4-19DB83123054}"/>
              </a:ext>
            </a:extLst>
          </p:cNvPr>
          <p:cNvGrpSpPr/>
          <p:nvPr/>
        </p:nvGrpSpPr>
        <p:grpSpPr>
          <a:xfrm>
            <a:off x="4401994" y="954791"/>
            <a:ext cx="3324572" cy="4149413"/>
            <a:chOff x="5869003" y="1104343"/>
            <a:chExt cx="4405307" cy="5574937"/>
          </a:xfrm>
        </p:grpSpPr>
        <p:grpSp>
          <p:nvGrpSpPr>
            <p:cNvPr id="60" name="Agrupar 59">
              <a:extLst>
                <a:ext uri="{FF2B5EF4-FFF2-40B4-BE49-F238E27FC236}">
                  <a16:creationId xmlns:a16="http://schemas.microsoft.com/office/drawing/2014/main" id="{001803C8-35FA-46DE-A4BB-9B0893793314}"/>
                </a:ext>
              </a:extLst>
            </p:cNvPr>
            <p:cNvGrpSpPr/>
            <p:nvPr/>
          </p:nvGrpSpPr>
          <p:grpSpPr>
            <a:xfrm>
              <a:off x="6029011" y="1104343"/>
              <a:ext cx="4245299" cy="5574937"/>
              <a:chOff x="624357" y="913951"/>
              <a:chExt cx="4245299" cy="5574937"/>
            </a:xfrm>
          </p:grpSpPr>
          <p:pic>
            <p:nvPicPr>
              <p:cNvPr id="62" name="Imagem 61">
                <a:extLst>
                  <a:ext uri="{FF2B5EF4-FFF2-40B4-BE49-F238E27FC236}">
                    <a16:creationId xmlns:a16="http://schemas.microsoft.com/office/drawing/2014/main" id="{3E7A40C7-0547-471D-8966-0FBD39CC7AC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4208" b="23792"/>
              <a:stretch/>
            </p:blipFill>
            <p:spPr>
              <a:xfrm>
                <a:off x="823650" y="913951"/>
                <a:ext cx="4046006" cy="2541808"/>
              </a:xfrm>
              <a:prstGeom prst="rect">
                <a:avLst/>
              </a:prstGeom>
            </p:spPr>
          </p:pic>
          <p:pic>
            <p:nvPicPr>
              <p:cNvPr id="64" name="Imagem 63">
                <a:extLst>
                  <a:ext uri="{FF2B5EF4-FFF2-40B4-BE49-F238E27FC236}">
                    <a16:creationId xmlns:a16="http://schemas.microsoft.com/office/drawing/2014/main" id="{D1845D25-4763-4BD7-9456-A8D06204DB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13316" y="3419315"/>
                <a:ext cx="1988957" cy="3069573"/>
              </a:xfrm>
              <a:prstGeom prst="rect">
                <a:avLst/>
              </a:prstGeom>
            </p:spPr>
          </p:pic>
          <p:pic>
            <p:nvPicPr>
              <p:cNvPr id="63" name="Imagem 62">
                <a:extLst>
                  <a:ext uri="{FF2B5EF4-FFF2-40B4-BE49-F238E27FC236}">
                    <a16:creationId xmlns:a16="http://schemas.microsoft.com/office/drawing/2014/main" id="{F86B1C19-1036-4BAB-B53C-A75D0846F6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24357" y="3429000"/>
                <a:ext cx="1988959" cy="3044953"/>
              </a:xfrm>
              <a:prstGeom prst="rect">
                <a:avLst/>
              </a:prstGeom>
            </p:spPr>
          </p:pic>
        </p:grpSp>
        <p:sp>
          <p:nvSpPr>
            <p:cNvPr id="61" name="Retângulo 60">
              <a:extLst>
                <a:ext uri="{FF2B5EF4-FFF2-40B4-BE49-F238E27FC236}">
                  <a16:creationId xmlns:a16="http://schemas.microsoft.com/office/drawing/2014/main" id="{F77CF8DF-FAE5-40DF-BD8E-24BE0A36F488}"/>
                </a:ext>
              </a:extLst>
            </p:cNvPr>
            <p:cNvSpPr/>
            <p:nvPr/>
          </p:nvSpPr>
          <p:spPr>
            <a:xfrm>
              <a:off x="5869003" y="1265913"/>
              <a:ext cx="4219203" cy="5398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7722B9FC-4701-4908-854A-2F0370BF1270}"/>
              </a:ext>
            </a:extLst>
          </p:cNvPr>
          <p:cNvGrpSpPr/>
          <p:nvPr/>
        </p:nvGrpSpPr>
        <p:grpSpPr>
          <a:xfrm>
            <a:off x="2760630" y="4398963"/>
            <a:ext cx="2670744" cy="1764082"/>
            <a:chOff x="9468465" y="1830690"/>
            <a:chExt cx="2670744" cy="1764082"/>
          </a:xfrm>
        </p:grpSpPr>
        <p:pic>
          <p:nvPicPr>
            <p:cNvPr id="57" name="Imagem 56">
              <a:extLst>
                <a:ext uri="{FF2B5EF4-FFF2-40B4-BE49-F238E27FC236}">
                  <a16:creationId xmlns:a16="http://schemas.microsoft.com/office/drawing/2014/main" id="{F6F6A9E3-B144-455A-BFB0-E7823EBB9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94071" y="1920797"/>
              <a:ext cx="2419531" cy="1622368"/>
            </a:xfrm>
            <a:prstGeom prst="rect">
              <a:avLst/>
            </a:prstGeom>
          </p:spPr>
        </p:pic>
        <p:sp>
          <p:nvSpPr>
            <p:cNvPr id="58" name="Retângulo 57">
              <a:extLst>
                <a:ext uri="{FF2B5EF4-FFF2-40B4-BE49-F238E27FC236}">
                  <a16:creationId xmlns:a16="http://schemas.microsoft.com/office/drawing/2014/main" id="{B1DCB582-CE95-4451-AACA-4AEEE2262466}"/>
                </a:ext>
              </a:extLst>
            </p:cNvPr>
            <p:cNvSpPr/>
            <p:nvPr/>
          </p:nvSpPr>
          <p:spPr>
            <a:xfrm>
              <a:off x="9468465" y="1830690"/>
              <a:ext cx="2670744" cy="176408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65" name="Agrupar 64">
            <a:extLst>
              <a:ext uri="{FF2B5EF4-FFF2-40B4-BE49-F238E27FC236}">
                <a16:creationId xmlns:a16="http://schemas.microsoft.com/office/drawing/2014/main" id="{7DE14812-0A3A-498C-A79C-00C2836971DD}"/>
              </a:ext>
            </a:extLst>
          </p:cNvPr>
          <p:cNvGrpSpPr/>
          <p:nvPr/>
        </p:nvGrpSpPr>
        <p:grpSpPr>
          <a:xfrm>
            <a:off x="5553385" y="3885393"/>
            <a:ext cx="2934349" cy="2772132"/>
            <a:chOff x="149586" y="1368783"/>
            <a:chExt cx="6775581" cy="5543850"/>
          </a:xfrm>
        </p:grpSpPr>
        <p:grpSp>
          <p:nvGrpSpPr>
            <p:cNvPr id="66" name="Agrupar 65">
              <a:extLst>
                <a:ext uri="{FF2B5EF4-FFF2-40B4-BE49-F238E27FC236}">
                  <a16:creationId xmlns:a16="http://schemas.microsoft.com/office/drawing/2014/main" id="{1CEC7AB2-0C87-4D31-B66B-A241AA503C53}"/>
                </a:ext>
              </a:extLst>
            </p:cNvPr>
            <p:cNvGrpSpPr/>
            <p:nvPr/>
          </p:nvGrpSpPr>
          <p:grpSpPr>
            <a:xfrm>
              <a:off x="3346601" y="5255962"/>
              <a:ext cx="2759087" cy="1071422"/>
              <a:chOff x="440348" y="1628775"/>
              <a:chExt cx="5060339" cy="1800225"/>
            </a:xfrm>
          </p:grpSpPr>
          <p:pic>
            <p:nvPicPr>
              <p:cNvPr id="81" name="Imagem 80">
                <a:extLst>
                  <a:ext uri="{FF2B5EF4-FFF2-40B4-BE49-F238E27FC236}">
                    <a16:creationId xmlns:a16="http://schemas.microsoft.com/office/drawing/2014/main" id="{C2954013-0AA6-4652-BB65-A63973FD2D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r="8716"/>
              <a:stretch/>
            </p:blipFill>
            <p:spPr>
              <a:xfrm>
                <a:off x="440348" y="1628775"/>
                <a:ext cx="5060339" cy="1800225"/>
              </a:xfrm>
              <a:prstGeom prst="rect">
                <a:avLst/>
              </a:prstGeom>
            </p:spPr>
          </p:pic>
          <p:pic>
            <p:nvPicPr>
              <p:cNvPr id="82" name="Imagem 81">
                <a:extLst>
                  <a:ext uri="{FF2B5EF4-FFF2-40B4-BE49-F238E27FC236}">
                    <a16:creationId xmlns:a16="http://schemas.microsoft.com/office/drawing/2014/main" id="{A8217DA9-4606-4D37-AC38-D899F6EB9D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10062" y="2743200"/>
                <a:ext cx="1190625" cy="685800"/>
              </a:xfrm>
              <a:prstGeom prst="rect">
                <a:avLst/>
              </a:prstGeom>
            </p:spPr>
          </p:pic>
        </p:grpSp>
        <p:grpSp>
          <p:nvGrpSpPr>
            <p:cNvPr id="67" name="Agrupar 66">
              <a:extLst>
                <a:ext uri="{FF2B5EF4-FFF2-40B4-BE49-F238E27FC236}">
                  <a16:creationId xmlns:a16="http://schemas.microsoft.com/office/drawing/2014/main" id="{FBD4F304-F390-412F-A917-43E0788388DF}"/>
                </a:ext>
              </a:extLst>
            </p:cNvPr>
            <p:cNvGrpSpPr/>
            <p:nvPr/>
          </p:nvGrpSpPr>
          <p:grpSpPr>
            <a:xfrm>
              <a:off x="2657023" y="4171458"/>
              <a:ext cx="3668382" cy="960991"/>
              <a:chOff x="1032363" y="3462400"/>
              <a:chExt cx="5377815" cy="1385939"/>
            </a:xfrm>
          </p:grpSpPr>
          <p:pic>
            <p:nvPicPr>
              <p:cNvPr id="79" name="Imagem 78">
                <a:extLst>
                  <a:ext uri="{FF2B5EF4-FFF2-40B4-BE49-F238E27FC236}">
                    <a16:creationId xmlns:a16="http://schemas.microsoft.com/office/drawing/2014/main" id="{9DE9E916-1C67-4872-B38F-6B71EDC15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32363" y="3521622"/>
                <a:ext cx="5377815" cy="1326717"/>
              </a:xfrm>
              <a:prstGeom prst="rect">
                <a:avLst/>
              </a:prstGeom>
            </p:spPr>
          </p:pic>
          <p:pic>
            <p:nvPicPr>
              <p:cNvPr id="80" name="Imagem 79">
                <a:extLst>
                  <a:ext uri="{FF2B5EF4-FFF2-40B4-BE49-F238E27FC236}">
                    <a16:creationId xmlns:a16="http://schemas.microsoft.com/office/drawing/2014/main" id="{4FA6CF41-0F16-42AD-B736-3E41872B1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208159" y="3462400"/>
                <a:ext cx="2202019" cy="276349"/>
              </a:xfrm>
              <a:prstGeom prst="rect">
                <a:avLst/>
              </a:prstGeom>
            </p:spPr>
          </p:pic>
        </p:grpSp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468055D3-7DB6-410D-B047-06F529AB706C}"/>
                </a:ext>
              </a:extLst>
            </p:cNvPr>
            <p:cNvGrpSpPr/>
            <p:nvPr/>
          </p:nvGrpSpPr>
          <p:grpSpPr>
            <a:xfrm>
              <a:off x="4336126" y="1768823"/>
              <a:ext cx="2183510" cy="2323151"/>
              <a:chOff x="506827" y="1316307"/>
              <a:chExt cx="2692235" cy="2633854"/>
            </a:xfrm>
          </p:grpSpPr>
          <p:grpSp>
            <p:nvGrpSpPr>
              <p:cNvPr id="75" name="Agrupar 74">
                <a:extLst>
                  <a:ext uri="{FF2B5EF4-FFF2-40B4-BE49-F238E27FC236}">
                    <a16:creationId xmlns:a16="http://schemas.microsoft.com/office/drawing/2014/main" id="{5400F52A-4A6A-4C59-9FB1-FE0A5055962C}"/>
                  </a:ext>
                </a:extLst>
              </p:cNvPr>
              <p:cNvGrpSpPr/>
              <p:nvPr/>
            </p:nvGrpSpPr>
            <p:grpSpPr>
              <a:xfrm>
                <a:off x="506827" y="1316307"/>
                <a:ext cx="2692235" cy="2633854"/>
                <a:chOff x="546125" y="1121262"/>
                <a:chExt cx="2692235" cy="2633854"/>
              </a:xfrm>
            </p:grpSpPr>
            <p:pic>
              <p:nvPicPr>
                <p:cNvPr id="77" name="Imagem 76">
                  <a:extLst>
                    <a:ext uri="{FF2B5EF4-FFF2-40B4-BE49-F238E27FC236}">
                      <a16:creationId xmlns:a16="http://schemas.microsoft.com/office/drawing/2014/main" id="{3DADAA6B-9D03-47EC-87E5-6FDA625654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80504" y="2139824"/>
                  <a:ext cx="2504770" cy="1615292"/>
                </a:xfrm>
                <a:prstGeom prst="rect">
                  <a:avLst/>
                </a:prstGeom>
              </p:spPr>
            </p:pic>
            <p:pic>
              <p:nvPicPr>
                <p:cNvPr id="78" name="Imagem 77">
                  <a:extLst>
                    <a:ext uri="{FF2B5EF4-FFF2-40B4-BE49-F238E27FC236}">
                      <a16:creationId xmlns:a16="http://schemas.microsoft.com/office/drawing/2014/main" id="{CDB57E59-79BE-478A-B269-C53F2105AF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46125" y="1121262"/>
                  <a:ext cx="2692235" cy="1018562"/>
                </a:xfrm>
                <a:prstGeom prst="rect">
                  <a:avLst/>
                </a:prstGeom>
              </p:spPr>
            </p:pic>
          </p:grpSp>
          <p:pic>
            <p:nvPicPr>
              <p:cNvPr id="76" name="Imagem 75">
                <a:extLst>
                  <a:ext uri="{FF2B5EF4-FFF2-40B4-BE49-F238E27FC236}">
                    <a16:creationId xmlns:a16="http://schemas.microsoft.com/office/drawing/2014/main" id="{4A106FCE-7C4B-4A77-9B97-12CE594925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542974" y="2343183"/>
                <a:ext cx="503002" cy="283796"/>
              </a:xfrm>
              <a:prstGeom prst="rect">
                <a:avLst/>
              </a:prstGeom>
            </p:spPr>
          </p:pic>
        </p:grpSp>
        <p:grpSp>
          <p:nvGrpSpPr>
            <p:cNvPr id="69" name="Agrupar 68">
              <a:extLst>
                <a:ext uri="{FF2B5EF4-FFF2-40B4-BE49-F238E27FC236}">
                  <a16:creationId xmlns:a16="http://schemas.microsoft.com/office/drawing/2014/main" id="{B5B795C6-DA37-48D2-8A78-63A35D287418}"/>
                </a:ext>
              </a:extLst>
            </p:cNvPr>
            <p:cNvGrpSpPr/>
            <p:nvPr/>
          </p:nvGrpSpPr>
          <p:grpSpPr>
            <a:xfrm>
              <a:off x="345342" y="4091974"/>
              <a:ext cx="2098829" cy="2522491"/>
              <a:chOff x="3258104" y="1411103"/>
              <a:chExt cx="2504770" cy="2710168"/>
            </a:xfrm>
          </p:grpSpPr>
          <p:pic>
            <p:nvPicPr>
              <p:cNvPr id="73" name="Imagem 72">
                <a:extLst>
                  <a:ext uri="{FF2B5EF4-FFF2-40B4-BE49-F238E27FC236}">
                    <a16:creationId xmlns:a16="http://schemas.microsoft.com/office/drawing/2014/main" id="{B252B993-C4F7-4765-8F3E-A544A3E3CA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258104" y="1411103"/>
                <a:ext cx="2504770" cy="2710168"/>
              </a:xfrm>
              <a:prstGeom prst="rect">
                <a:avLst/>
              </a:prstGeom>
            </p:spPr>
          </p:pic>
          <p:pic>
            <p:nvPicPr>
              <p:cNvPr id="74" name="Imagem 73">
                <a:extLst>
                  <a:ext uri="{FF2B5EF4-FFF2-40B4-BE49-F238E27FC236}">
                    <a16:creationId xmlns:a16="http://schemas.microsoft.com/office/drawing/2014/main" id="{E870907C-B737-4100-B733-6527C18A88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60403" y="2144432"/>
                <a:ext cx="1197862" cy="257259"/>
              </a:xfrm>
              <a:prstGeom prst="rect">
                <a:avLst/>
              </a:prstGeom>
            </p:spPr>
          </p:pic>
        </p:grpSp>
        <p:pic>
          <p:nvPicPr>
            <p:cNvPr id="70" name="Imagem 69">
              <a:extLst>
                <a:ext uri="{FF2B5EF4-FFF2-40B4-BE49-F238E27FC236}">
                  <a16:creationId xmlns:a16="http://schemas.microsoft.com/office/drawing/2014/main" id="{0F2239FA-3BD7-494E-9EC2-983148F7A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37042" y="1659564"/>
              <a:ext cx="3717001" cy="2244227"/>
            </a:xfrm>
            <a:prstGeom prst="rect">
              <a:avLst/>
            </a:prstGeom>
          </p:spPr>
        </p:pic>
        <p:sp>
          <p:nvSpPr>
            <p:cNvPr id="71" name="Retângulo 70">
              <a:extLst>
                <a:ext uri="{FF2B5EF4-FFF2-40B4-BE49-F238E27FC236}">
                  <a16:creationId xmlns:a16="http://schemas.microsoft.com/office/drawing/2014/main" id="{7A5FB32D-7EC2-4F13-AE9E-AC9114F390FD}"/>
                </a:ext>
              </a:extLst>
            </p:cNvPr>
            <p:cNvSpPr/>
            <p:nvPr/>
          </p:nvSpPr>
          <p:spPr>
            <a:xfrm>
              <a:off x="149586" y="1368783"/>
              <a:ext cx="6532567" cy="52910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72" name="Imagem 71">
              <a:extLst>
                <a:ext uri="{FF2B5EF4-FFF2-40B4-BE49-F238E27FC236}">
                  <a16:creationId xmlns:a16="http://schemas.microsoft.com/office/drawing/2014/main" id="{63D79F38-AAAC-4C63-917F-7052D4A4C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461" b="-1721"/>
            <a:stretch/>
          </p:blipFill>
          <p:spPr>
            <a:xfrm rot="17273182" flipV="1">
              <a:off x="6277333" y="6264800"/>
              <a:ext cx="843297" cy="452370"/>
            </a:xfrm>
            <a:prstGeom prst="rect">
              <a:avLst/>
            </a:prstGeom>
          </p:spPr>
        </p:pic>
      </p:grpSp>
      <p:sp>
        <p:nvSpPr>
          <p:cNvPr id="3" name="Espaço Reservado para Texto 1">
            <a:extLst>
              <a:ext uri="{FF2B5EF4-FFF2-40B4-BE49-F238E27FC236}">
                <a16:creationId xmlns:a16="http://schemas.microsoft.com/office/drawing/2014/main" id="{01B2727D-7589-4A0D-B33E-BCE57B6FB8BA}"/>
              </a:ext>
            </a:extLst>
          </p:cNvPr>
          <p:cNvSpPr txBox="1">
            <a:spLocks/>
          </p:cNvSpPr>
          <p:nvPr/>
        </p:nvSpPr>
        <p:spPr>
          <a:xfrm>
            <a:off x="0" y="138257"/>
            <a:ext cx="12191999" cy="79032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pt-BR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Dispositivos Legais Existentes e Decreto Governamental nº 10.946  – Eólica Offshore</a:t>
            </a:r>
          </a:p>
        </p:txBody>
      </p:sp>
      <p:sp>
        <p:nvSpPr>
          <p:cNvPr id="28" name="Espaço Reservado para Texto 1">
            <a:extLst>
              <a:ext uri="{FF2B5EF4-FFF2-40B4-BE49-F238E27FC236}">
                <a16:creationId xmlns:a16="http://schemas.microsoft.com/office/drawing/2014/main" id="{457CCA6E-AE7C-45A1-B259-220AB5E11F2A}"/>
              </a:ext>
            </a:extLst>
          </p:cNvPr>
          <p:cNvSpPr txBox="1">
            <a:spLocks/>
          </p:cNvSpPr>
          <p:nvPr/>
        </p:nvSpPr>
        <p:spPr>
          <a:xfrm>
            <a:off x="2342776" y="3097119"/>
            <a:ext cx="1294741" cy="30319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PL 576/2021</a:t>
            </a:r>
          </a:p>
        </p:txBody>
      </p:sp>
      <p:sp>
        <p:nvSpPr>
          <p:cNvPr id="27" name="Espaço Reservado para Texto 1">
            <a:extLst>
              <a:ext uri="{FF2B5EF4-FFF2-40B4-BE49-F238E27FC236}">
                <a16:creationId xmlns:a16="http://schemas.microsoft.com/office/drawing/2014/main" id="{EEBD001D-B38F-4A08-9103-54DF5767500A}"/>
              </a:ext>
            </a:extLst>
          </p:cNvPr>
          <p:cNvSpPr txBox="1">
            <a:spLocks/>
          </p:cNvSpPr>
          <p:nvPr/>
        </p:nvSpPr>
        <p:spPr>
          <a:xfrm>
            <a:off x="-70488" y="3098071"/>
            <a:ext cx="1675650" cy="43938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PL 484/2017</a:t>
            </a:r>
          </a:p>
        </p:txBody>
      </p:sp>
      <p:sp>
        <p:nvSpPr>
          <p:cNvPr id="29" name="Espaço Reservado para Texto 1">
            <a:extLst>
              <a:ext uri="{FF2B5EF4-FFF2-40B4-BE49-F238E27FC236}">
                <a16:creationId xmlns:a16="http://schemas.microsoft.com/office/drawing/2014/main" id="{9E91F80D-2C66-4729-A6F9-0944D3E7CD9B}"/>
              </a:ext>
            </a:extLst>
          </p:cNvPr>
          <p:cNvSpPr txBox="1">
            <a:spLocks/>
          </p:cNvSpPr>
          <p:nvPr/>
        </p:nvSpPr>
        <p:spPr>
          <a:xfrm>
            <a:off x="542138" y="3699296"/>
            <a:ext cx="1378893" cy="34283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pt-BR" sz="1400" b="1" dirty="0">
                <a:solidFill>
                  <a:schemeClr val="accent3">
                    <a:lumMod val="50000"/>
                  </a:schemeClr>
                </a:solidFill>
              </a:rPr>
              <a:t>PL 3655/2021</a:t>
            </a:r>
          </a:p>
        </p:txBody>
      </p:sp>
      <p:sp>
        <p:nvSpPr>
          <p:cNvPr id="83" name="Espaço Reservado para Texto 1">
            <a:extLst>
              <a:ext uri="{FF2B5EF4-FFF2-40B4-BE49-F238E27FC236}">
                <a16:creationId xmlns:a16="http://schemas.microsoft.com/office/drawing/2014/main" id="{B716C238-1AF7-4597-BB30-278C5ABE4B3A}"/>
              </a:ext>
            </a:extLst>
          </p:cNvPr>
          <p:cNvSpPr txBox="1">
            <a:spLocks/>
          </p:cNvSpPr>
          <p:nvPr/>
        </p:nvSpPr>
        <p:spPr>
          <a:xfrm>
            <a:off x="7650055" y="1061302"/>
            <a:ext cx="4418420" cy="118850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Reunião entre </a:t>
            </a:r>
            <a:r>
              <a:rPr lang="pt-BR" sz="12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ABEEólica</a:t>
            </a:r>
            <a:r>
              <a:rPr lang="pt-BR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 MME – 22, Outubro, 2021</a:t>
            </a:r>
          </a:p>
          <a:p>
            <a:pPr marL="1143000" lvl="1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MME escutou os investidores sobre os principais desafios regulatórios</a:t>
            </a:r>
          </a:p>
        </p:txBody>
      </p:sp>
      <p:sp>
        <p:nvSpPr>
          <p:cNvPr id="84" name="Espaço Reservado para Texto 1">
            <a:extLst>
              <a:ext uri="{FF2B5EF4-FFF2-40B4-BE49-F238E27FC236}">
                <a16:creationId xmlns:a16="http://schemas.microsoft.com/office/drawing/2014/main" id="{9518191E-7D26-4338-9264-933C273C68AE}"/>
              </a:ext>
            </a:extLst>
          </p:cNvPr>
          <p:cNvSpPr txBox="1">
            <a:spLocks/>
          </p:cNvSpPr>
          <p:nvPr/>
        </p:nvSpPr>
        <p:spPr>
          <a:xfrm>
            <a:off x="8312108" y="1854951"/>
            <a:ext cx="3727411" cy="271058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Procedimentos de Cessão e Uso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Participações Governamentais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Estudos 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seus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critérios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técnicos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;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Prismas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Energéticos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seu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planejamento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Orgãos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Competentes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(DIPs)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Outorgas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Autorização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Cessão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Planejada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0287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Cessão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Independente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0">
              <a:spcAft>
                <a:spcPts val="600"/>
              </a:spcAft>
              <a:buNone/>
            </a:pP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8111A018-D585-C394-092D-7040A9196685}"/>
              </a:ext>
            </a:extLst>
          </p:cNvPr>
          <p:cNvSpPr/>
          <p:nvPr/>
        </p:nvSpPr>
        <p:spPr>
          <a:xfrm>
            <a:off x="314842" y="715304"/>
            <a:ext cx="180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79484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42F404C4-0472-4D0A-9E13-D9ACF175D253}"/>
              </a:ext>
            </a:extLst>
          </p:cNvPr>
          <p:cNvSpPr txBox="1"/>
          <p:nvPr/>
        </p:nvSpPr>
        <p:spPr>
          <a:xfrm>
            <a:off x="65404" y="81709"/>
            <a:ext cx="6897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1C3B8B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Poppins" panose="00000500000000000000" pitchFamily="2" charset="0"/>
              </a:rPr>
              <a:t>IBAMA: Projetos em Etapa de Licenciamento Ambiental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FF4804ED-90FB-462A-B9F5-7CEFD33AE767}"/>
              </a:ext>
            </a:extLst>
          </p:cNvPr>
          <p:cNvSpPr/>
          <p:nvPr/>
        </p:nvSpPr>
        <p:spPr>
          <a:xfrm>
            <a:off x="143390" y="1116865"/>
            <a:ext cx="180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(Corpo)"/>
              <a:ea typeface="+mn-ea"/>
              <a:cs typeface="+mn-cs"/>
            </a:endParaRPr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24E9AAF9-8EBB-4F4F-BB55-2B390A8D03E3}"/>
              </a:ext>
            </a:extLst>
          </p:cNvPr>
          <p:cNvGrpSpPr/>
          <p:nvPr/>
        </p:nvGrpSpPr>
        <p:grpSpPr>
          <a:xfrm>
            <a:off x="403006" y="1538491"/>
            <a:ext cx="1586602" cy="499389"/>
            <a:chOff x="4786300" y="768232"/>
            <a:chExt cx="2066589" cy="1013627"/>
          </a:xfrm>
        </p:grpSpPr>
        <p:sp>
          <p:nvSpPr>
            <p:cNvPr id="24" name="Retângulo: Cantos Arredondados 23">
              <a:extLst>
                <a:ext uri="{FF2B5EF4-FFF2-40B4-BE49-F238E27FC236}">
                  <a16:creationId xmlns:a16="http://schemas.microsoft.com/office/drawing/2014/main" id="{DD0B59EB-80E1-4F7C-B3F7-4233E4C64AE6}"/>
                </a:ext>
              </a:extLst>
            </p:cNvPr>
            <p:cNvSpPr/>
            <p:nvPr/>
          </p:nvSpPr>
          <p:spPr>
            <a:xfrm>
              <a:off x="4786300" y="768232"/>
              <a:ext cx="2049596" cy="1013627"/>
            </a:xfrm>
            <a:prstGeom prst="roundRect">
              <a:avLst>
                <a:gd name="adj" fmla="val 50000"/>
              </a:avLst>
            </a:prstGeom>
            <a:solidFill>
              <a:srgbClr val="93C1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Espaço Reservado para Texto 1">
              <a:extLst>
                <a:ext uri="{FF2B5EF4-FFF2-40B4-BE49-F238E27FC236}">
                  <a16:creationId xmlns:a16="http://schemas.microsoft.com/office/drawing/2014/main" id="{535F34B1-35C5-48BD-B84F-10A00870716B}"/>
                </a:ext>
              </a:extLst>
            </p:cNvPr>
            <p:cNvSpPr txBox="1">
              <a:spLocks/>
            </p:cNvSpPr>
            <p:nvPr/>
          </p:nvSpPr>
          <p:spPr>
            <a:xfrm>
              <a:off x="4803293" y="862243"/>
              <a:ext cx="2049596" cy="901050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pt-BR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169,44 GW</a:t>
              </a:r>
              <a:endPara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6" name="Espaço Reservado para Texto 1">
            <a:extLst>
              <a:ext uri="{FF2B5EF4-FFF2-40B4-BE49-F238E27FC236}">
                <a16:creationId xmlns:a16="http://schemas.microsoft.com/office/drawing/2014/main" id="{60D5E042-8BDC-4EB0-9D95-00D3E3C25B5E}"/>
              </a:ext>
            </a:extLst>
          </p:cNvPr>
          <p:cNvSpPr txBox="1">
            <a:spLocks/>
          </p:cNvSpPr>
          <p:nvPr/>
        </p:nvSpPr>
        <p:spPr>
          <a:xfrm>
            <a:off x="9576987" y="6479614"/>
            <a:ext cx="1011791" cy="34329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Fonte: IBAMA</a:t>
            </a:r>
          </a:p>
        </p:txBody>
      </p:sp>
      <p:pic>
        <p:nvPicPr>
          <p:cNvPr id="22" name="Imagem 21" descr="Forma&#10;&#10;Descrição gerada automaticamente">
            <a:extLst>
              <a:ext uri="{FF2B5EF4-FFF2-40B4-BE49-F238E27FC236}">
                <a16:creationId xmlns:a16="http://schemas.microsoft.com/office/drawing/2014/main" id="{0B6CAA9E-C418-4D0F-8DB2-E15D120B6AB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50" b="83472"/>
          <a:stretch/>
        </p:blipFill>
        <p:spPr>
          <a:xfrm>
            <a:off x="10082883" y="-1"/>
            <a:ext cx="2109118" cy="427573"/>
          </a:xfrm>
          <a:prstGeom prst="rect">
            <a:avLst/>
          </a:prstGeom>
        </p:spPr>
      </p:pic>
      <p:sp>
        <p:nvSpPr>
          <p:cNvPr id="27" name="CaixaDeTexto 26">
            <a:extLst>
              <a:ext uri="{FF2B5EF4-FFF2-40B4-BE49-F238E27FC236}">
                <a16:creationId xmlns:a16="http://schemas.microsoft.com/office/drawing/2014/main" id="{1AAC8439-F4EA-4268-46F6-BA819F178161}"/>
              </a:ext>
            </a:extLst>
          </p:cNvPr>
          <p:cNvSpPr txBox="1"/>
          <p:nvPr/>
        </p:nvSpPr>
        <p:spPr>
          <a:xfrm>
            <a:off x="2289090" y="1634298"/>
            <a:ext cx="36030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23388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Em processo de licenciamento no IBAMA.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97D26673-20CD-9901-A0E0-476DCFF80ED7}"/>
              </a:ext>
            </a:extLst>
          </p:cNvPr>
          <p:cNvCxnSpPr/>
          <p:nvPr/>
        </p:nvCxnSpPr>
        <p:spPr>
          <a:xfrm>
            <a:off x="2163778" y="1417856"/>
            <a:ext cx="0" cy="7413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636B4825-D735-0D56-844A-4CF6C083F0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9" t="56295" r="41600" b="1305"/>
          <a:stretch/>
        </p:blipFill>
        <p:spPr>
          <a:xfrm>
            <a:off x="7740528" y="292752"/>
            <a:ext cx="4258508" cy="614739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9D822C0-B526-8768-4024-65873F4361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90" y="3434516"/>
            <a:ext cx="4213940" cy="126348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2DE11FC-F181-D5C3-7C0A-E4FB5E1528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390" y="2437287"/>
            <a:ext cx="3074301" cy="96534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090508B-03F9-175E-FEB5-A563C0C503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6656" y="4805274"/>
            <a:ext cx="1573539" cy="198518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75024FA-8DD8-28A5-3714-DE140332D1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40" y="4722743"/>
            <a:ext cx="1703449" cy="207800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0CAA0FF-972F-97D5-8661-0FCC1A166C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3296" y="4742081"/>
            <a:ext cx="3138857" cy="205866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4897A0F6-0F13-76B1-BD95-298961DB64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5579" y="2296080"/>
            <a:ext cx="839758" cy="238370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AF2D040-4B47-3F2A-B6F3-7E4C200937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99636" y="2417446"/>
            <a:ext cx="2232067" cy="206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4998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Agrupar 75">
            <a:extLst>
              <a:ext uri="{FF2B5EF4-FFF2-40B4-BE49-F238E27FC236}">
                <a16:creationId xmlns:a16="http://schemas.microsoft.com/office/drawing/2014/main" id="{C1B33ED5-BA36-4569-BF6C-68B4A0C88A87}"/>
              </a:ext>
            </a:extLst>
          </p:cNvPr>
          <p:cNvGrpSpPr/>
          <p:nvPr/>
        </p:nvGrpSpPr>
        <p:grpSpPr>
          <a:xfrm>
            <a:off x="5280112" y="726034"/>
            <a:ext cx="3601975" cy="3886722"/>
            <a:chOff x="5310832" y="541261"/>
            <a:chExt cx="3601975" cy="3886722"/>
          </a:xfrm>
        </p:grpSpPr>
        <p:grpSp>
          <p:nvGrpSpPr>
            <p:cNvPr id="73" name="Agrupar 72">
              <a:extLst>
                <a:ext uri="{FF2B5EF4-FFF2-40B4-BE49-F238E27FC236}">
                  <a16:creationId xmlns:a16="http://schemas.microsoft.com/office/drawing/2014/main" id="{C3EC77E7-E37F-4FC4-B68E-19EF6093F6C5}"/>
                </a:ext>
              </a:extLst>
            </p:cNvPr>
            <p:cNvGrpSpPr/>
            <p:nvPr/>
          </p:nvGrpSpPr>
          <p:grpSpPr>
            <a:xfrm>
              <a:off x="5310832" y="541261"/>
              <a:ext cx="3601975" cy="3886722"/>
              <a:chOff x="5214865" y="616115"/>
              <a:chExt cx="3601975" cy="3886722"/>
            </a:xfrm>
          </p:grpSpPr>
          <p:grpSp>
            <p:nvGrpSpPr>
              <p:cNvPr id="34" name="Agrupar 33">
                <a:extLst>
                  <a:ext uri="{FF2B5EF4-FFF2-40B4-BE49-F238E27FC236}">
                    <a16:creationId xmlns:a16="http://schemas.microsoft.com/office/drawing/2014/main" id="{1CAEB9F2-9FD4-4BF3-A66E-22BEED03021F}"/>
                  </a:ext>
                </a:extLst>
              </p:cNvPr>
              <p:cNvGrpSpPr/>
              <p:nvPr/>
            </p:nvGrpSpPr>
            <p:grpSpPr>
              <a:xfrm>
                <a:off x="5214865" y="616115"/>
                <a:ext cx="3601975" cy="3886722"/>
                <a:chOff x="964273" y="3242263"/>
                <a:chExt cx="3601975" cy="3886722"/>
              </a:xfrm>
            </p:grpSpPr>
            <p:grpSp>
              <p:nvGrpSpPr>
                <p:cNvPr id="9" name="Agrupar 8">
                  <a:extLst>
                    <a:ext uri="{FF2B5EF4-FFF2-40B4-BE49-F238E27FC236}">
                      <a16:creationId xmlns:a16="http://schemas.microsoft.com/office/drawing/2014/main" id="{9762A644-4CF8-4459-A1CA-A9FDF3DE8769}"/>
                    </a:ext>
                  </a:extLst>
                </p:cNvPr>
                <p:cNvGrpSpPr/>
                <p:nvPr/>
              </p:nvGrpSpPr>
              <p:grpSpPr>
                <a:xfrm>
                  <a:off x="2043961" y="3242263"/>
                  <a:ext cx="2522287" cy="2616482"/>
                  <a:chOff x="537866" y="679580"/>
                  <a:chExt cx="2522287" cy="2616482"/>
                </a:xfrm>
              </p:grpSpPr>
              <p:grpSp>
                <p:nvGrpSpPr>
                  <p:cNvPr id="10" name="Agrupar 9">
                    <a:extLst>
                      <a:ext uri="{FF2B5EF4-FFF2-40B4-BE49-F238E27FC236}">
                        <a16:creationId xmlns:a16="http://schemas.microsoft.com/office/drawing/2014/main" id="{7D64C4CF-8045-4317-9DC9-5D0437985183}"/>
                      </a:ext>
                    </a:extLst>
                  </p:cNvPr>
                  <p:cNvGrpSpPr/>
                  <p:nvPr/>
                </p:nvGrpSpPr>
                <p:grpSpPr>
                  <a:xfrm>
                    <a:off x="537866" y="1496062"/>
                    <a:ext cx="1797363" cy="1800000"/>
                    <a:chOff x="8301399" y="2487883"/>
                    <a:chExt cx="2455719" cy="2310000"/>
                  </a:xfrm>
                </p:grpSpPr>
                <p:sp>
                  <p:nvSpPr>
                    <p:cNvPr id="12" name="Oval 14">
                      <a:extLst>
                        <a:ext uri="{FF2B5EF4-FFF2-40B4-BE49-F238E27FC236}">
                          <a16:creationId xmlns:a16="http://schemas.microsoft.com/office/drawing/2014/main" id="{C7F9F53D-C765-4C27-A880-97C4F96D4E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08118" y="2487883"/>
                      <a:ext cx="2449000" cy="2310000"/>
                    </a:xfrm>
                    <a:prstGeom prst="ellipse">
                      <a:avLst/>
                    </a:prstGeom>
                    <a:solidFill>
                      <a:schemeClr val="accent5">
                        <a:lumMod val="60000"/>
                        <a:lumOff val="40000"/>
                        <a:alpha val="36078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 dirty="0"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13" name="Espaço Reservado para Texto 1">
                      <a:extLst>
                        <a:ext uri="{FF2B5EF4-FFF2-40B4-BE49-F238E27FC236}">
                          <a16:creationId xmlns:a16="http://schemas.microsoft.com/office/drawing/2014/main" id="{3A4CFDCC-ECE3-4171-A3E6-48660EEAE742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8301399" y="2942120"/>
                      <a:ext cx="2449000" cy="1505089"/>
                    </a:xfrm>
                    <a:prstGeom prst="rect">
                      <a:avLst/>
                    </a:prstGeom>
                  </p:spPr>
                  <p:txBody>
                    <a:bodyPr anchor="ctr"/>
                    <a:lstStyle>
                      <a:lvl1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  <a:defRPr sz="2800" kern="12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lvl1pPr>
                      <a:lvl2pPr marL="6858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5146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9718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429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86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lvl="1" algn="ctr"/>
                      <a:r>
                        <a:rPr lang="en-US" sz="1200" b="1" dirty="0" err="1">
                          <a:solidFill>
                            <a:srgbClr val="38424C"/>
                          </a:solidFill>
                        </a:rPr>
                        <a:t>Desafios</a:t>
                      </a:r>
                      <a:r>
                        <a:rPr lang="en-US" sz="1200" b="1" dirty="0">
                          <a:solidFill>
                            <a:srgbClr val="38424C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38424C"/>
                          </a:solidFill>
                        </a:rPr>
                        <a:t>Tecnológicos</a:t>
                      </a:r>
                      <a:r>
                        <a:rPr lang="en-US" sz="1200" b="1" dirty="0">
                          <a:solidFill>
                            <a:srgbClr val="38424C"/>
                          </a:solidFill>
                        </a:rPr>
                        <a:t> e Custos</a:t>
                      </a:r>
                      <a:endParaRPr lang="pt-BR" sz="1200" b="1" dirty="0">
                        <a:solidFill>
                          <a:srgbClr val="38424C"/>
                        </a:solidFill>
                      </a:endParaRPr>
                    </a:p>
                  </p:txBody>
                </p:sp>
              </p:grpSp>
              <p:sp>
                <p:nvSpPr>
                  <p:cNvPr id="11" name="Oval 14">
                    <a:extLst>
                      <a:ext uri="{FF2B5EF4-FFF2-40B4-BE49-F238E27FC236}">
                        <a16:creationId xmlns:a16="http://schemas.microsoft.com/office/drawing/2014/main" id="{69784CA1-71D9-4E73-BEC8-4D26FD0BD794}"/>
                      </a:ext>
                    </a:extLst>
                  </p:cNvPr>
                  <p:cNvSpPr/>
                  <p:nvPr/>
                </p:nvSpPr>
                <p:spPr>
                  <a:xfrm>
                    <a:off x="1662995" y="679580"/>
                    <a:ext cx="1397158" cy="1354795"/>
                  </a:xfrm>
                  <a:prstGeom prst="ellipse">
                    <a:avLst/>
                  </a:prstGeom>
                  <a:solidFill>
                    <a:schemeClr val="accent5">
                      <a:lumMod val="75000"/>
                      <a:alpha val="36078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>
                      <a:latin typeface="Century Gothic" panose="020B0502020202020204" pitchFamily="34" charset="0"/>
                    </a:endParaRPr>
                  </a:p>
                </p:txBody>
              </p:sp>
            </p:grpSp>
            <p:sp>
              <p:nvSpPr>
                <p:cNvPr id="33" name="Oval 14">
                  <a:extLst>
                    <a:ext uri="{FF2B5EF4-FFF2-40B4-BE49-F238E27FC236}">
                      <a16:creationId xmlns:a16="http://schemas.microsoft.com/office/drawing/2014/main" id="{52DD3254-4526-4A21-8492-CDB831E60A5D}"/>
                    </a:ext>
                  </a:extLst>
                </p:cNvPr>
                <p:cNvSpPr/>
                <p:nvPr/>
              </p:nvSpPr>
              <p:spPr>
                <a:xfrm>
                  <a:off x="964273" y="5112985"/>
                  <a:ext cx="2016000" cy="2016000"/>
                </a:xfrm>
                <a:prstGeom prst="ellipse">
                  <a:avLst/>
                </a:prstGeom>
                <a:solidFill>
                  <a:schemeClr val="accent5">
                    <a:lumMod val="75000"/>
                    <a:alpha val="36078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200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Progresso </a:t>
                  </a:r>
                  <a:r>
                    <a:rPr lang="en-US" sz="1200" dirty="0" err="1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tecnológico</a:t>
                  </a:r>
                  <a:r>
                    <a:rPr lang="en-US" sz="1200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 e </a:t>
                  </a:r>
                  <a:r>
                    <a:rPr lang="en-US" sz="1200" dirty="0" err="1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redução</a:t>
                  </a:r>
                  <a:r>
                    <a:rPr lang="en-US" sz="1200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 de custos </a:t>
                  </a:r>
                  <a:r>
                    <a:rPr lang="en-US" sz="1200" dirty="0" err="1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promovendo</a:t>
                  </a:r>
                  <a:r>
                    <a:rPr lang="en-US" sz="1200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 a </a:t>
                  </a:r>
                  <a:r>
                    <a:rPr lang="en-US" sz="1200" dirty="0" err="1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competitividade</a:t>
                  </a:r>
                  <a:endParaRPr lang="pt-BR" sz="1200" dirty="0">
                    <a:solidFill>
                      <a:schemeClr val="tx1"/>
                    </a:solidFill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66" name="CaixaDeTexto 65">
                <a:extLst>
                  <a:ext uri="{FF2B5EF4-FFF2-40B4-BE49-F238E27FC236}">
                    <a16:creationId xmlns:a16="http://schemas.microsoft.com/office/drawing/2014/main" id="{7B45E912-536B-4693-8EEF-A91F9447D605}"/>
                  </a:ext>
                </a:extLst>
              </p:cNvPr>
              <p:cNvSpPr txBox="1"/>
              <p:nvPr/>
            </p:nvSpPr>
            <p:spPr>
              <a:xfrm>
                <a:off x="5867877" y="1434953"/>
                <a:ext cx="8631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b="1" dirty="0">
                    <a:solidFill>
                      <a:srgbClr val="38424C"/>
                    </a:solidFill>
                  </a:rPr>
                  <a:t>3</a:t>
                </a:r>
                <a:endParaRPr lang="pt-BR" sz="1800" b="1" dirty="0">
                  <a:solidFill>
                    <a:srgbClr val="38424C"/>
                  </a:solidFill>
                </a:endParaRPr>
              </a:p>
            </p:txBody>
          </p:sp>
        </p:grpSp>
        <p:pic>
          <p:nvPicPr>
            <p:cNvPr id="56" name="Gráfico 55" descr="Blockchain estrutura de tópicos">
              <a:extLst>
                <a:ext uri="{FF2B5EF4-FFF2-40B4-BE49-F238E27FC236}">
                  <a16:creationId xmlns:a16="http://schemas.microsoft.com/office/drawing/2014/main" id="{BE5E5055-DD9A-4EDA-818D-73C20E86C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735601" y="721552"/>
              <a:ext cx="914400" cy="914400"/>
            </a:xfrm>
            <a:prstGeom prst="rect">
              <a:avLst/>
            </a:prstGeom>
          </p:spPr>
        </p:pic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82EFDFB7-AE7B-440A-B0A1-E3D1A1FFDE89}"/>
              </a:ext>
            </a:extLst>
          </p:cNvPr>
          <p:cNvGrpSpPr/>
          <p:nvPr/>
        </p:nvGrpSpPr>
        <p:grpSpPr>
          <a:xfrm>
            <a:off x="2209220" y="3090270"/>
            <a:ext cx="3032124" cy="3682416"/>
            <a:chOff x="1785946" y="3108201"/>
            <a:chExt cx="3032124" cy="3682416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60AC31AC-3D41-46A6-9C2A-E1FF8F06A93D}"/>
                </a:ext>
              </a:extLst>
            </p:cNvPr>
            <p:cNvGrpSpPr/>
            <p:nvPr/>
          </p:nvGrpSpPr>
          <p:grpSpPr>
            <a:xfrm>
              <a:off x="1785946" y="3108201"/>
              <a:ext cx="3032124" cy="3682416"/>
              <a:chOff x="5146073" y="709254"/>
              <a:chExt cx="3032124" cy="3682416"/>
            </a:xfrm>
          </p:grpSpPr>
          <p:grpSp>
            <p:nvGrpSpPr>
              <p:cNvPr id="37" name="Agrupar 36">
                <a:extLst>
                  <a:ext uri="{FF2B5EF4-FFF2-40B4-BE49-F238E27FC236}">
                    <a16:creationId xmlns:a16="http://schemas.microsoft.com/office/drawing/2014/main" id="{C09CC49E-A90E-4632-8305-CFF1D6149E38}"/>
                  </a:ext>
                </a:extLst>
              </p:cNvPr>
              <p:cNvGrpSpPr/>
              <p:nvPr/>
            </p:nvGrpSpPr>
            <p:grpSpPr>
              <a:xfrm>
                <a:off x="5146073" y="709254"/>
                <a:ext cx="3032124" cy="3682416"/>
                <a:chOff x="4846100" y="1017404"/>
                <a:chExt cx="3032124" cy="3682416"/>
              </a:xfrm>
            </p:grpSpPr>
            <p:grpSp>
              <p:nvGrpSpPr>
                <p:cNvPr id="14" name="Agrupar 13">
                  <a:extLst>
                    <a:ext uri="{FF2B5EF4-FFF2-40B4-BE49-F238E27FC236}">
                      <a16:creationId xmlns:a16="http://schemas.microsoft.com/office/drawing/2014/main" id="{CD2715B2-03A0-40AC-BDFC-23C877BB168C}"/>
                    </a:ext>
                  </a:extLst>
                </p:cNvPr>
                <p:cNvGrpSpPr/>
                <p:nvPr/>
              </p:nvGrpSpPr>
              <p:grpSpPr>
                <a:xfrm>
                  <a:off x="5577289" y="1017404"/>
                  <a:ext cx="2300935" cy="2673879"/>
                  <a:chOff x="560366" y="755121"/>
                  <a:chExt cx="2300935" cy="2673879"/>
                </a:xfrm>
              </p:grpSpPr>
              <p:grpSp>
                <p:nvGrpSpPr>
                  <p:cNvPr id="15" name="Agrupar 14">
                    <a:extLst>
                      <a:ext uri="{FF2B5EF4-FFF2-40B4-BE49-F238E27FC236}">
                        <a16:creationId xmlns:a16="http://schemas.microsoft.com/office/drawing/2014/main" id="{EFFFBCD2-5976-40CC-A7EE-F33590504691}"/>
                      </a:ext>
                    </a:extLst>
                  </p:cNvPr>
                  <p:cNvGrpSpPr/>
                  <p:nvPr/>
                </p:nvGrpSpPr>
                <p:grpSpPr>
                  <a:xfrm>
                    <a:off x="560366" y="1629000"/>
                    <a:ext cx="1800000" cy="1800000"/>
                    <a:chOff x="8332141" y="2658487"/>
                    <a:chExt cx="2459322" cy="2310000"/>
                  </a:xfrm>
                </p:grpSpPr>
                <p:sp>
                  <p:nvSpPr>
                    <p:cNvPr id="17" name="Oval 14">
                      <a:extLst>
                        <a:ext uri="{FF2B5EF4-FFF2-40B4-BE49-F238E27FC236}">
                          <a16:creationId xmlns:a16="http://schemas.microsoft.com/office/drawing/2014/main" id="{DFA2B222-C052-46E0-ABB9-28064C3EC7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342463" y="2658487"/>
                      <a:ext cx="2449000" cy="2310000"/>
                    </a:xfrm>
                    <a:prstGeom prst="ellipse">
                      <a:avLst/>
                    </a:prstGeom>
                    <a:solidFill>
                      <a:schemeClr val="accent4">
                        <a:alpha val="36078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 dirty="0"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18" name="Espaço Reservado para Texto 1">
                      <a:extLst>
                        <a:ext uri="{FF2B5EF4-FFF2-40B4-BE49-F238E27FC236}">
                          <a16:creationId xmlns:a16="http://schemas.microsoft.com/office/drawing/2014/main" id="{537A1656-A657-4E02-8324-ABA2939B8411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8332141" y="3060943"/>
                      <a:ext cx="2448999" cy="1505089"/>
                    </a:xfrm>
                    <a:prstGeom prst="rect">
                      <a:avLst/>
                    </a:prstGeom>
                  </p:spPr>
                  <p:txBody>
                    <a:bodyPr anchor="ctr"/>
                    <a:lstStyle>
                      <a:lvl1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  <a:defRPr sz="2800" kern="12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lvl1pPr>
                      <a:lvl2pPr marL="6858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5146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9718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429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86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600" b="1" dirty="0" err="1">
                          <a:solidFill>
                            <a:srgbClr val="38424C"/>
                          </a:solidFill>
                        </a:rPr>
                        <a:t>Institucional</a:t>
                      </a:r>
                      <a:r>
                        <a:rPr lang="en-US" sz="1600" b="1" dirty="0">
                          <a:solidFill>
                            <a:srgbClr val="38424C"/>
                          </a:solidFill>
                        </a:rPr>
                        <a:t> Regulatório</a:t>
                      </a:r>
                    </a:p>
                  </p:txBody>
                </p:sp>
              </p:grpSp>
              <p:sp>
                <p:nvSpPr>
                  <p:cNvPr id="16" name="Oval 14">
                    <a:extLst>
                      <a:ext uri="{FF2B5EF4-FFF2-40B4-BE49-F238E27FC236}">
                        <a16:creationId xmlns:a16="http://schemas.microsoft.com/office/drawing/2014/main" id="{802B4562-F992-4D09-9DED-0F0426178C74}"/>
                      </a:ext>
                    </a:extLst>
                  </p:cNvPr>
                  <p:cNvSpPr/>
                  <p:nvPr/>
                </p:nvSpPr>
                <p:spPr>
                  <a:xfrm>
                    <a:off x="1464143" y="755121"/>
                    <a:ext cx="1397158" cy="1354795"/>
                  </a:xfrm>
                  <a:prstGeom prst="ellipse">
                    <a:avLst/>
                  </a:prstGeom>
                  <a:solidFill>
                    <a:srgbClr val="C5DFED">
                      <a:alpha val="36078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>
                      <a:latin typeface="Century Gothic" panose="020B0502020202020204" pitchFamily="34" charset="0"/>
                    </a:endParaRPr>
                  </a:p>
                </p:txBody>
              </p:sp>
            </p:grpSp>
            <p:sp>
              <p:nvSpPr>
                <p:cNvPr id="36" name="Oval 14">
                  <a:extLst>
                    <a:ext uri="{FF2B5EF4-FFF2-40B4-BE49-F238E27FC236}">
                      <a16:creationId xmlns:a16="http://schemas.microsoft.com/office/drawing/2014/main" id="{0C928335-A689-4B12-BEFA-0C29D5A90528}"/>
                    </a:ext>
                  </a:extLst>
                </p:cNvPr>
                <p:cNvSpPr/>
                <p:nvPr/>
              </p:nvSpPr>
              <p:spPr>
                <a:xfrm>
                  <a:off x="4846100" y="3163364"/>
                  <a:ext cx="1478012" cy="1536456"/>
                </a:xfrm>
                <a:prstGeom prst="ellipse">
                  <a:avLst/>
                </a:prstGeom>
                <a:solidFill>
                  <a:srgbClr val="C5DFED">
                    <a:alpha val="36078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300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Decreto Nº 10.946</a:t>
                  </a:r>
                </a:p>
              </p:txBody>
            </p:sp>
          </p:grpSp>
          <p:pic>
            <p:nvPicPr>
              <p:cNvPr id="48" name="Gráfico 47" descr="Documento estrutura de tópicos">
                <a:extLst>
                  <a:ext uri="{FF2B5EF4-FFF2-40B4-BE49-F238E27FC236}">
                    <a16:creationId xmlns:a16="http://schemas.microsoft.com/office/drawing/2014/main" id="{C31D5E8A-1E85-4E1A-8804-E413CB53C2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022418" y="897555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3597CD7D-9D4D-4FAA-A602-20ACED351561}"/>
                </a:ext>
              </a:extLst>
            </p:cNvPr>
            <p:cNvSpPr txBox="1"/>
            <p:nvPr/>
          </p:nvSpPr>
          <p:spPr>
            <a:xfrm>
              <a:off x="2074082" y="4176549"/>
              <a:ext cx="863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38424C"/>
                  </a:solidFill>
                </a:rPr>
                <a:t>2</a:t>
              </a:r>
              <a:endParaRPr lang="pt-BR" sz="1800" b="1" dirty="0">
                <a:solidFill>
                  <a:srgbClr val="38424C"/>
                </a:solidFill>
              </a:endParaRPr>
            </a:p>
          </p:txBody>
        </p: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5CFD0A6C-F68E-4D02-8E1B-60323F21516A}"/>
              </a:ext>
            </a:extLst>
          </p:cNvPr>
          <p:cNvGrpSpPr/>
          <p:nvPr/>
        </p:nvGrpSpPr>
        <p:grpSpPr>
          <a:xfrm>
            <a:off x="5365539" y="3775417"/>
            <a:ext cx="3568863" cy="3048928"/>
            <a:chOff x="5412191" y="3625404"/>
            <a:chExt cx="3568863" cy="3048928"/>
          </a:xfrm>
        </p:grpSpPr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9154579A-FC94-4C52-AE2E-972A9E32107E}"/>
                </a:ext>
              </a:extLst>
            </p:cNvPr>
            <p:cNvGrpSpPr/>
            <p:nvPr/>
          </p:nvGrpSpPr>
          <p:grpSpPr>
            <a:xfrm>
              <a:off x="5412191" y="3625404"/>
              <a:ext cx="3568863" cy="3048928"/>
              <a:chOff x="5052236" y="3586548"/>
              <a:chExt cx="3568863" cy="3048928"/>
            </a:xfrm>
          </p:grpSpPr>
          <p:grpSp>
            <p:nvGrpSpPr>
              <p:cNvPr id="41" name="Agrupar 40">
                <a:extLst>
                  <a:ext uri="{FF2B5EF4-FFF2-40B4-BE49-F238E27FC236}">
                    <a16:creationId xmlns:a16="http://schemas.microsoft.com/office/drawing/2014/main" id="{C2C45D2D-ADF6-4E51-BCCC-6889267C81F2}"/>
                  </a:ext>
                </a:extLst>
              </p:cNvPr>
              <p:cNvGrpSpPr/>
              <p:nvPr/>
            </p:nvGrpSpPr>
            <p:grpSpPr>
              <a:xfrm>
                <a:off x="5052236" y="3586548"/>
                <a:ext cx="3457364" cy="2893372"/>
                <a:chOff x="6181873" y="3921780"/>
                <a:chExt cx="3457364" cy="2893372"/>
              </a:xfrm>
            </p:grpSpPr>
            <p:grpSp>
              <p:nvGrpSpPr>
                <p:cNvPr id="19" name="Agrupar 18">
                  <a:extLst>
                    <a:ext uri="{FF2B5EF4-FFF2-40B4-BE49-F238E27FC236}">
                      <a16:creationId xmlns:a16="http://schemas.microsoft.com/office/drawing/2014/main" id="{C9B6B08F-38BB-4A4D-8CE9-EF0095AB1211}"/>
                    </a:ext>
                  </a:extLst>
                </p:cNvPr>
                <p:cNvGrpSpPr/>
                <p:nvPr/>
              </p:nvGrpSpPr>
              <p:grpSpPr>
                <a:xfrm>
                  <a:off x="7235049" y="3921780"/>
                  <a:ext cx="2404188" cy="2449558"/>
                  <a:chOff x="457113" y="755121"/>
                  <a:chExt cx="2404188" cy="2449558"/>
                </a:xfrm>
              </p:grpSpPr>
              <p:grpSp>
                <p:nvGrpSpPr>
                  <p:cNvPr id="20" name="Agrupar 19">
                    <a:extLst>
                      <a:ext uri="{FF2B5EF4-FFF2-40B4-BE49-F238E27FC236}">
                        <a16:creationId xmlns:a16="http://schemas.microsoft.com/office/drawing/2014/main" id="{AA3AAAA8-5CA8-4D76-8789-D9A5DB134425}"/>
                      </a:ext>
                    </a:extLst>
                  </p:cNvPr>
                  <p:cNvGrpSpPr/>
                  <p:nvPr/>
                </p:nvGrpSpPr>
                <p:grpSpPr>
                  <a:xfrm>
                    <a:off x="457113" y="1404679"/>
                    <a:ext cx="1808344" cy="1800000"/>
                    <a:chOff x="8191070" y="2370608"/>
                    <a:chExt cx="2470723" cy="2310000"/>
                  </a:xfrm>
                </p:grpSpPr>
                <p:sp>
                  <p:nvSpPr>
                    <p:cNvPr id="22" name="Oval 14">
                      <a:extLst>
                        <a:ext uri="{FF2B5EF4-FFF2-40B4-BE49-F238E27FC236}">
                          <a16:creationId xmlns:a16="http://schemas.microsoft.com/office/drawing/2014/main" id="{070D72BC-3F9B-4B7E-89EB-86C6EC83A1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212793" y="2370608"/>
                      <a:ext cx="2449000" cy="2310000"/>
                    </a:xfrm>
                    <a:prstGeom prst="ellipse">
                      <a:avLst/>
                    </a:prstGeom>
                    <a:solidFill>
                      <a:schemeClr val="accent6">
                        <a:lumMod val="60000"/>
                        <a:lumOff val="40000"/>
                        <a:alpha val="36078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 dirty="0">
                        <a:latin typeface="Century Gothic" panose="020B0502020202020204" pitchFamily="34" charset="0"/>
                      </a:endParaRPr>
                    </a:p>
                  </p:txBody>
                </p:sp>
                <p:sp>
                  <p:nvSpPr>
                    <p:cNvPr id="23" name="Espaço Reservado para Texto 1">
                      <a:extLst>
                        <a:ext uri="{FF2B5EF4-FFF2-40B4-BE49-F238E27FC236}">
                          <a16:creationId xmlns:a16="http://schemas.microsoft.com/office/drawing/2014/main" id="{A9CEB4AB-E732-4AC8-9751-1E4884ADF406}"/>
                        </a:ext>
                      </a:extLst>
                    </p:cNvPr>
                    <p:cNvSpPr txBox="1">
                      <a:spLocks/>
                    </p:cNvSpPr>
                    <p:nvPr/>
                  </p:nvSpPr>
                  <p:spPr>
                    <a:xfrm>
                      <a:off x="8191070" y="2805500"/>
                      <a:ext cx="2448999" cy="1505089"/>
                    </a:xfrm>
                    <a:prstGeom prst="rect">
                      <a:avLst/>
                    </a:prstGeom>
                  </p:spPr>
                  <p:txBody>
                    <a:bodyPr anchor="ctr"/>
                    <a:lstStyle>
                      <a:lvl1pPr marL="0" indent="0" algn="l" defTabSz="914400" rtl="0" eaLnBrk="1" latinLnBrk="0" hangingPunct="1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None/>
                        <a:defRPr sz="2800" kern="120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lvl1pPr>
                      <a:lvl2pPr marL="6858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1143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600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20574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5146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9718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4290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86200" indent="-228600" algn="l" defTabSz="914400" rtl="0" eaLnBrk="1" latinLnBrk="0" hangingPunct="1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r>
                        <a:rPr lang="en-US" sz="1600" b="1" dirty="0" err="1">
                          <a:solidFill>
                            <a:srgbClr val="38424C"/>
                          </a:solidFill>
                        </a:rPr>
                        <a:t>Desafios</a:t>
                      </a:r>
                      <a:r>
                        <a:rPr lang="en-US" sz="1600" b="1" dirty="0">
                          <a:solidFill>
                            <a:srgbClr val="38424C"/>
                          </a:solidFill>
                        </a:rPr>
                        <a:t> de Mercado</a:t>
                      </a:r>
                      <a:endParaRPr lang="pt-BR" sz="1600" b="1" dirty="0">
                        <a:solidFill>
                          <a:srgbClr val="38424C"/>
                        </a:solidFill>
                      </a:endParaRPr>
                    </a:p>
                  </p:txBody>
                </p:sp>
              </p:grpSp>
              <p:sp>
                <p:nvSpPr>
                  <p:cNvPr id="21" name="Oval 14">
                    <a:extLst>
                      <a:ext uri="{FF2B5EF4-FFF2-40B4-BE49-F238E27FC236}">
                        <a16:creationId xmlns:a16="http://schemas.microsoft.com/office/drawing/2014/main" id="{4836F8AC-71D6-4534-9629-810E49979D92}"/>
                      </a:ext>
                    </a:extLst>
                  </p:cNvPr>
                  <p:cNvSpPr/>
                  <p:nvPr/>
                </p:nvSpPr>
                <p:spPr>
                  <a:xfrm>
                    <a:off x="1464143" y="755121"/>
                    <a:ext cx="1397158" cy="1354795"/>
                  </a:xfrm>
                  <a:prstGeom prst="ellipse">
                    <a:avLst/>
                  </a:prstGeom>
                  <a:solidFill>
                    <a:schemeClr val="accent6">
                      <a:alpha val="36078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>
                      <a:latin typeface="Century Gothic" panose="020B0502020202020204" pitchFamily="34" charset="0"/>
                    </a:endParaRPr>
                  </a:p>
                </p:txBody>
              </p:sp>
            </p:grpSp>
            <p:sp>
              <p:nvSpPr>
                <p:cNvPr id="40" name="Oval 14">
                  <a:extLst>
                    <a:ext uri="{FF2B5EF4-FFF2-40B4-BE49-F238E27FC236}">
                      <a16:creationId xmlns:a16="http://schemas.microsoft.com/office/drawing/2014/main" id="{F656AA0A-096F-489A-B325-28BE2DAD8387}"/>
                    </a:ext>
                  </a:extLst>
                </p:cNvPr>
                <p:cNvSpPr/>
                <p:nvPr/>
              </p:nvSpPr>
              <p:spPr>
                <a:xfrm>
                  <a:off x="6181873" y="5460357"/>
                  <a:ext cx="1493714" cy="1354795"/>
                </a:xfrm>
                <a:prstGeom prst="ellipse">
                  <a:avLst/>
                </a:prstGeom>
                <a:solidFill>
                  <a:schemeClr val="accent6">
                    <a:alpha val="36078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000" dirty="0">
                      <a:solidFill>
                        <a:schemeClr val="tx1"/>
                      </a:solidFill>
                      <a:latin typeface="Century Gothic" panose="020B0502020202020204" pitchFamily="34" charset="0"/>
                    </a:rPr>
                    <a:t>Necessidade de contratar energia no curto prazo devido ao crescimento econômico</a:t>
                  </a:r>
                </a:p>
              </p:txBody>
            </p:sp>
          </p:grpSp>
          <p:sp>
            <p:nvSpPr>
              <p:cNvPr id="57" name="Oval 14">
                <a:extLst>
                  <a:ext uri="{FF2B5EF4-FFF2-40B4-BE49-F238E27FC236}">
                    <a16:creationId xmlns:a16="http://schemas.microsoft.com/office/drawing/2014/main" id="{41CE9312-FAA8-49D1-96CD-BD17F335E07E}"/>
                  </a:ext>
                </a:extLst>
              </p:cNvPr>
              <p:cNvSpPr/>
              <p:nvPr/>
            </p:nvSpPr>
            <p:spPr>
              <a:xfrm>
                <a:off x="7337052" y="5399915"/>
                <a:ext cx="1284047" cy="1235561"/>
              </a:xfrm>
              <a:prstGeom prst="ellipse">
                <a:avLst/>
              </a:prstGeom>
              <a:solidFill>
                <a:schemeClr val="accent6">
                  <a:alpha val="36078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 err="1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Leilão</a:t>
                </a:r>
                <a:r>
                  <a:rPr lang="en-US" sz="12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1200" dirty="0" err="1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reserva</a:t>
                </a:r>
                <a:r>
                  <a:rPr lang="en-US" sz="12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de </a:t>
                </a:r>
                <a:r>
                  <a:rPr lang="en-US" sz="1200" dirty="0" err="1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eólica</a:t>
                </a:r>
                <a:r>
                  <a:rPr lang="en-US" sz="12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offshore</a:t>
                </a:r>
                <a:endParaRPr lang="pt-BR" sz="1200" dirty="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61" name="Gráfico 60" descr="Martelo estrutura de tópicos">
                <a:extLst>
                  <a:ext uri="{FF2B5EF4-FFF2-40B4-BE49-F238E27FC236}">
                    <a16:creationId xmlns:a16="http://schemas.microsoft.com/office/drawing/2014/main" id="{380B078A-F9F8-4D60-A6F1-6FC3BEF548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7419681" y="3792292"/>
                <a:ext cx="873713" cy="873713"/>
              </a:xfrm>
              <a:prstGeom prst="rect">
                <a:avLst/>
              </a:prstGeom>
            </p:spPr>
          </p:pic>
        </p:grpSp>
        <p:sp>
          <p:nvSpPr>
            <p:cNvPr id="67" name="CaixaDeTexto 66">
              <a:extLst>
                <a:ext uri="{FF2B5EF4-FFF2-40B4-BE49-F238E27FC236}">
                  <a16:creationId xmlns:a16="http://schemas.microsoft.com/office/drawing/2014/main" id="{D4A949F7-02F5-477B-88B9-5FBE2F2EECD5}"/>
                </a:ext>
              </a:extLst>
            </p:cNvPr>
            <p:cNvSpPr txBox="1"/>
            <p:nvPr/>
          </p:nvSpPr>
          <p:spPr>
            <a:xfrm>
              <a:off x="5999191" y="4557381"/>
              <a:ext cx="863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38424C"/>
                  </a:solidFill>
                </a:rPr>
                <a:t>4</a:t>
              </a:r>
              <a:endParaRPr lang="pt-BR" sz="1800" b="1" dirty="0">
                <a:solidFill>
                  <a:srgbClr val="38424C"/>
                </a:solidFill>
              </a:endParaRPr>
            </a:p>
          </p:txBody>
        </p: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69FDB2E8-E121-40B3-B672-6C05C9F4F762}"/>
              </a:ext>
            </a:extLst>
          </p:cNvPr>
          <p:cNvGrpSpPr/>
          <p:nvPr/>
        </p:nvGrpSpPr>
        <p:grpSpPr>
          <a:xfrm>
            <a:off x="9175135" y="816638"/>
            <a:ext cx="2387360" cy="4106216"/>
            <a:chOff x="9614569" y="1102841"/>
            <a:chExt cx="2387360" cy="4106216"/>
          </a:xfrm>
        </p:grpSpPr>
        <p:grpSp>
          <p:nvGrpSpPr>
            <p:cNvPr id="39" name="Agrupar 38">
              <a:extLst>
                <a:ext uri="{FF2B5EF4-FFF2-40B4-BE49-F238E27FC236}">
                  <a16:creationId xmlns:a16="http://schemas.microsoft.com/office/drawing/2014/main" id="{AF4505F5-EE2F-4E23-BEF0-F1740BE0CADE}"/>
                </a:ext>
              </a:extLst>
            </p:cNvPr>
            <p:cNvGrpSpPr/>
            <p:nvPr/>
          </p:nvGrpSpPr>
          <p:grpSpPr>
            <a:xfrm>
              <a:off x="9700994" y="1102841"/>
              <a:ext cx="2300935" cy="4106216"/>
              <a:chOff x="9078624" y="605662"/>
              <a:chExt cx="2300935" cy="4106216"/>
            </a:xfrm>
          </p:grpSpPr>
          <p:grpSp>
            <p:nvGrpSpPr>
              <p:cNvPr id="24" name="Agrupar 23">
                <a:extLst>
                  <a:ext uri="{FF2B5EF4-FFF2-40B4-BE49-F238E27FC236}">
                    <a16:creationId xmlns:a16="http://schemas.microsoft.com/office/drawing/2014/main" id="{5C43010B-9BB0-45F8-B3D3-CDFF66C47B50}"/>
                  </a:ext>
                </a:extLst>
              </p:cNvPr>
              <p:cNvGrpSpPr/>
              <p:nvPr/>
            </p:nvGrpSpPr>
            <p:grpSpPr>
              <a:xfrm>
                <a:off x="9078624" y="605662"/>
                <a:ext cx="2300935" cy="2673879"/>
                <a:chOff x="560366" y="755121"/>
                <a:chExt cx="2300935" cy="2673879"/>
              </a:xfrm>
            </p:grpSpPr>
            <p:grpSp>
              <p:nvGrpSpPr>
                <p:cNvPr id="25" name="Agrupar 24">
                  <a:extLst>
                    <a:ext uri="{FF2B5EF4-FFF2-40B4-BE49-F238E27FC236}">
                      <a16:creationId xmlns:a16="http://schemas.microsoft.com/office/drawing/2014/main" id="{460EE822-728A-4A5C-97F9-3B29450CFF38}"/>
                    </a:ext>
                  </a:extLst>
                </p:cNvPr>
                <p:cNvGrpSpPr/>
                <p:nvPr/>
              </p:nvGrpSpPr>
              <p:grpSpPr>
                <a:xfrm>
                  <a:off x="560366" y="1629000"/>
                  <a:ext cx="1800000" cy="1800000"/>
                  <a:chOff x="8332141" y="2658487"/>
                  <a:chExt cx="2459322" cy="2310000"/>
                </a:xfrm>
              </p:grpSpPr>
              <p:sp>
                <p:nvSpPr>
                  <p:cNvPr id="27" name="Oval 14">
                    <a:extLst>
                      <a:ext uri="{FF2B5EF4-FFF2-40B4-BE49-F238E27FC236}">
                        <a16:creationId xmlns:a16="http://schemas.microsoft.com/office/drawing/2014/main" id="{7E661365-F4CD-410E-B29F-6044AC871EA7}"/>
                      </a:ext>
                    </a:extLst>
                  </p:cNvPr>
                  <p:cNvSpPr/>
                  <p:nvPr/>
                </p:nvSpPr>
                <p:spPr>
                  <a:xfrm>
                    <a:off x="8342463" y="2658487"/>
                    <a:ext cx="2449000" cy="2310000"/>
                  </a:xfrm>
                  <a:prstGeom prst="ellipse">
                    <a:avLst/>
                  </a:prstGeom>
                  <a:solidFill>
                    <a:schemeClr val="accent1">
                      <a:lumMod val="60000"/>
                      <a:lumOff val="40000"/>
                      <a:alpha val="36078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pt-BR" dirty="0">
                      <a:latin typeface="Century Gothic" panose="020B0502020202020204" pitchFamily="34" charset="0"/>
                    </a:endParaRPr>
                  </a:p>
                </p:txBody>
              </p:sp>
              <p:sp>
                <p:nvSpPr>
                  <p:cNvPr id="28" name="Espaço Reservado para Texto 1">
                    <a:extLst>
                      <a:ext uri="{FF2B5EF4-FFF2-40B4-BE49-F238E27FC236}">
                        <a16:creationId xmlns:a16="http://schemas.microsoft.com/office/drawing/2014/main" id="{518E0D61-C1A4-40EE-B0B9-1EA63B56AE2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8332141" y="3060943"/>
                    <a:ext cx="2448999" cy="1505089"/>
                  </a:xfrm>
                  <a:prstGeom prst="rect">
                    <a:avLst/>
                  </a:prstGeom>
                </p:spPr>
                <p:txBody>
                  <a:bodyPr anchor="ctr"/>
                  <a:lstStyle>
                    <a:lvl1pPr marL="0" indent="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None/>
                      <a:defRPr sz="2800" kern="1200">
                        <a:solidFill>
                          <a:schemeClr val="bg1">
                            <a:lumMod val="50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600" b="1" dirty="0">
                        <a:solidFill>
                          <a:srgbClr val="38424C"/>
                        </a:solidFill>
                      </a:rPr>
                      <a:t>Infraestrutura</a:t>
                    </a:r>
                    <a:endParaRPr lang="pt-BR" sz="1600" b="1" dirty="0">
                      <a:solidFill>
                        <a:srgbClr val="38424C"/>
                      </a:solidFill>
                    </a:endParaRPr>
                  </a:p>
                </p:txBody>
              </p:sp>
            </p:grpSp>
            <p:sp>
              <p:nvSpPr>
                <p:cNvPr id="26" name="Oval 14">
                  <a:extLst>
                    <a:ext uri="{FF2B5EF4-FFF2-40B4-BE49-F238E27FC236}">
                      <a16:creationId xmlns:a16="http://schemas.microsoft.com/office/drawing/2014/main" id="{5EA16EBA-E933-409E-A931-469F4365F73C}"/>
                    </a:ext>
                  </a:extLst>
                </p:cNvPr>
                <p:cNvSpPr/>
                <p:nvPr/>
              </p:nvSpPr>
              <p:spPr>
                <a:xfrm>
                  <a:off x="1464143" y="755121"/>
                  <a:ext cx="1397158" cy="1354795"/>
                </a:xfrm>
                <a:prstGeom prst="ellipse">
                  <a:avLst/>
                </a:prstGeom>
                <a:solidFill>
                  <a:schemeClr val="accent1">
                    <a:alpha val="36078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>
                    <a:latin typeface="Century Gothic" panose="020B0502020202020204" pitchFamily="34" charset="0"/>
                  </a:endParaRPr>
                </a:p>
              </p:txBody>
            </p:sp>
          </p:grpSp>
          <p:sp>
            <p:nvSpPr>
              <p:cNvPr id="38" name="Oval 14">
                <a:extLst>
                  <a:ext uri="{FF2B5EF4-FFF2-40B4-BE49-F238E27FC236}">
                    <a16:creationId xmlns:a16="http://schemas.microsoft.com/office/drawing/2014/main" id="{47D4EFE9-8DA3-47A0-ABEA-88EC8EBD4DC0}"/>
                  </a:ext>
                </a:extLst>
              </p:cNvPr>
              <p:cNvSpPr/>
              <p:nvPr/>
            </p:nvSpPr>
            <p:spPr>
              <a:xfrm>
                <a:off x="9108302" y="2970101"/>
                <a:ext cx="1792445" cy="1741777"/>
              </a:xfrm>
              <a:prstGeom prst="ellipse">
                <a:avLst/>
              </a:prstGeom>
              <a:solidFill>
                <a:schemeClr val="accent1">
                  <a:alpha val="36078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9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Infraestrutura Portuária, Transmissão e Logística são requisitos para o desenvolvimento do setor</a:t>
                </a:r>
                <a:endParaRPr lang="en-US" sz="900" dirty="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68" name="CaixaDeTexto 67">
              <a:extLst>
                <a:ext uri="{FF2B5EF4-FFF2-40B4-BE49-F238E27FC236}">
                  <a16:creationId xmlns:a16="http://schemas.microsoft.com/office/drawing/2014/main" id="{158D86F7-D149-4BAD-A54D-9FA52D7052B6}"/>
                </a:ext>
              </a:extLst>
            </p:cNvPr>
            <p:cNvSpPr txBox="1"/>
            <p:nvPr/>
          </p:nvSpPr>
          <p:spPr>
            <a:xfrm>
              <a:off x="9614569" y="1775357"/>
              <a:ext cx="863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38424C"/>
                  </a:solidFill>
                </a:rPr>
                <a:t>5</a:t>
              </a:r>
              <a:endParaRPr lang="pt-BR" sz="1800" b="1" dirty="0">
                <a:solidFill>
                  <a:srgbClr val="38424C"/>
                </a:solidFill>
              </a:endParaRPr>
            </a:p>
          </p:txBody>
        </p:sp>
        <p:pic>
          <p:nvPicPr>
            <p:cNvPr id="70" name="Gráfico 69" descr="Guindaste estrutura de tópicos">
              <a:extLst>
                <a:ext uri="{FF2B5EF4-FFF2-40B4-BE49-F238E27FC236}">
                  <a16:creationId xmlns:a16="http://schemas.microsoft.com/office/drawing/2014/main" id="{CCD4EAC1-BE47-44C4-A1F7-D43F4442B8C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916779" y="1347085"/>
              <a:ext cx="914400" cy="914400"/>
            </a:xfrm>
            <a:prstGeom prst="rect">
              <a:avLst/>
            </a:prstGeom>
          </p:spPr>
        </p:pic>
      </p:grpSp>
      <p:grpSp>
        <p:nvGrpSpPr>
          <p:cNvPr id="80" name="Agrupar 79">
            <a:extLst>
              <a:ext uri="{FF2B5EF4-FFF2-40B4-BE49-F238E27FC236}">
                <a16:creationId xmlns:a16="http://schemas.microsoft.com/office/drawing/2014/main" id="{97A7D040-8DF0-4CF1-A69C-731F36159CB4}"/>
              </a:ext>
            </a:extLst>
          </p:cNvPr>
          <p:cNvGrpSpPr/>
          <p:nvPr/>
        </p:nvGrpSpPr>
        <p:grpSpPr>
          <a:xfrm>
            <a:off x="27367" y="882546"/>
            <a:ext cx="3515861" cy="3795536"/>
            <a:chOff x="111641" y="469955"/>
            <a:chExt cx="3515861" cy="3795536"/>
          </a:xfrm>
        </p:grpSpPr>
        <p:grpSp>
          <p:nvGrpSpPr>
            <p:cNvPr id="77" name="Agrupar 76">
              <a:extLst>
                <a:ext uri="{FF2B5EF4-FFF2-40B4-BE49-F238E27FC236}">
                  <a16:creationId xmlns:a16="http://schemas.microsoft.com/office/drawing/2014/main" id="{595A09B1-D803-4BD2-A8F7-C117210D048E}"/>
                </a:ext>
              </a:extLst>
            </p:cNvPr>
            <p:cNvGrpSpPr/>
            <p:nvPr/>
          </p:nvGrpSpPr>
          <p:grpSpPr>
            <a:xfrm>
              <a:off x="111641" y="469955"/>
              <a:ext cx="3035544" cy="3795536"/>
              <a:chOff x="155090" y="628791"/>
              <a:chExt cx="3035544" cy="3795536"/>
            </a:xfrm>
          </p:grpSpPr>
          <p:grpSp>
            <p:nvGrpSpPr>
              <p:cNvPr id="75" name="Agrupar 74">
                <a:extLst>
                  <a:ext uri="{FF2B5EF4-FFF2-40B4-BE49-F238E27FC236}">
                    <a16:creationId xmlns:a16="http://schemas.microsoft.com/office/drawing/2014/main" id="{E1F3AB58-DA1E-4128-B30E-46720226FFA9}"/>
                  </a:ext>
                </a:extLst>
              </p:cNvPr>
              <p:cNvGrpSpPr/>
              <p:nvPr/>
            </p:nvGrpSpPr>
            <p:grpSpPr>
              <a:xfrm>
                <a:off x="155090" y="628791"/>
                <a:ext cx="3035544" cy="3795536"/>
                <a:chOff x="273627" y="628791"/>
                <a:chExt cx="3035544" cy="3795536"/>
              </a:xfrm>
            </p:grpSpPr>
            <p:grpSp>
              <p:nvGrpSpPr>
                <p:cNvPr id="46" name="Agrupar 45">
                  <a:extLst>
                    <a:ext uri="{FF2B5EF4-FFF2-40B4-BE49-F238E27FC236}">
                      <a16:creationId xmlns:a16="http://schemas.microsoft.com/office/drawing/2014/main" id="{F1807030-D377-4D36-A6E5-A33379246D69}"/>
                    </a:ext>
                  </a:extLst>
                </p:cNvPr>
                <p:cNvGrpSpPr/>
                <p:nvPr/>
              </p:nvGrpSpPr>
              <p:grpSpPr>
                <a:xfrm>
                  <a:off x="273627" y="628791"/>
                  <a:ext cx="3035544" cy="3795536"/>
                  <a:chOff x="157278" y="837232"/>
                  <a:chExt cx="3035544" cy="3795536"/>
                </a:xfrm>
              </p:grpSpPr>
              <p:grpSp>
                <p:nvGrpSpPr>
                  <p:cNvPr id="8" name="Agrupar 7">
                    <a:extLst>
                      <a:ext uri="{FF2B5EF4-FFF2-40B4-BE49-F238E27FC236}">
                        <a16:creationId xmlns:a16="http://schemas.microsoft.com/office/drawing/2014/main" id="{AC31A3A1-4411-4802-8033-7AAACC63FB59}"/>
                      </a:ext>
                    </a:extLst>
                  </p:cNvPr>
                  <p:cNvGrpSpPr/>
                  <p:nvPr/>
                </p:nvGrpSpPr>
                <p:grpSpPr>
                  <a:xfrm>
                    <a:off x="891887" y="837232"/>
                    <a:ext cx="2300935" cy="2673879"/>
                    <a:chOff x="560366" y="755121"/>
                    <a:chExt cx="2300935" cy="2673879"/>
                  </a:xfrm>
                </p:grpSpPr>
                <p:grpSp>
                  <p:nvGrpSpPr>
                    <p:cNvPr id="3" name="Agrupar 2">
                      <a:extLst>
                        <a:ext uri="{FF2B5EF4-FFF2-40B4-BE49-F238E27FC236}">
                          <a16:creationId xmlns:a16="http://schemas.microsoft.com/office/drawing/2014/main" id="{83A4DAD3-0E07-4D4E-9361-DCF3E2C5C70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60366" y="1629000"/>
                      <a:ext cx="1800000" cy="1800000"/>
                      <a:chOff x="8332141" y="2658487"/>
                      <a:chExt cx="2459322" cy="2310000"/>
                    </a:xfrm>
                  </p:grpSpPr>
                  <p:sp>
                    <p:nvSpPr>
                      <p:cNvPr id="4" name="Oval 14">
                        <a:extLst>
                          <a:ext uri="{FF2B5EF4-FFF2-40B4-BE49-F238E27FC236}">
                            <a16:creationId xmlns:a16="http://schemas.microsoft.com/office/drawing/2014/main" id="{A95CF39C-FA24-41BF-95DC-CB8C87AC97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342463" y="2658487"/>
                        <a:ext cx="2449000" cy="2310000"/>
                      </a:xfrm>
                      <a:prstGeom prst="ellipse">
                        <a:avLst/>
                      </a:prstGeom>
                      <a:solidFill>
                        <a:srgbClr val="B6FCBB">
                          <a:alpha val="35686"/>
                        </a:srgb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pt-BR" dirty="0">
                          <a:latin typeface="Century Gothic" panose="020B0502020202020204" pitchFamily="34" charset="0"/>
                        </a:endParaRPr>
                      </a:p>
                    </p:txBody>
                  </p:sp>
                  <p:sp>
                    <p:nvSpPr>
                      <p:cNvPr id="5" name="Espaço Reservado para Texto 1">
                        <a:extLst>
                          <a:ext uri="{FF2B5EF4-FFF2-40B4-BE49-F238E27FC236}">
                            <a16:creationId xmlns:a16="http://schemas.microsoft.com/office/drawing/2014/main" id="{ECA55995-0E1A-40CC-B2C9-353317B443DE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8332141" y="3060943"/>
                        <a:ext cx="2448999" cy="1505089"/>
                      </a:xfrm>
                      <a:prstGeom prst="rect">
                        <a:avLst/>
                      </a:prstGeom>
                    </p:spPr>
                    <p:txBody>
                      <a:bodyPr anchor="ctr"/>
                      <a:lstStyle>
                        <a:lvl1pPr marL="0" indent="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None/>
                          <a:defRPr sz="2800" kern="120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entury Gothic" panose="020B0502020202020204" pitchFamily="34" charset="0"/>
                            <a:ea typeface="+mn-ea"/>
                            <a:cs typeface="+mn-cs"/>
                          </a:defRPr>
                        </a:lvl1pPr>
                        <a:lvl2pPr marL="6858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1430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6002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0574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5146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9718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4290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8862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algn="ctr"/>
                        <a:r>
                          <a:rPr lang="en-US" sz="1600" b="1" dirty="0">
                            <a:solidFill>
                              <a:srgbClr val="38424C"/>
                            </a:solidFill>
                          </a:rPr>
                          <a:t>Ambiental Regulatório</a:t>
                        </a:r>
                        <a:endParaRPr lang="pt-BR" sz="1600" b="1" dirty="0">
                          <a:solidFill>
                            <a:srgbClr val="38424C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6" name="Oval 14">
                      <a:extLst>
                        <a:ext uri="{FF2B5EF4-FFF2-40B4-BE49-F238E27FC236}">
                          <a16:creationId xmlns:a16="http://schemas.microsoft.com/office/drawing/2014/main" id="{1054C7AD-AA08-4474-BED8-9D5573BE8F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464143" y="755121"/>
                      <a:ext cx="1397158" cy="1354795"/>
                    </a:xfrm>
                    <a:prstGeom prst="ellipse">
                      <a:avLst/>
                    </a:prstGeom>
                    <a:solidFill>
                      <a:srgbClr val="62FA78">
                        <a:alpha val="35294"/>
                      </a:srgb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 dirty="0">
                        <a:latin typeface="Century Gothic" panose="020B0502020202020204" pitchFamily="34" charset="0"/>
                      </a:endParaRPr>
                    </a:p>
                  </p:txBody>
                </p:sp>
              </p:grpSp>
              <p:sp>
                <p:nvSpPr>
                  <p:cNvPr id="43" name="Oval 14">
                    <a:extLst>
                      <a:ext uri="{FF2B5EF4-FFF2-40B4-BE49-F238E27FC236}">
                        <a16:creationId xmlns:a16="http://schemas.microsoft.com/office/drawing/2014/main" id="{8619362B-CABC-49D8-8AB7-89D685BF4931}"/>
                      </a:ext>
                    </a:extLst>
                  </p:cNvPr>
                  <p:cNvSpPr/>
                  <p:nvPr/>
                </p:nvSpPr>
                <p:spPr>
                  <a:xfrm>
                    <a:off x="157278" y="3016658"/>
                    <a:ext cx="1718236" cy="1616110"/>
                  </a:xfrm>
                  <a:prstGeom prst="ellipse">
                    <a:avLst/>
                  </a:prstGeom>
                  <a:solidFill>
                    <a:srgbClr val="62FA78">
                      <a:alpha val="35294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1000" i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rPr>
                      <a:t>IBAMA: TERMO DE REFERÊNCIA PADRÃO PARA COMPLEXOS DE ENERGIA EÓLICA OFFSHORE</a:t>
                    </a:r>
                  </a:p>
                </p:txBody>
              </p:sp>
            </p:grpSp>
            <p:sp>
              <p:nvSpPr>
                <p:cNvPr id="64" name="CaixaDeTexto 63">
                  <a:extLst>
                    <a:ext uri="{FF2B5EF4-FFF2-40B4-BE49-F238E27FC236}">
                      <a16:creationId xmlns:a16="http://schemas.microsoft.com/office/drawing/2014/main" id="{7CC987FC-C045-47A1-9DAA-380E52B821B2}"/>
                    </a:ext>
                  </a:extLst>
                </p:cNvPr>
                <p:cNvSpPr txBox="1"/>
                <p:nvPr/>
              </p:nvSpPr>
              <p:spPr>
                <a:xfrm>
                  <a:off x="602628" y="1529393"/>
                  <a:ext cx="86318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800" b="1" dirty="0">
                      <a:solidFill>
                        <a:srgbClr val="38424C"/>
                      </a:solidFill>
                    </a:rPr>
                    <a:t>1</a:t>
                  </a:r>
                  <a:endParaRPr lang="pt-BR" sz="1800" b="1" dirty="0">
                    <a:solidFill>
                      <a:srgbClr val="38424C"/>
                    </a:solidFill>
                  </a:endParaRPr>
                </a:p>
              </p:txBody>
            </p:sp>
          </p:grpSp>
          <p:pic>
            <p:nvPicPr>
              <p:cNvPr id="45" name="Gráfico 44" descr="Mão aberta com planta estrutura de tópicos">
                <a:extLst>
                  <a:ext uri="{FF2B5EF4-FFF2-40B4-BE49-F238E27FC236}">
                    <a16:creationId xmlns:a16="http://schemas.microsoft.com/office/drawing/2014/main" id="{58246BE2-124E-46FE-93D5-C81C2A58A0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2084574" y="843969"/>
                <a:ext cx="889525" cy="889525"/>
              </a:xfrm>
              <a:prstGeom prst="rect">
                <a:avLst/>
              </a:prstGeom>
            </p:spPr>
          </p:pic>
        </p:grpSp>
        <p:sp>
          <p:nvSpPr>
            <p:cNvPr id="79" name="Oval 14">
              <a:extLst>
                <a:ext uri="{FF2B5EF4-FFF2-40B4-BE49-F238E27FC236}">
                  <a16:creationId xmlns:a16="http://schemas.microsoft.com/office/drawing/2014/main" id="{5D39623A-E478-4F3E-81F3-6EC64291ABDC}"/>
                </a:ext>
              </a:extLst>
            </p:cNvPr>
            <p:cNvSpPr/>
            <p:nvPr/>
          </p:nvSpPr>
          <p:spPr>
            <a:xfrm>
              <a:off x="2261450" y="2235007"/>
              <a:ext cx="1366052" cy="1322234"/>
            </a:xfrm>
            <a:prstGeom prst="ellipse">
              <a:avLst/>
            </a:prstGeom>
            <a:solidFill>
              <a:srgbClr val="62FA78">
                <a:alpha val="3529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00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133,33 GW </a:t>
              </a:r>
              <a:r>
                <a:rPr lang="pt-BR" sz="1000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em processo de licenciamento no IBAMA</a:t>
              </a:r>
            </a:p>
          </p:txBody>
        </p:sp>
      </p:grpSp>
      <p:sp>
        <p:nvSpPr>
          <p:cNvPr id="63" name="Espaço Reservado para Texto 1">
            <a:extLst>
              <a:ext uri="{FF2B5EF4-FFF2-40B4-BE49-F238E27FC236}">
                <a16:creationId xmlns:a16="http://schemas.microsoft.com/office/drawing/2014/main" id="{3B1DB9D1-94DB-4C11-9B2F-FD651BB16979}"/>
              </a:ext>
            </a:extLst>
          </p:cNvPr>
          <p:cNvSpPr txBox="1">
            <a:spLocks/>
          </p:cNvSpPr>
          <p:nvPr/>
        </p:nvSpPr>
        <p:spPr>
          <a:xfrm>
            <a:off x="0" y="156522"/>
            <a:ext cx="12192000" cy="8184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Próximos desafios da fonte eólica offshore no Brasil</a:t>
            </a:r>
          </a:p>
        </p:txBody>
      </p:sp>
      <p:sp>
        <p:nvSpPr>
          <p:cNvPr id="60" name="Retângulo: Cantos Arredondados 59">
            <a:extLst>
              <a:ext uri="{FF2B5EF4-FFF2-40B4-BE49-F238E27FC236}">
                <a16:creationId xmlns:a16="http://schemas.microsoft.com/office/drawing/2014/main" id="{47BD80E8-D889-C289-12BC-685A0247B319}"/>
              </a:ext>
            </a:extLst>
          </p:cNvPr>
          <p:cNvSpPr/>
          <p:nvPr/>
        </p:nvSpPr>
        <p:spPr>
          <a:xfrm>
            <a:off x="314842" y="715304"/>
            <a:ext cx="180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0641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Agrupar 31">
            <a:extLst>
              <a:ext uri="{FF2B5EF4-FFF2-40B4-BE49-F238E27FC236}">
                <a16:creationId xmlns:a16="http://schemas.microsoft.com/office/drawing/2014/main" id="{E558E21A-D5A1-4D03-B961-311A139D776D}"/>
              </a:ext>
            </a:extLst>
          </p:cNvPr>
          <p:cNvGrpSpPr/>
          <p:nvPr/>
        </p:nvGrpSpPr>
        <p:grpSpPr>
          <a:xfrm>
            <a:off x="6368473" y="795769"/>
            <a:ext cx="4052295" cy="1381726"/>
            <a:chOff x="4704561" y="703764"/>
            <a:chExt cx="3204503" cy="1190944"/>
          </a:xfrm>
        </p:grpSpPr>
        <p:pic>
          <p:nvPicPr>
            <p:cNvPr id="33" name="Imagem 32">
              <a:extLst>
                <a:ext uri="{FF2B5EF4-FFF2-40B4-BE49-F238E27FC236}">
                  <a16:creationId xmlns:a16="http://schemas.microsoft.com/office/drawing/2014/main" id="{3FDA15B8-0515-42E5-9298-A89626D5DE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7797" b="68810"/>
            <a:stretch/>
          </p:blipFill>
          <p:spPr>
            <a:xfrm>
              <a:off x="4704561" y="703764"/>
              <a:ext cx="3204503" cy="1190944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34" name="Imagem 33">
              <a:extLst>
                <a:ext uri="{FF2B5EF4-FFF2-40B4-BE49-F238E27FC236}">
                  <a16:creationId xmlns:a16="http://schemas.microsoft.com/office/drawing/2014/main" id="{92BDC469-7E26-419D-9FEF-CF130A009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7250" y="1603994"/>
              <a:ext cx="980661" cy="250695"/>
            </a:xfrm>
            <a:prstGeom prst="rect">
              <a:avLst/>
            </a:prstGeom>
          </p:spPr>
        </p:pic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ECEC110C-337E-4144-8079-17C4E5A02B7B}"/>
              </a:ext>
            </a:extLst>
          </p:cNvPr>
          <p:cNvGrpSpPr/>
          <p:nvPr/>
        </p:nvGrpSpPr>
        <p:grpSpPr>
          <a:xfrm>
            <a:off x="8455929" y="1652152"/>
            <a:ext cx="3631372" cy="1151222"/>
            <a:chOff x="655084" y="1119072"/>
            <a:chExt cx="3631372" cy="1151222"/>
          </a:xfrm>
        </p:grpSpPr>
        <p:pic>
          <p:nvPicPr>
            <p:cNvPr id="37" name="Imagem 36">
              <a:extLst>
                <a:ext uri="{FF2B5EF4-FFF2-40B4-BE49-F238E27FC236}">
                  <a16:creationId xmlns:a16="http://schemas.microsoft.com/office/drawing/2014/main" id="{2A6EF02F-E427-4A32-8322-817432D8C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084" y="1119072"/>
              <a:ext cx="3631372" cy="115122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44" name="Imagem 43">
              <a:extLst>
                <a:ext uri="{FF2B5EF4-FFF2-40B4-BE49-F238E27FC236}">
                  <a16:creationId xmlns:a16="http://schemas.microsoft.com/office/drawing/2014/main" id="{A21C5EE1-DF4D-4163-8A39-51738E16A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28374" y="1798976"/>
              <a:ext cx="1285875" cy="323850"/>
            </a:xfrm>
            <a:prstGeom prst="rect">
              <a:avLst/>
            </a:prstGeom>
          </p:spPr>
        </p:pic>
      </p:grpSp>
      <p:pic>
        <p:nvPicPr>
          <p:cNvPr id="53" name="Imagem 52">
            <a:extLst>
              <a:ext uri="{FF2B5EF4-FFF2-40B4-BE49-F238E27FC236}">
                <a16:creationId xmlns:a16="http://schemas.microsoft.com/office/drawing/2014/main" id="{098C6B1C-79AA-439C-9A34-348BA5D512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6420" y="2408483"/>
            <a:ext cx="4356000" cy="43900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7" name="Espaço Reservado para Texto 1">
            <a:extLst>
              <a:ext uri="{FF2B5EF4-FFF2-40B4-BE49-F238E27FC236}">
                <a16:creationId xmlns:a16="http://schemas.microsoft.com/office/drawing/2014/main" id="{4A266F13-EEE1-4B24-8F2A-4135E2806018}"/>
              </a:ext>
            </a:extLst>
          </p:cNvPr>
          <p:cNvSpPr txBox="1">
            <a:spLocks/>
          </p:cNvSpPr>
          <p:nvPr/>
        </p:nvSpPr>
        <p:spPr>
          <a:xfrm>
            <a:off x="185852" y="152981"/>
            <a:ext cx="6704046" cy="8184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Hidrogênio Verde</a:t>
            </a:r>
          </a:p>
        </p:txBody>
      </p: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78FE2662-7AC7-493B-BFD4-E561757DB1DE}"/>
              </a:ext>
            </a:extLst>
          </p:cNvPr>
          <p:cNvGrpSpPr>
            <a:grpSpLocks noChangeAspect="1"/>
          </p:cNvGrpSpPr>
          <p:nvPr/>
        </p:nvGrpSpPr>
        <p:grpSpPr>
          <a:xfrm>
            <a:off x="5973257" y="3910465"/>
            <a:ext cx="3492000" cy="1796101"/>
            <a:chOff x="5965077" y="4638025"/>
            <a:chExt cx="4119359" cy="2118785"/>
          </a:xfrm>
        </p:grpSpPr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1184107B-5FB8-4C45-8022-851799808F0B}"/>
                </a:ext>
              </a:extLst>
            </p:cNvPr>
            <p:cNvSpPr/>
            <p:nvPr/>
          </p:nvSpPr>
          <p:spPr>
            <a:xfrm>
              <a:off x="5965077" y="4638025"/>
              <a:ext cx="4119359" cy="211878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9507AA6F-DB38-4CE3-AA4C-49555A53242C}"/>
                </a:ext>
              </a:extLst>
            </p:cNvPr>
            <p:cNvGrpSpPr/>
            <p:nvPr/>
          </p:nvGrpSpPr>
          <p:grpSpPr>
            <a:xfrm>
              <a:off x="6074316" y="4708050"/>
              <a:ext cx="3900879" cy="2027197"/>
              <a:chOff x="3290496" y="1692213"/>
              <a:chExt cx="5611008" cy="3051420"/>
            </a:xfrm>
          </p:grpSpPr>
          <p:pic>
            <p:nvPicPr>
              <p:cNvPr id="51" name="Imagem 50">
                <a:extLst>
                  <a:ext uri="{FF2B5EF4-FFF2-40B4-BE49-F238E27FC236}">
                    <a16:creationId xmlns:a16="http://schemas.microsoft.com/office/drawing/2014/main" id="{B27008B8-A5E8-4135-8034-B2E6BC2413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90496" y="2114365"/>
                <a:ext cx="5611008" cy="2629268"/>
              </a:xfrm>
              <a:prstGeom prst="rect">
                <a:avLst/>
              </a:prstGeom>
            </p:spPr>
          </p:pic>
          <p:pic>
            <p:nvPicPr>
              <p:cNvPr id="52" name="Imagem 51">
                <a:extLst>
                  <a:ext uri="{FF2B5EF4-FFF2-40B4-BE49-F238E27FC236}">
                    <a16:creationId xmlns:a16="http://schemas.microsoft.com/office/drawing/2014/main" id="{5595C776-7586-4806-95B9-FFD1AC2B64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90894" y="1692213"/>
                <a:ext cx="2053615" cy="495941"/>
              </a:xfrm>
              <a:prstGeom prst="rect">
                <a:avLst/>
              </a:prstGeom>
            </p:spPr>
          </p:pic>
        </p:grp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C8E3AE28-3506-4149-B601-FCF44C860253}"/>
              </a:ext>
            </a:extLst>
          </p:cNvPr>
          <p:cNvGrpSpPr>
            <a:grpSpLocks noChangeAspect="1"/>
          </p:cNvGrpSpPr>
          <p:nvPr/>
        </p:nvGrpSpPr>
        <p:grpSpPr>
          <a:xfrm>
            <a:off x="5210848" y="5919275"/>
            <a:ext cx="4032000" cy="826133"/>
            <a:chOff x="4414616" y="5741439"/>
            <a:chExt cx="5253260" cy="1076356"/>
          </a:xfrm>
        </p:grpSpPr>
        <p:pic>
          <p:nvPicPr>
            <p:cNvPr id="55" name="Imagem 54">
              <a:extLst>
                <a:ext uri="{FF2B5EF4-FFF2-40B4-BE49-F238E27FC236}">
                  <a16:creationId xmlns:a16="http://schemas.microsoft.com/office/drawing/2014/main" id="{78B6AA81-B3CA-44DE-B975-32A62B716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14616" y="5741439"/>
              <a:ext cx="5253260" cy="1076356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56" name="Imagem 55">
              <a:extLst>
                <a:ext uri="{FF2B5EF4-FFF2-40B4-BE49-F238E27FC236}">
                  <a16:creationId xmlns:a16="http://schemas.microsoft.com/office/drawing/2014/main" id="{D97506FF-6437-4873-9CFB-D4543A3E57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034389" y="6483925"/>
              <a:ext cx="624534" cy="323832"/>
            </a:xfrm>
            <a:prstGeom prst="rect">
              <a:avLst/>
            </a:prstGeom>
          </p:spPr>
        </p:pic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B469BB6A-1BAB-45BA-B3C4-AA4B14101F7E}"/>
              </a:ext>
            </a:extLst>
          </p:cNvPr>
          <p:cNvGrpSpPr/>
          <p:nvPr/>
        </p:nvGrpSpPr>
        <p:grpSpPr>
          <a:xfrm>
            <a:off x="1946847" y="1483076"/>
            <a:ext cx="1980000" cy="1997920"/>
            <a:chOff x="8523714" y="4233751"/>
            <a:chExt cx="2229575" cy="2129894"/>
          </a:xfrm>
        </p:grpSpPr>
        <p:sp>
          <p:nvSpPr>
            <p:cNvPr id="58" name="Oval 25">
              <a:extLst>
                <a:ext uri="{FF2B5EF4-FFF2-40B4-BE49-F238E27FC236}">
                  <a16:creationId xmlns:a16="http://schemas.microsoft.com/office/drawing/2014/main" id="{6124B3C8-8687-4D8E-A94A-15266273212E}"/>
                </a:ext>
              </a:extLst>
            </p:cNvPr>
            <p:cNvSpPr/>
            <p:nvPr/>
          </p:nvSpPr>
          <p:spPr>
            <a:xfrm>
              <a:off x="8523714" y="4233751"/>
              <a:ext cx="2229575" cy="2110790"/>
            </a:xfrm>
            <a:prstGeom prst="ellipse">
              <a:avLst/>
            </a:prstGeom>
            <a:solidFill>
              <a:srgbClr val="92D05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Espaço Reservado para Texto 1">
              <a:extLst>
                <a:ext uri="{FF2B5EF4-FFF2-40B4-BE49-F238E27FC236}">
                  <a16:creationId xmlns:a16="http://schemas.microsoft.com/office/drawing/2014/main" id="{6D38BDF8-1B4C-4158-A083-EB2BB6716C88}"/>
                </a:ext>
              </a:extLst>
            </p:cNvPr>
            <p:cNvSpPr txBox="1">
              <a:spLocks/>
            </p:cNvSpPr>
            <p:nvPr/>
          </p:nvSpPr>
          <p:spPr>
            <a:xfrm>
              <a:off x="8641787" y="4486025"/>
              <a:ext cx="2023411" cy="187762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PNH2</a:t>
              </a:r>
            </a:p>
            <a:p>
              <a:pPr algn="ctr"/>
              <a:r>
                <a:rPr lang="pt-BR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Programa Nacional de Hidrogênio</a:t>
              </a:r>
            </a:p>
            <a:p>
              <a:pPr algn="ctr"/>
              <a:r>
                <a:rPr lang="pt-B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Ministério de Minas e Energia</a:t>
              </a:r>
            </a:p>
          </p:txBody>
        </p:sp>
      </p:grp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DB2CA19F-6C27-4D82-A5B2-EAE49A37EED7}"/>
              </a:ext>
            </a:extLst>
          </p:cNvPr>
          <p:cNvSpPr txBox="1"/>
          <p:nvPr/>
        </p:nvSpPr>
        <p:spPr>
          <a:xfrm>
            <a:off x="609363" y="1052281"/>
            <a:ext cx="47855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Iniciativas governamentais</a:t>
            </a:r>
          </a:p>
        </p:txBody>
      </p: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F23BA683-2258-4CCF-AD56-D56ADD7DB7CE}"/>
              </a:ext>
            </a:extLst>
          </p:cNvPr>
          <p:cNvGrpSpPr/>
          <p:nvPr/>
        </p:nvGrpSpPr>
        <p:grpSpPr>
          <a:xfrm>
            <a:off x="3890545" y="1547366"/>
            <a:ext cx="1800000" cy="1989651"/>
            <a:chOff x="8523715" y="4354227"/>
            <a:chExt cx="1555241" cy="1674335"/>
          </a:xfrm>
        </p:grpSpPr>
        <p:sp>
          <p:nvSpPr>
            <p:cNvPr id="62" name="Oval 25">
              <a:extLst>
                <a:ext uri="{FF2B5EF4-FFF2-40B4-BE49-F238E27FC236}">
                  <a16:creationId xmlns:a16="http://schemas.microsoft.com/office/drawing/2014/main" id="{E1334E94-60D6-44A7-B350-A2ECA0F49C21}"/>
                </a:ext>
              </a:extLst>
            </p:cNvPr>
            <p:cNvSpPr/>
            <p:nvPr/>
          </p:nvSpPr>
          <p:spPr>
            <a:xfrm>
              <a:off x="8523715" y="4354227"/>
              <a:ext cx="1555241" cy="1514740"/>
            </a:xfrm>
            <a:prstGeom prst="ellipse">
              <a:avLst/>
            </a:prstGeom>
            <a:solidFill>
              <a:srgbClr val="27966B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3" name="Espaço Reservado para Texto 1">
              <a:extLst>
                <a:ext uri="{FF2B5EF4-FFF2-40B4-BE49-F238E27FC236}">
                  <a16:creationId xmlns:a16="http://schemas.microsoft.com/office/drawing/2014/main" id="{ED774B63-7C3C-48E8-8FB9-FCB3E72F61FB}"/>
                </a:ext>
              </a:extLst>
            </p:cNvPr>
            <p:cNvSpPr txBox="1">
              <a:spLocks/>
            </p:cNvSpPr>
            <p:nvPr/>
          </p:nvSpPr>
          <p:spPr>
            <a:xfrm>
              <a:off x="8523715" y="4494622"/>
              <a:ext cx="1555241" cy="1533940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pt-BR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Nota Técnica – EPE</a:t>
              </a:r>
            </a:p>
            <a:p>
              <a:pPr algn="ctr">
                <a:spcBef>
                  <a:spcPts val="600"/>
                </a:spcBef>
              </a:pPr>
              <a:r>
                <a:rPr lang="pt-BR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Base para a Consolidação da Estratégia Brasileira de Hidrogênio</a:t>
              </a:r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F2667AB7-CFF1-481B-B94B-7458EF36AC18}"/>
              </a:ext>
            </a:extLst>
          </p:cNvPr>
          <p:cNvGrpSpPr/>
          <p:nvPr/>
        </p:nvGrpSpPr>
        <p:grpSpPr>
          <a:xfrm>
            <a:off x="19240" y="1563701"/>
            <a:ext cx="1944000" cy="1944000"/>
            <a:chOff x="8523714" y="4334500"/>
            <a:chExt cx="1641778" cy="1596768"/>
          </a:xfrm>
        </p:grpSpPr>
        <p:sp>
          <p:nvSpPr>
            <p:cNvPr id="65" name="Oval 25">
              <a:extLst>
                <a:ext uri="{FF2B5EF4-FFF2-40B4-BE49-F238E27FC236}">
                  <a16:creationId xmlns:a16="http://schemas.microsoft.com/office/drawing/2014/main" id="{47F44C70-D6EE-422A-A3C5-06E875906811}"/>
                </a:ext>
              </a:extLst>
            </p:cNvPr>
            <p:cNvSpPr/>
            <p:nvPr/>
          </p:nvSpPr>
          <p:spPr>
            <a:xfrm>
              <a:off x="8523714" y="4334500"/>
              <a:ext cx="1641778" cy="1596768"/>
            </a:xfrm>
            <a:prstGeom prst="ellipse">
              <a:avLst/>
            </a:prstGeom>
            <a:solidFill>
              <a:srgbClr val="00B05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6" name="Espaço Reservado para Texto 1">
              <a:extLst>
                <a:ext uri="{FF2B5EF4-FFF2-40B4-BE49-F238E27FC236}">
                  <a16:creationId xmlns:a16="http://schemas.microsoft.com/office/drawing/2014/main" id="{F0895917-D870-427F-B07A-81E38823D392}"/>
                </a:ext>
              </a:extLst>
            </p:cNvPr>
            <p:cNvSpPr txBox="1">
              <a:spLocks/>
            </p:cNvSpPr>
            <p:nvPr/>
          </p:nvSpPr>
          <p:spPr>
            <a:xfrm>
              <a:off x="8559379" y="4508589"/>
              <a:ext cx="1606113" cy="1391461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r>
                <a:rPr lang="pt-B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Plano Nacional de Energia – 2050</a:t>
              </a:r>
            </a:p>
            <a:p>
              <a:pPr algn="ctr">
                <a:spcBef>
                  <a:spcPts val="600"/>
                </a:spcBef>
              </a:pPr>
              <a:r>
                <a:rPr lang="pt-B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(PNE 2050)</a:t>
              </a:r>
              <a:endParaRPr lang="pt-B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  <a:p>
              <a:pPr algn="ctr">
                <a:spcBef>
                  <a:spcPts val="600"/>
                </a:spcBef>
              </a:pPr>
              <a:r>
                <a:rPr lang="pt-BR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Hidrogênio como tecnologia disruptiva</a:t>
              </a: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ECAF24DE-143B-4D05-A223-574B808CB05D}"/>
              </a:ext>
            </a:extLst>
          </p:cNvPr>
          <p:cNvGrpSpPr/>
          <p:nvPr/>
        </p:nvGrpSpPr>
        <p:grpSpPr>
          <a:xfrm>
            <a:off x="185852" y="4023317"/>
            <a:ext cx="1980000" cy="2145160"/>
            <a:chOff x="7171028" y="2602614"/>
            <a:chExt cx="2422901" cy="2454457"/>
          </a:xfrm>
        </p:grpSpPr>
        <p:sp>
          <p:nvSpPr>
            <p:cNvPr id="68" name="Oval 32">
              <a:extLst>
                <a:ext uri="{FF2B5EF4-FFF2-40B4-BE49-F238E27FC236}">
                  <a16:creationId xmlns:a16="http://schemas.microsoft.com/office/drawing/2014/main" id="{0413DC5D-DF35-4037-8709-EF24A56E7CA0}"/>
                </a:ext>
              </a:extLst>
            </p:cNvPr>
            <p:cNvSpPr/>
            <p:nvPr/>
          </p:nvSpPr>
          <p:spPr>
            <a:xfrm>
              <a:off x="7171028" y="2716651"/>
              <a:ext cx="2422901" cy="2265484"/>
            </a:xfrm>
            <a:prstGeom prst="ellipse">
              <a:avLst/>
            </a:prstGeom>
            <a:solidFill>
              <a:srgbClr val="C5DFED">
                <a:alpha val="6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Espaço Reservado para Texto 1">
              <a:extLst>
                <a:ext uri="{FF2B5EF4-FFF2-40B4-BE49-F238E27FC236}">
                  <a16:creationId xmlns:a16="http://schemas.microsoft.com/office/drawing/2014/main" id="{854682FD-8220-4262-9060-64E0DA63598F}"/>
                </a:ext>
              </a:extLst>
            </p:cNvPr>
            <p:cNvSpPr txBox="1">
              <a:spLocks/>
            </p:cNvSpPr>
            <p:nvPr/>
          </p:nvSpPr>
          <p:spPr>
            <a:xfrm>
              <a:off x="7266452" y="2602614"/>
              <a:ext cx="2327475" cy="2454457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Central de Hidrogênio Verde</a:t>
              </a:r>
              <a:endPara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Porto do </a:t>
              </a:r>
              <a:r>
                <a:rPr lang="pt-BR" sz="18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Pecém</a:t>
              </a:r>
              <a:endParaRPr lang="pt-B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Ceará</a:t>
              </a:r>
              <a:endPara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endParaRP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B0109069-93D8-41EE-9C1B-A62EA07C7D02}"/>
              </a:ext>
            </a:extLst>
          </p:cNvPr>
          <p:cNvGrpSpPr/>
          <p:nvPr/>
        </p:nvGrpSpPr>
        <p:grpSpPr>
          <a:xfrm>
            <a:off x="3995629" y="4227135"/>
            <a:ext cx="1800001" cy="1800001"/>
            <a:chOff x="8498011" y="4400991"/>
            <a:chExt cx="1330692" cy="1300508"/>
          </a:xfrm>
        </p:grpSpPr>
        <p:sp>
          <p:nvSpPr>
            <p:cNvPr id="71" name="Oval 25">
              <a:extLst>
                <a:ext uri="{FF2B5EF4-FFF2-40B4-BE49-F238E27FC236}">
                  <a16:creationId xmlns:a16="http://schemas.microsoft.com/office/drawing/2014/main" id="{B7618DD2-9F8C-4385-91B6-E5B3096D8143}"/>
                </a:ext>
              </a:extLst>
            </p:cNvPr>
            <p:cNvSpPr/>
            <p:nvPr/>
          </p:nvSpPr>
          <p:spPr>
            <a:xfrm>
              <a:off x="8498011" y="4400991"/>
              <a:ext cx="1330691" cy="1300508"/>
            </a:xfrm>
            <a:prstGeom prst="ellipse">
              <a:avLst/>
            </a:prstGeom>
            <a:solidFill>
              <a:srgbClr val="00B05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0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Espaço Reservado para Texto 1">
              <a:extLst>
                <a:ext uri="{FF2B5EF4-FFF2-40B4-BE49-F238E27FC236}">
                  <a16:creationId xmlns:a16="http://schemas.microsoft.com/office/drawing/2014/main" id="{0BEF2F6C-3082-4ADC-B6CA-01A9CE58D6C0}"/>
                </a:ext>
              </a:extLst>
            </p:cNvPr>
            <p:cNvSpPr txBox="1">
              <a:spLocks/>
            </p:cNvSpPr>
            <p:nvPr/>
          </p:nvSpPr>
          <p:spPr>
            <a:xfrm>
              <a:off x="8498012" y="4477948"/>
              <a:ext cx="1330691" cy="1223551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pt-BR" sz="1600" b="1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MoUs</a:t>
              </a:r>
              <a:r>
                <a:rPr lang="pt-BR" sz="16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 (Memorando de Entendimento)</a:t>
              </a:r>
            </a:p>
            <a:p>
              <a:pPr algn="ctr"/>
              <a:r>
                <a:rPr lang="pt-BR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Empresas e Governo</a:t>
              </a:r>
            </a:p>
          </p:txBody>
        </p: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B75A6BA0-F481-48CD-B36F-17987A214392}"/>
              </a:ext>
            </a:extLst>
          </p:cNvPr>
          <p:cNvGrpSpPr/>
          <p:nvPr/>
        </p:nvGrpSpPr>
        <p:grpSpPr>
          <a:xfrm>
            <a:off x="2159068" y="4176848"/>
            <a:ext cx="1800001" cy="1800000"/>
            <a:chOff x="7218739" y="3072288"/>
            <a:chExt cx="1865906" cy="2063686"/>
          </a:xfrm>
        </p:grpSpPr>
        <p:sp>
          <p:nvSpPr>
            <p:cNvPr id="74" name="Oval 32">
              <a:extLst>
                <a:ext uri="{FF2B5EF4-FFF2-40B4-BE49-F238E27FC236}">
                  <a16:creationId xmlns:a16="http://schemas.microsoft.com/office/drawing/2014/main" id="{6731D433-842F-4317-8726-8F3216BBC5CE}"/>
                </a:ext>
              </a:extLst>
            </p:cNvPr>
            <p:cNvSpPr/>
            <p:nvPr/>
          </p:nvSpPr>
          <p:spPr>
            <a:xfrm>
              <a:off x="7218739" y="3072288"/>
              <a:ext cx="1865905" cy="2063686"/>
            </a:xfrm>
            <a:prstGeom prst="ellipse">
              <a:avLst/>
            </a:prstGeom>
            <a:solidFill>
              <a:srgbClr val="8CDC73">
                <a:alpha val="6117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5" name="Espaço Reservado para Texto 1">
              <a:extLst>
                <a:ext uri="{FF2B5EF4-FFF2-40B4-BE49-F238E27FC236}">
                  <a16:creationId xmlns:a16="http://schemas.microsoft.com/office/drawing/2014/main" id="{0D4EFEDD-47AC-4897-9EB9-B1C326CCBE6F}"/>
                </a:ext>
              </a:extLst>
            </p:cNvPr>
            <p:cNvSpPr txBox="1">
              <a:spLocks/>
            </p:cNvSpPr>
            <p:nvPr/>
          </p:nvSpPr>
          <p:spPr>
            <a:xfrm>
              <a:off x="7266451" y="3401082"/>
              <a:ext cx="1818194" cy="1547502"/>
            </a:xfrm>
            <a:prstGeom prst="rect">
              <a:avLst/>
            </a:prstGeom>
          </p:spPr>
          <p:txBody>
            <a:bodyPr anchor="ctr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800" kern="120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0"/>
                </a:spcBef>
              </a:pPr>
              <a:r>
                <a:rPr lang="pt-B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</a:rPr>
                <a:t>Com o crescimento dos parques eólicos, também haverá automaticamente o avanço do Hidrogênio Verde no país</a:t>
              </a:r>
            </a:p>
          </p:txBody>
        </p:sp>
      </p:grp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D7DB84D1-10C3-4DBC-A9A5-FF38FA7B4EA7}"/>
              </a:ext>
            </a:extLst>
          </p:cNvPr>
          <p:cNvSpPr txBox="1"/>
          <p:nvPr/>
        </p:nvSpPr>
        <p:spPr>
          <a:xfrm>
            <a:off x="0" y="3648333"/>
            <a:ext cx="5973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Iniciativas Privadas e Parcerias</a:t>
            </a: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205C10DF-B425-12BC-108B-8D716F9E1672}"/>
              </a:ext>
            </a:extLst>
          </p:cNvPr>
          <p:cNvSpPr/>
          <p:nvPr/>
        </p:nvSpPr>
        <p:spPr>
          <a:xfrm>
            <a:off x="314842" y="715304"/>
            <a:ext cx="1800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65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Espaço Reservado para Texto 1">
            <a:extLst>
              <a:ext uri="{FF2B5EF4-FFF2-40B4-BE49-F238E27FC236}">
                <a16:creationId xmlns:a16="http://schemas.microsoft.com/office/drawing/2014/main" id="{A32BB71B-0F44-4026-942E-4BC022C97560}"/>
              </a:ext>
            </a:extLst>
          </p:cNvPr>
          <p:cNvSpPr txBox="1">
            <a:spLocks/>
          </p:cNvSpPr>
          <p:nvPr/>
        </p:nvSpPr>
        <p:spPr>
          <a:xfrm>
            <a:off x="9284163" y="3860660"/>
            <a:ext cx="2610477" cy="39283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 sz="2000">
              <a:solidFill>
                <a:srgbClr val="38424C"/>
              </a:solidFill>
            </a:endParaRPr>
          </a:p>
        </p:txBody>
      </p:sp>
      <p:sp>
        <p:nvSpPr>
          <p:cNvPr id="81" name="Espaço Reservado para Texto 1">
            <a:extLst>
              <a:ext uri="{FF2B5EF4-FFF2-40B4-BE49-F238E27FC236}">
                <a16:creationId xmlns:a16="http://schemas.microsoft.com/office/drawing/2014/main" id="{10A22D14-D3F8-9E8D-E398-65122CE426DC}"/>
              </a:ext>
            </a:extLst>
          </p:cNvPr>
          <p:cNvSpPr txBox="1">
            <a:spLocks/>
          </p:cNvSpPr>
          <p:nvPr/>
        </p:nvSpPr>
        <p:spPr>
          <a:xfrm>
            <a:off x="0" y="156522"/>
            <a:ext cx="12192000" cy="81849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600"/>
              </a:spcAft>
            </a:pPr>
            <a:r>
              <a:rPr lang="pt-BR" sz="3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Oportunidades Hidrogênio</a:t>
            </a:r>
          </a:p>
        </p:txBody>
      </p:sp>
      <p:grpSp>
        <p:nvGrpSpPr>
          <p:cNvPr id="82" name="Agrupar 81">
            <a:extLst>
              <a:ext uri="{FF2B5EF4-FFF2-40B4-BE49-F238E27FC236}">
                <a16:creationId xmlns:a16="http://schemas.microsoft.com/office/drawing/2014/main" id="{6A9669B4-DC5D-F32D-6A2E-80EAE30CF9AE}"/>
              </a:ext>
            </a:extLst>
          </p:cNvPr>
          <p:cNvGrpSpPr/>
          <p:nvPr/>
        </p:nvGrpSpPr>
        <p:grpSpPr>
          <a:xfrm>
            <a:off x="-162796" y="1067837"/>
            <a:ext cx="3571875" cy="2700000"/>
            <a:chOff x="7658579" y="1001763"/>
            <a:chExt cx="3571875" cy="2700000"/>
          </a:xfrm>
        </p:grpSpPr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4D8757A5-1687-A481-5791-3748E98DD1F4}"/>
                </a:ext>
              </a:extLst>
            </p:cNvPr>
            <p:cNvGrpSpPr/>
            <p:nvPr/>
          </p:nvGrpSpPr>
          <p:grpSpPr>
            <a:xfrm>
              <a:off x="8094517" y="1001763"/>
              <a:ext cx="2700000" cy="2700000"/>
              <a:chOff x="736577" y="1676988"/>
              <a:chExt cx="2700000" cy="2700000"/>
            </a:xfrm>
          </p:grpSpPr>
          <p:sp>
            <p:nvSpPr>
              <p:cNvPr id="86" name="Elipse 85">
                <a:extLst>
                  <a:ext uri="{FF2B5EF4-FFF2-40B4-BE49-F238E27FC236}">
                    <a16:creationId xmlns:a16="http://schemas.microsoft.com/office/drawing/2014/main" id="{69E0550A-21DD-A368-8578-8CED533840E7}"/>
                  </a:ext>
                </a:extLst>
              </p:cNvPr>
              <p:cNvSpPr/>
              <p:nvPr/>
            </p:nvSpPr>
            <p:spPr>
              <a:xfrm>
                <a:off x="826577" y="1766988"/>
                <a:ext cx="2520000" cy="2520000"/>
              </a:xfrm>
              <a:prstGeom prst="ellipse">
                <a:avLst/>
              </a:prstGeom>
              <a:solidFill>
                <a:srgbClr val="42BEDF"/>
              </a:solidFill>
              <a:ln>
                <a:solidFill>
                  <a:srgbClr val="42BE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89" name="Elipse 88">
                <a:extLst>
                  <a:ext uri="{FF2B5EF4-FFF2-40B4-BE49-F238E27FC236}">
                    <a16:creationId xmlns:a16="http://schemas.microsoft.com/office/drawing/2014/main" id="{C823DBA3-2C9F-7D85-FD01-2A4B27E48E4D}"/>
                  </a:ext>
                </a:extLst>
              </p:cNvPr>
              <p:cNvSpPr/>
              <p:nvPr/>
            </p:nvSpPr>
            <p:spPr>
              <a:xfrm>
                <a:off x="736577" y="1676988"/>
                <a:ext cx="2700000" cy="2700000"/>
              </a:xfrm>
              <a:prstGeom prst="ellipse">
                <a:avLst/>
              </a:prstGeom>
              <a:noFill/>
              <a:ln>
                <a:solidFill>
                  <a:srgbClr val="42BED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84" name="CaixaDeTexto 83">
              <a:extLst>
                <a:ext uri="{FF2B5EF4-FFF2-40B4-BE49-F238E27FC236}">
                  <a16:creationId xmlns:a16="http://schemas.microsoft.com/office/drawing/2014/main" id="{200F5DBE-577B-D8D7-7A56-F97AEAD35EFC}"/>
                </a:ext>
              </a:extLst>
            </p:cNvPr>
            <p:cNvSpPr txBox="1"/>
            <p:nvPr/>
          </p:nvSpPr>
          <p:spPr>
            <a:xfrm>
              <a:off x="7658579" y="1705432"/>
              <a:ext cx="35718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cs typeface="Calibri" panose="020F0502020204030204" pitchFamily="34" charset="0"/>
                </a:rPr>
                <a:t>Descarbonização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  <p:sp>
          <p:nvSpPr>
            <p:cNvPr id="85" name="CaixaDeTexto 84">
              <a:extLst>
                <a:ext uri="{FF2B5EF4-FFF2-40B4-BE49-F238E27FC236}">
                  <a16:creationId xmlns:a16="http://schemas.microsoft.com/office/drawing/2014/main" id="{07321F1D-00CE-6092-08F0-CFD866CDB06D}"/>
                </a:ext>
              </a:extLst>
            </p:cNvPr>
            <p:cNvSpPr txBox="1"/>
            <p:nvPr/>
          </p:nvSpPr>
          <p:spPr>
            <a:xfrm>
              <a:off x="8297030" y="2239742"/>
              <a:ext cx="229497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800" dirty="0">
                  <a:solidFill>
                    <a:schemeClr val="bg1"/>
                  </a:solidFill>
                  <a:cs typeface="Calibri" panose="020F0502020204030204" pitchFamily="34" charset="0"/>
                </a:rPr>
                <a:t>Matriz</a:t>
              </a:r>
            </a:p>
            <a:p>
              <a:pPr algn="ctr"/>
              <a:r>
                <a:rPr lang="pt-BR" sz="1800" dirty="0">
                  <a:solidFill>
                    <a:schemeClr val="bg1"/>
                  </a:solidFill>
                  <a:cs typeface="Calibri" panose="020F0502020204030204" pitchFamily="34" charset="0"/>
                </a:rPr>
                <a:t>Energética</a:t>
              </a:r>
            </a:p>
            <a:p>
              <a:pPr algn="ctr"/>
              <a:r>
                <a:rPr lang="pt-BR" sz="1800" i="1" dirty="0">
                  <a:solidFill>
                    <a:schemeClr val="bg1"/>
                  </a:solidFill>
                  <a:cs typeface="Calibri" panose="020F0502020204030204" pitchFamily="34" charset="0"/>
                </a:rPr>
                <a:t>Net Zero</a:t>
              </a: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B5368848-C69D-DD14-D339-91ACCBD36122}"/>
              </a:ext>
            </a:extLst>
          </p:cNvPr>
          <p:cNvGrpSpPr/>
          <p:nvPr/>
        </p:nvGrpSpPr>
        <p:grpSpPr>
          <a:xfrm>
            <a:off x="3220173" y="1294191"/>
            <a:ext cx="3571875" cy="2700000"/>
            <a:chOff x="7733442" y="878671"/>
            <a:chExt cx="3571875" cy="2700000"/>
          </a:xfrm>
        </p:grpSpPr>
        <p:grpSp>
          <p:nvGrpSpPr>
            <p:cNvPr id="92" name="Agrupar 91">
              <a:extLst>
                <a:ext uri="{FF2B5EF4-FFF2-40B4-BE49-F238E27FC236}">
                  <a16:creationId xmlns:a16="http://schemas.microsoft.com/office/drawing/2014/main" id="{86AB2095-202B-1A90-EFA9-103BEBCA2BF6}"/>
                </a:ext>
              </a:extLst>
            </p:cNvPr>
            <p:cNvGrpSpPr/>
            <p:nvPr/>
          </p:nvGrpSpPr>
          <p:grpSpPr>
            <a:xfrm>
              <a:off x="8169380" y="878671"/>
              <a:ext cx="2700000" cy="2700000"/>
              <a:chOff x="9091913" y="1069577"/>
              <a:chExt cx="2700000" cy="2700000"/>
            </a:xfrm>
          </p:grpSpPr>
          <p:sp>
            <p:nvSpPr>
              <p:cNvPr id="95" name="Elipse 94">
                <a:extLst>
                  <a:ext uri="{FF2B5EF4-FFF2-40B4-BE49-F238E27FC236}">
                    <a16:creationId xmlns:a16="http://schemas.microsoft.com/office/drawing/2014/main" id="{77EB0294-B2D0-35E8-97DF-F785D8FDF5B9}"/>
                  </a:ext>
                </a:extLst>
              </p:cNvPr>
              <p:cNvSpPr/>
              <p:nvPr/>
            </p:nvSpPr>
            <p:spPr>
              <a:xfrm>
                <a:off x="9181913" y="1159577"/>
                <a:ext cx="2520000" cy="2520000"/>
              </a:xfrm>
              <a:prstGeom prst="ellipse">
                <a:avLst/>
              </a:prstGeom>
              <a:solidFill>
                <a:srgbClr val="92C020"/>
              </a:solidFill>
              <a:ln>
                <a:solidFill>
                  <a:srgbClr val="92C0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96" name="Elipse 95">
                <a:extLst>
                  <a:ext uri="{FF2B5EF4-FFF2-40B4-BE49-F238E27FC236}">
                    <a16:creationId xmlns:a16="http://schemas.microsoft.com/office/drawing/2014/main" id="{FDFCF75A-EF7C-5321-8C0C-82DE35BC0F7C}"/>
                  </a:ext>
                </a:extLst>
              </p:cNvPr>
              <p:cNvSpPr/>
              <p:nvPr/>
            </p:nvSpPr>
            <p:spPr>
              <a:xfrm>
                <a:off x="9091913" y="1069577"/>
                <a:ext cx="2700000" cy="2700000"/>
              </a:xfrm>
              <a:prstGeom prst="ellipse">
                <a:avLst/>
              </a:prstGeom>
              <a:noFill/>
              <a:ln>
                <a:solidFill>
                  <a:srgbClr val="92C02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93" name="CaixaDeTexto 92">
              <a:extLst>
                <a:ext uri="{FF2B5EF4-FFF2-40B4-BE49-F238E27FC236}">
                  <a16:creationId xmlns:a16="http://schemas.microsoft.com/office/drawing/2014/main" id="{72684126-5986-26A0-83DF-4806E2BDAAA4}"/>
                </a:ext>
              </a:extLst>
            </p:cNvPr>
            <p:cNvSpPr txBox="1"/>
            <p:nvPr/>
          </p:nvSpPr>
          <p:spPr>
            <a:xfrm>
              <a:off x="7733442" y="1537642"/>
              <a:ext cx="35718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cs typeface="Calibri" panose="020F0502020204030204" pitchFamily="34" charset="0"/>
                </a:rPr>
                <a:t>Armazenamento</a:t>
              </a:r>
              <a:endParaRPr lang="pt-BR" b="1" dirty="0">
                <a:solidFill>
                  <a:schemeClr val="bg1"/>
                </a:solidFill>
              </a:endParaRPr>
            </a:p>
          </p:txBody>
        </p:sp>
        <p:sp>
          <p:nvSpPr>
            <p:cNvPr id="94" name="CaixaDeTexto 93">
              <a:extLst>
                <a:ext uri="{FF2B5EF4-FFF2-40B4-BE49-F238E27FC236}">
                  <a16:creationId xmlns:a16="http://schemas.microsoft.com/office/drawing/2014/main" id="{10A4F632-B150-D6F3-180E-A57BD1994868}"/>
                </a:ext>
              </a:extLst>
            </p:cNvPr>
            <p:cNvSpPr txBox="1"/>
            <p:nvPr/>
          </p:nvSpPr>
          <p:spPr>
            <a:xfrm>
              <a:off x="8329361" y="2231447"/>
              <a:ext cx="229497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bg1"/>
                  </a:solidFill>
                  <a:cs typeface="Calibri" panose="020F0502020204030204" pitchFamily="34" charset="0"/>
                </a:rPr>
                <a:t>Variabilidade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bg1"/>
                  </a:solidFill>
                  <a:cs typeface="Calibri" panose="020F0502020204030204" pitchFamily="34" charset="0"/>
                </a:rPr>
                <a:t>Serviços Ancilares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pt-BR" sz="1600" dirty="0">
                  <a:solidFill>
                    <a:schemeClr val="bg1"/>
                  </a:solidFill>
                  <a:cs typeface="Calibri" panose="020F0502020204030204" pitchFamily="34" charset="0"/>
                </a:rPr>
                <a:t>Otimização Transmissão</a:t>
              </a:r>
            </a:p>
          </p:txBody>
        </p:sp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781D7FDA-F7F3-C837-3078-496F21BE130A}"/>
              </a:ext>
            </a:extLst>
          </p:cNvPr>
          <p:cNvGrpSpPr/>
          <p:nvPr/>
        </p:nvGrpSpPr>
        <p:grpSpPr>
          <a:xfrm>
            <a:off x="1668152" y="3952963"/>
            <a:ext cx="2700000" cy="2700000"/>
            <a:chOff x="7344581" y="3394140"/>
            <a:chExt cx="2700000" cy="2700000"/>
          </a:xfrm>
        </p:grpSpPr>
        <p:grpSp>
          <p:nvGrpSpPr>
            <p:cNvPr id="98" name="Agrupar 97">
              <a:extLst>
                <a:ext uri="{FF2B5EF4-FFF2-40B4-BE49-F238E27FC236}">
                  <a16:creationId xmlns:a16="http://schemas.microsoft.com/office/drawing/2014/main" id="{46171CFC-20D5-04C0-C441-6FF36E4C1F19}"/>
                </a:ext>
              </a:extLst>
            </p:cNvPr>
            <p:cNvGrpSpPr/>
            <p:nvPr/>
          </p:nvGrpSpPr>
          <p:grpSpPr>
            <a:xfrm>
              <a:off x="7344581" y="3394140"/>
              <a:ext cx="2700000" cy="2700000"/>
              <a:chOff x="9091913" y="1069577"/>
              <a:chExt cx="2700000" cy="2700000"/>
            </a:xfrm>
          </p:grpSpPr>
          <p:sp>
            <p:nvSpPr>
              <p:cNvPr id="101" name="Elipse 100">
                <a:extLst>
                  <a:ext uri="{FF2B5EF4-FFF2-40B4-BE49-F238E27FC236}">
                    <a16:creationId xmlns:a16="http://schemas.microsoft.com/office/drawing/2014/main" id="{60DE4585-4DD4-2699-3E8B-FC46B917EDBE}"/>
                  </a:ext>
                </a:extLst>
              </p:cNvPr>
              <p:cNvSpPr/>
              <p:nvPr/>
            </p:nvSpPr>
            <p:spPr>
              <a:xfrm>
                <a:off x="9181913" y="1159577"/>
                <a:ext cx="2520000" cy="2520000"/>
              </a:xfrm>
              <a:prstGeom prst="ellipse">
                <a:avLst/>
              </a:prstGeom>
              <a:solidFill>
                <a:srgbClr val="0498B7"/>
              </a:solidFill>
              <a:ln>
                <a:solidFill>
                  <a:srgbClr val="049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2" name="Elipse 101">
                <a:extLst>
                  <a:ext uri="{FF2B5EF4-FFF2-40B4-BE49-F238E27FC236}">
                    <a16:creationId xmlns:a16="http://schemas.microsoft.com/office/drawing/2014/main" id="{2DEA3979-A2C8-4D68-0E61-6DD742BA4AB9}"/>
                  </a:ext>
                </a:extLst>
              </p:cNvPr>
              <p:cNvSpPr/>
              <p:nvPr/>
            </p:nvSpPr>
            <p:spPr>
              <a:xfrm>
                <a:off x="9091913" y="1069577"/>
                <a:ext cx="2700000" cy="2700000"/>
              </a:xfrm>
              <a:prstGeom prst="ellipse">
                <a:avLst/>
              </a:prstGeom>
              <a:noFill/>
              <a:ln>
                <a:solidFill>
                  <a:srgbClr val="049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99" name="CaixaDeTexto 98">
              <a:extLst>
                <a:ext uri="{FF2B5EF4-FFF2-40B4-BE49-F238E27FC236}">
                  <a16:creationId xmlns:a16="http://schemas.microsoft.com/office/drawing/2014/main" id="{706867B1-4A48-2300-99EE-F2AEAB87B14E}"/>
                </a:ext>
              </a:extLst>
            </p:cNvPr>
            <p:cNvSpPr txBox="1"/>
            <p:nvPr/>
          </p:nvSpPr>
          <p:spPr>
            <a:xfrm>
              <a:off x="7483808" y="4527607"/>
              <a:ext cx="247077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b="1" dirty="0">
                  <a:solidFill>
                    <a:schemeClr val="bg1"/>
                  </a:solidFill>
                  <a:cs typeface="Calibri" panose="020F0502020204030204" pitchFamily="34" charset="0"/>
                </a:rPr>
                <a:t>Reuniões diversos Stakeholders</a:t>
              </a:r>
            </a:p>
          </p:txBody>
        </p:sp>
      </p:grpSp>
      <p:grpSp>
        <p:nvGrpSpPr>
          <p:cNvPr id="103" name="Agrupar 102">
            <a:extLst>
              <a:ext uri="{FF2B5EF4-FFF2-40B4-BE49-F238E27FC236}">
                <a16:creationId xmlns:a16="http://schemas.microsoft.com/office/drawing/2014/main" id="{38DD1E5D-3413-5B55-7E46-893C34D04353}"/>
              </a:ext>
            </a:extLst>
          </p:cNvPr>
          <p:cNvGrpSpPr/>
          <p:nvPr/>
        </p:nvGrpSpPr>
        <p:grpSpPr>
          <a:xfrm>
            <a:off x="7974948" y="2808338"/>
            <a:ext cx="3571875" cy="2700000"/>
            <a:chOff x="74238" y="1414928"/>
            <a:chExt cx="3571875" cy="2700000"/>
          </a:xfrm>
        </p:grpSpPr>
        <p:grpSp>
          <p:nvGrpSpPr>
            <p:cNvPr id="104" name="Agrupar 103">
              <a:extLst>
                <a:ext uri="{FF2B5EF4-FFF2-40B4-BE49-F238E27FC236}">
                  <a16:creationId xmlns:a16="http://schemas.microsoft.com/office/drawing/2014/main" id="{C7BCE36F-93B3-7FEA-C41E-87D579434145}"/>
                </a:ext>
              </a:extLst>
            </p:cNvPr>
            <p:cNvGrpSpPr/>
            <p:nvPr/>
          </p:nvGrpSpPr>
          <p:grpSpPr>
            <a:xfrm>
              <a:off x="505522" y="1414928"/>
              <a:ext cx="2700000" cy="2700000"/>
              <a:chOff x="736577" y="1676988"/>
              <a:chExt cx="2700000" cy="2700000"/>
            </a:xfrm>
          </p:grpSpPr>
          <p:sp>
            <p:nvSpPr>
              <p:cNvPr id="107" name="Elipse 106">
                <a:extLst>
                  <a:ext uri="{FF2B5EF4-FFF2-40B4-BE49-F238E27FC236}">
                    <a16:creationId xmlns:a16="http://schemas.microsoft.com/office/drawing/2014/main" id="{8341C0F4-E957-C8D3-FE47-E8851201DDC6}"/>
                  </a:ext>
                </a:extLst>
              </p:cNvPr>
              <p:cNvSpPr/>
              <p:nvPr/>
            </p:nvSpPr>
            <p:spPr>
              <a:xfrm>
                <a:off x="826577" y="1766988"/>
                <a:ext cx="2520000" cy="2520000"/>
              </a:xfrm>
              <a:prstGeom prst="ellipse">
                <a:avLst/>
              </a:prstGeom>
              <a:solidFill>
                <a:srgbClr val="1C3B8B"/>
              </a:solidFill>
              <a:ln>
                <a:solidFill>
                  <a:srgbClr val="1C3B8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08" name="Elipse 107">
                <a:extLst>
                  <a:ext uri="{FF2B5EF4-FFF2-40B4-BE49-F238E27FC236}">
                    <a16:creationId xmlns:a16="http://schemas.microsoft.com/office/drawing/2014/main" id="{2F122B11-7921-20C7-D010-2B1C30555A83}"/>
                  </a:ext>
                </a:extLst>
              </p:cNvPr>
              <p:cNvSpPr/>
              <p:nvPr/>
            </p:nvSpPr>
            <p:spPr>
              <a:xfrm>
                <a:off x="736577" y="1676988"/>
                <a:ext cx="2700000" cy="2700000"/>
              </a:xfrm>
              <a:prstGeom prst="ellipse">
                <a:avLst/>
              </a:prstGeom>
              <a:noFill/>
              <a:ln>
                <a:solidFill>
                  <a:srgbClr val="1C3B8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05" name="CaixaDeTexto 104">
              <a:extLst>
                <a:ext uri="{FF2B5EF4-FFF2-40B4-BE49-F238E27FC236}">
                  <a16:creationId xmlns:a16="http://schemas.microsoft.com/office/drawing/2014/main" id="{6DCA2832-06F4-82A1-C1C9-9F04C48E6063}"/>
                </a:ext>
              </a:extLst>
            </p:cNvPr>
            <p:cNvSpPr txBox="1"/>
            <p:nvPr/>
          </p:nvSpPr>
          <p:spPr>
            <a:xfrm>
              <a:off x="74238" y="2028597"/>
              <a:ext cx="35718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800" dirty="0">
                  <a:solidFill>
                    <a:schemeClr val="bg1"/>
                  </a:solidFill>
                  <a:cs typeface="Calibri" panose="020F0502020204030204" pitchFamily="34" charset="0"/>
                </a:rPr>
                <a:t>Regulação</a:t>
              </a:r>
              <a:endParaRPr lang="pt-BR" dirty="0">
                <a:solidFill>
                  <a:schemeClr val="bg1"/>
                </a:solidFill>
              </a:endParaRPr>
            </a:p>
          </p:txBody>
        </p:sp>
        <p:sp>
          <p:nvSpPr>
            <p:cNvPr id="106" name="CaixaDeTexto 105">
              <a:extLst>
                <a:ext uri="{FF2B5EF4-FFF2-40B4-BE49-F238E27FC236}">
                  <a16:creationId xmlns:a16="http://schemas.microsoft.com/office/drawing/2014/main" id="{0B7BE964-CFF7-872A-5D6D-22DF449BF1BF}"/>
                </a:ext>
              </a:extLst>
            </p:cNvPr>
            <p:cNvSpPr txBox="1"/>
            <p:nvPr/>
          </p:nvSpPr>
          <p:spPr>
            <a:xfrm>
              <a:off x="510459" y="2651779"/>
              <a:ext cx="25200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pt-BR" sz="1800" dirty="0">
                  <a:solidFill>
                    <a:schemeClr val="bg1"/>
                  </a:solidFill>
                  <a:cs typeface="Calibri" panose="020F0502020204030204" pitchFamily="34" charset="0"/>
                </a:rPr>
                <a:t>Definição do H2 verde</a:t>
              </a:r>
            </a:p>
            <a:p>
              <a:pPr marL="285750" indent="-285750" algn="ctr">
                <a:buFont typeface="Arial" panose="020B0604020202020204" pitchFamily="34" charset="0"/>
                <a:buChar char="•"/>
              </a:pPr>
              <a:r>
                <a:rPr lang="pt-BR" dirty="0">
                  <a:solidFill>
                    <a:schemeClr val="bg1"/>
                  </a:solidFill>
                  <a:cs typeface="Calibri" panose="020F0502020204030204" pitchFamily="34" charset="0"/>
                </a:rPr>
                <a:t>Definição de competências</a:t>
              </a:r>
              <a:endParaRPr lang="pt-B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9" name="Agrupar 108">
            <a:extLst>
              <a:ext uri="{FF2B5EF4-FFF2-40B4-BE49-F238E27FC236}">
                <a16:creationId xmlns:a16="http://schemas.microsoft.com/office/drawing/2014/main" id="{380EC8C0-CCAD-A39D-26B5-7E7D56D9F073}"/>
              </a:ext>
            </a:extLst>
          </p:cNvPr>
          <p:cNvGrpSpPr/>
          <p:nvPr/>
        </p:nvGrpSpPr>
        <p:grpSpPr>
          <a:xfrm>
            <a:off x="6759993" y="1171920"/>
            <a:ext cx="2190104" cy="2187003"/>
            <a:chOff x="7344581" y="3394140"/>
            <a:chExt cx="2700000" cy="2700000"/>
          </a:xfrm>
        </p:grpSpPr>
        <p:grpSp>
          <p:nvGrpSpPr>
            <p:cNvPr id="110" name="Agrupar 109">
              <a:extLst>
                <a:ext uri="{FF2B5EF4-FFF2-40B4-BE49-F238E27FC236}">
                  <a16:creationId xmlns:a16="http://schemas.microsoft.com/office/drawing/2014/main" id="{84100AE8-26F9-B32E-D2C2-D758F02CAFA8}"/>
                </a:ext>
              </a:extLst>
            </p:cNvPr>
            <p:cNvGrpSpPr/>
            <p:nvPr/>
          </p:nvGrpSpPr>
          <p:grpSpPr>
            <a:xfrm>
              <a:off x="7344581" y="3394140"/>
              <a:ext cx="2700000" cy="2700000"/>
              <a:chOff x="9091913" y="1069577"/>
              <a:chExt cx="2700000" cy="2700000"/>
            </a:xfrm>
          </p:grpSpPr>
          <p:sp>
            <p:nvSpPr>
              <p:cNvPr id="112" name="Elipse 111">
                <a:extLst>
                  <a:ext uri="{FF2B5EF4-FFF2-40B4-BE49-F238E27FC236}">
                    <a16:creationId xmlns:a16="http://schemas.microsoft.com/office/drawing/2014/main" id="{8C17D3D0-D614-FE98-9CF0-22C6AAF40F28}"/>
                  </a:ext>
                </a:extLst>
              </p:cNvPr>
              <p:cNvSpPr/>
              <p:nvPr/>
            </p:nvSpPr>
            <p:spPr>
              <a:xfrm>
                <a:off x="9181913" y="1159577"/>
                <a:ext cx="2520000" cy="2520000"/>
              </a:xfrm>
              <a:prstGeom prst="ellipse">
                <a:avLst/>
              </a:prstGeom>
              <a:solidFill>
                <a:srgbClr val="0498B7"/>
              </a:solidFill>
              <a:ln>
                <a:solidFill>
                  <a:srgbClr val="049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3" name="Elipse 112">
                <a:extLst>
                  <a:ext uri="{FF2B5EF4-FFF2-40B4-BE49-F238E27FC236}">
                    <a16:creationId xmlns:a16="http://schemas.microsoft.com/office/drawing/2014/main" id="{72A3A4BA-39A2-7B88-4722-573678A0E3D1}"/>
                  </a:ext>
                </a:extLst>
              </p:cNvPr>
              <p:cNvSpPr/>
              <p:nvPr/>
            </p:nvSpPr>
            <p:spPr>
              <a:xfrm>
                <a:off x="9091913" y="1069577"/>
                <a:ext cx="2700000" cy="2700000"/>
              </a:xfrm>
              <a:prstGeom prst="ellipse">
                <a:avLst/>
              </a:prstGeom>
              <a:noFill/>
              <a:ln>
                <a:solidFill>
                  <a:srgbClr val="049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11" name="CaixaDeTexto 110">
              <a:extLst>
                <a:ext uri="{FF2B5EF4-FFF2-40B4-BE49-F238E27FC236}">
                  <a16:creationId xmlns:a16="http://schemas.microsoft.com/office/drawing/2014/main" id="{A96486A8-3F7D-EA40-8558-8A87A41A2233}"/>
                </a:ext>
              </a:extLst>
            </p:cNvPr>
            <p:cNvSpPr txBox="1"/>
            <p:nvPr/>
          </p:nvSpPr>
          <p:spPr>
            <a:xfrm>
              <a:off x="7483808" y="4199299"/>
              <a:ext cx="2470773" cy="1177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bg1"/>
                  </a:solidFill>
                  <a:cs typeface="Calibri" panose="020F0502020204030204" pitchFamily="34" charset="0"/>
                </a:rPr>
                <a:t>Eólicas</a:t>
              </a:r>
            </a:p>
            <a:p>
              <a:pPr algn="ctr"/>
              <a:r>
                <a:rPr lang="pt-BR" sz="2800" dirty="0">
                  <a:solidFill>
                    <a:schemeClr val="bg1"/>
                  </a:solidFill>
                  <a:cs typeface="Calibri" panose="020F0502020204030204" pitchFamily="34" charset="0"/>
                </a:rPr>
                <a:t>Offshore</a:t>
              </a:r>
            </a:p>
          </p:txBody>
        </p:sp>
      </p:grpSp>
      <p:grpSp>
        <p:nvGrpSpPr>
          <p:cNvPr id="114" name="Agrupar 113">
            <a:extLst>
              <a:ext uri="{FF2B5EF4-FFF2-40B4-BE49-F238E27FC236}">
                <a16:creationId xmlns:a16="http://schemas.microsoft.com/office/drawing/2014/main" id="{4886305A-AB3F-7EC4-1C16-1F741BC6AE00}"/>
              </a:ext>
            </a:extLst>
          </p:cNvPr>
          <p:cNvGrpSpPr/>
          <p:nvPr/>
        </p:nvGrpSpPr>
        <p:grpSpPr>
          <a:xfrm>
            <a:off x="5822163" y="4145488"/>
            <a:ext cx="2190104" cy="2187003"/>
            <a:chOff x="7344581" y="3394140"/>
            <a:chExt cx="2700000" cy="2700000"/>
          </a:xfrm>
        </p:grpSpPr>
        <p:grpSp>
          <p:nvGrpSpPr>
            <p:cNvPr id="115" name="Agrupar 114">
              <a:extLst>
                <a:ext uri="{FF2B5EF4-FFF2-40B4-BE49-F238E27FC236}">
                  <a16:creationId xmlns:a16="http://schemas.microsoft.com/office/drawing/2014/main" id="{1A4575F9-0563-4FD4-92AB-7BD57739EAD4}"/>
                </a:ext>
              </a:extLst>
            </p:cNvPr>
            <p:cNvGrpSpPr/>
            <p:nvPr/>
          </p:nvGrpSpPr>
          <p:grpSpPr>
            <a:xfrm>
              <a:off x="7344581" y="3394140"/>
              <a:ext cx="2700000" cy="2700000"/>
              <a:chOff x="9091913" y="1069577"/>
              <a:chExt cx="2700000" cy="2700000"/>
            </a:xfrm>
          </p:grpSpPr>
          <p:sp>
            <p:nvSpPr>
              <p:cNvPr id="117" name="Elipse 116">
                <a:extLst>
                  <a:ext uri="{FF2B5EF4-FFF2-40B4-BE49-F238E27FC236}">
                    <a16:creationId xmlns:a16="http://schemas.microsoft.com/office/drawing/2014/main" id="{50E53A61-0B53-9812-B490-7C9B127A6BEA}"/>
                  </a:ext>
                </a:extLst>
              </p:cNvPr>
              <p:cNvSpPr/>
              <p:nvPr/>
            </p:nvSpPr>
            <p:spPr>
              <a:xfrm>
                <a:off x="9181913" y="1159577"/>
                <a:ext cx="2520000" cy="2520000"/>
              </a:xfrm>
              <a:prstGeom prst="ellipse">
                <a:avLst/>
              </a:prstGeom>
              <a:solidFill>
                <a:srgbClr val="0498B7"/>
              </a:solidFill>
              <a:ln>
                <a:solidFill>
                  <a:srgbClr val="049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18" name="Elipse 117">
                <a:extLst>
                  <a:ext uri="{FF2B5EF4-FFF2-40B4-BE49-F238E27FC236}">
                    <a16:creationId xmlns:a16="http://schemas.microsoft.com/office/drawing/2014/main" id="{45DB197E-CE2B-9BF7-63A4-B1FCBD1D47C5}"/>
                  </a:ext>
                </a:extLst>
              </p:cNvPr>
              <p:cNvSpPr/>
              <p:nvPr/>
            </p:nvSpPr>
            <p:spPr>
              <a:xfrm>
                <a:off x="9091913" y="1069577"/>
                <a:ext cx="2700000" cy="2700000"/>
              </a:xfrm>
              <a:prstGeom prst="ellipse">
                <a:avLst/>
              </a:prstGeom>
              <a:noFill/>
              <a:ln>
                <a:solidFill>
                  <a:srgbClr val="049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116" name="CaixaDeTexto 115">
              <a:extLst>
                <a:ext uri="{FF2B5EF4-FFF2-40B4-BE49-F238E27FC236}">
                  <a16:creationId xmlns:a16="http://schemas.microsoft.com/office/drawing/2014/main" id="{5BB17C62-7E8E-3E60-F5F4-59B56700DE48}"/>
                </a:ext>
              </a:extLst>
            </p:cNvPr>
            <p:cNvSpPr txBox="1"/>
            <p:nvPr/>
          </p:nvSpPr>
          <p:spPr>
            <a:xfrm>
              <a:off x="7483808" y="4199299"/>
              <a:ext cx="2470773" cy="1177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2800" dirty="0">
                  <a:solidFill>
                    <a:schemeClr val="bg1"/>
                  </a:solidFill>
                  <a:cs typeface="Calibri" panose="020F0502020204030204" pitchFamily="34" charset="0"/>
                </a:rPr>
                <a:t>Soluções</a:t>
              </a:r>
            </a:p>
            <a:p>
              <a:pPr algn="ctr"/>
              <a:r>
                <a:rPr lang="pt-BR" sz="2800" dirty="0">
                  <a:solidFill>
                    <a:schemeClr val="bg1"/>
                  </a:solidFill>
                  <a:cs typeface="Calibri" panose="020F0502020204030204" pitchFamily="34" charset="0"/>
                </a:rPr>
                <a:t>híbridas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354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ço Reservado para Imagem 9" descr="Barco a vela no mar&#10;&#10;Descrição gerada automaticamente com confiança média">
            <a:extLst>
              <a:ext uri="{FF2B5EF4-FFF2-40B4-BE49-F238E27FC236}">
                <a16:creationId xmlns:a16="http://schemas.microsoft.com/office/drawing/2014/main" id="{FAF7F701-5038-43F4-91A7-1DE2BC7571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r="679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A9DB8C-B5E8-4D74-9A80-2305FB789C06}"/>
              </a:ext>
            </a:extLst>
          </p:cNvPr>
          <p:cNvSpPr txBox="1"/>
          <p:nvPr/>
        </p:nvSpPr>
        <p:spPr>
          <a:xfrm>
            <a:off x="-560605" y="369666"/>
            <a:ext cx="3090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0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07</a:t>
            </a:r>
            <a:endParaRPr lang="en-ID" sz="8000" i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5467349" y="2875002"/>
            <a:ext cx="66198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>
                <a:solidFill>
                  <a:srgbClr val="064ACB"/>
                </a:solidFill>
                <a:latin typeface="+mj-lt"/>
                <a:cs typeface="Poppins" panose="00000500000000000000" pitchFamily="2" charset="0"/>
              </a:rPr>
              <a:t>Desafios</a:t>
            </a:r>
            <a:endParaRPr lang="en-GB" sz="6600" b="1" dirty="0">
              <a:solidFill>
                <a:srgbClr val="064ACB"/>
              </a:solidFill>
              <a:latin typeface="+mj-lt"/>
              <a:cs typeface="Poppins" panose="00000500000000000000" pitchFamily="2" charset="0"/>
            </a:endParaRPr>
          </a:p>
        </p:txBody>
      </p:sp>
      <p:pic>
        <p:nvPicPr>
          <p:cNvPr id="1026" name="Picture 2" descr="Energia eólica na Sérvia, o maior parque eólico da Europa - Windcraft">
            <a:extLst>
              <a:ext uri="{FF2B5EF4-FFF2-40B4-BE49-F238E27FC236}">
                <a16:creationId xmlns:a16="http://schemas.microsoft.com/office/drawing/2014/main" id="{0AD6A04D-A23C-4F40-8494-F68A41E79D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30" r="40946"/>
          <a:stretch/>
        </p:blipFill>
        <p:spPr bwMode="auto">
          <a:xfrm>
            <a:off x="1771650" y="0"/>
            <a:ext cx="33337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2228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C78DEF0-0A21-43DE-945D-E7F39B957F6C}"/>
              </a:ext>
            </a:extLst>
          </p:cNvPr>
          <p:cNvSpPr txBox="1"/>
          <p:nvPr/>
        </p:nvSpPr>
        <p:spPr>
          <a:xfrm>
            <a:off x="138957" y="99800"/>
            <a:ext cx="7940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Desafios</a:t>
            </a:r>
            <a:endParaRPr lang="pt-BR" sz="24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6B7BDDC-8F1A-4976-A1E2-100E0D698C0F}"/>
              </a:ext>
            </a:extLst>
          </p:cNvPr>
          <p:cNvGraphicFramePr>
            <a:graphicFrameLocks/>
          </p:cNvGraphicFramePr>
          <p:nvPr/>
        </p:nvGraphicFramePr>
        <p:xfrm>
          <a:off x="390481" y="916241"/>
          <a:ext cx="8445179" cy="555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B5FFF475-82DA-4262-9D94-EDE1EC895C49}"/>
              </a:ext>
            </a:extLst>
          </p:cNvPr>
          <p:cNvGraphicFramePr>
            <a:graphicFrameLocks/>
          </p:cNvGraphicFramePr>
          <p:nvPr/>
        </p:nvGraphicFramePr>
        <p:xfrm>
          <a:off x="1141110" y="1028700"/>
          <a:ext cx="5818490" cy="5239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654FB56-36F7-4D15-8349-C4CEF2F52A67}"/>
              </a:ext>
            </a:extLst>
          </p:cNvPr>
          <p:cNvSpPr/>
          <p:nvPr/>
        </p:nvSpPr>
        <p:spPr>
          <a:xfrm>
            <a:off x="216129" y="684575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F728163-275E-402C-ACDA-30CD20E7FA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76" t="6438" r="3913"/>
          <a:stretch/>
        </p:blipFill>
        <p:spPr>
          <a:xfrm>
            <a:off x="4140166" y="717810"/>
            <a:ext cx="5245776" cy="6228000"/>
          </a:xfrm>
          <a:prstGeom prst="rect">
            <a:avLst/>
          </a:prstGeom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6B998185-F7F8-42B6-9A76-87A34F57E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3445792"/>
              </p:ext>
            </p:extLst>
          </p:nvPr>
        </p:nvGraphicFramePr>
        <p:xfrm>
          <a:off x="2190758" y="99800"/>
          <a:ext cx="8008269" cy="65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8B8F795B-0887-4BC0-A035-B6C106D587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397232"/>
              </p:ext>
            </p:extLst>
          </p:nvPr>
        </p:nvGraphicFramePr>
        <p:xfrm>
          <a:off x="3968075" y="1395475"/>
          <a:ext cx="4453637" cy="3300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16396632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4" descr="Nuvens no céu&#10;&#10;Descrição gerada automaticamente com confiança média">
            <a:extLst>
              <a:ext uri="{FF2B5EF4-FFF2-40B4-BE49-F238E27FC236}">
                <a16:creationId xmlns:a16="http://schemas.microsoft.com/office/drawing/2014/main" id="{0548854A-4DE4-4636-BD8E-D942F4BA53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4" b="5044"/>
          <a:stretch>
            <a:fillRect/>
          </a:stretch>
        </p:blipFill>
        <p:spPr/>
      </p:pic>
      <p:pic>
        <p:nvPicPr>
          <p:cNvPr id="9" name="Imagem 8" descr="Imagem em preto e branco&#10;&#10;Descrição gerada automaticamente">
            <a:extLst>
              <a:ext uri="{FF2B5EF4-FFF2-40B4-BE49-F238E27FC236}">
                <a16:creationId xmlns:a16="http://schemas.microsoft.com/office/drawing/2014/main" id="{19937093-FF9F-472E-8140-7F50919C56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83" r="69635"/>
          <a:stretch/>
        </p:blipFill>
        <p:spPr>
          <a:xfrm>
            <a:off x="0" y="5180187"/>
            <a:ext cx="2943225" cy="1688204"/>
          </a:xfrm>
          <a:prstGeom prst="rect">
            <a:avLst/>
          </a:prstGeom>
        </p:spPr>
      </p:pic>
      <p:pic>
        <p:nvPicPr>
          <p:cNvPr id="11" name="Imagem 10" descr="Forma&#10;&#10;Descrição gerada automaticamente">
            <a:extLst>
              <a:ext uri="{FF2B5EF4-FFF2-40B4-BE49-F238E27FC236}">
                <a16:creationId xmlns:a16="http://schemas.microsoft.com/office/drawing/2014/main" id="{7031542F-C2EF-4E11-A924-C6F8993F48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7"/>
          <a:stretch/>
        </p:blipFill>
        <p:spPr>
          <a:xfrm>
            <a:off x="6587835" y="-10391"/>
            <a:ext cx="5598215" cy="6858000"/>
          </a:xfrm>
          <a:prstGeom prst="rect">
            <a:avLst/>
          </a:prstGeom>
        </p:spPr>
      </p:pic>
      <p:pic>
        <p:nvPicPr>
          <p:cNvPr id="55" name="Imagem 54">
            <a:extLst>
              <a:ext uri="{FF2B5EF4-FFF2-40B4-BE49-F238E27FC236}">
                <a16:creationId xmlns:a16="http://schemas.microsoft.com/office/drawing/2014/main" id="{1192305D-1E1C-4A68-BDEE-9061AA1298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5936" y="683489"/>
            <a:ext cx="2567708" cy="933941"/>
          </a:xfrm>
          <a:prstGeom prst="rect">
            <a:avLst/>
          </a:prstGeom>
        </p:spPr>
      </p:pic>
      <p:sp>
        <p:nvSpPr>
          <p:cNvPr id="56" name="TextBox 14">
            <a:extLst>
              <a:ext uri="{FF2B5EF4-FFF2-40B4-BE49-F238E27FC236}">
                <a16:creationId xmlns:a16="http://schemas.microsoft.com/office/drawing/2014/main" id="{EC322528-F439-46D4-B193-B4811D114941}"/>
              </a:ext>
            </a:extLst>
          </p:cNvPr>
          <p:cNvSpPr txBox="1"/>
          <p:nvPr/>
        </p:nvSpPr>
        <p:spPr>
          <a:xfrm>
            <a:off x="171264" y="2459994"/>
            <a:ext cx="4594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ACOMPANHE A ABEEÓLICA</a:t>
            </a:r>
          </a:p>
        </p:txBody>
      </p:sp>
    </p:spTree>
    <p:extLst>
      <p:ext uri="{BB962C8B-B14F-4D97-AF65-F5344CB8AC3E}">
        <p14:creationId xmlns:p14="http://schemas.microsoft.com/office/powerpoint/2010/main" val="2651670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E7D2995E-350C-47C2-A23B-7D2E4F58AB2B}"/>
              </a:ext>
            </a:extLst>
          </p:cNvPr>
          <p:cNvSpPr txBox="1"/>
          <p:nvPr/>
        </p:nvSpPr>
        <p:spPr>
          <a:xfrm>
            <a:off x="138957" y="99800"/>
            <a:ext cx="7940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Acompanhe a ABEEólica</a:t>
            </a:r>
            <a:endParaRPr lang="pt-BR" sz="20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4479E86B-8F1A-4290-ACF2-F2ED1346A251}"/>
              </a:ext>
            </a:extLst>
          </p:cNvPr>
          <p:cNvSpPr/>
          <p:nvPr/>
        </p:nvSpPr>
        <p:spPr>
          <a:xfrm>
            <a:off x="138957" y="661485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2FD584-A35B-44FA-8D41-41C5CF64CA71}"/>
              </a:ext>
            </a:extLst>
          </p:cNvPr>
          <p:cNvSpPr txBox="1"/>
          <p:nvPr/>
        </p:nvSpPr>
        <p:spPr>
          <a:xfrm>
            <a:off x="8915903" y="747014"/>
            <a:ext cx="2018895" cy="27699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pt-BR" sz="1200" b="1" kern="0">
                <a:solidFill>
                  <a:schemeClr val="bg1"/>
                </a:solidFill>
                <a:latin typeface="Arial Rounded MT Bold (Títulos)"/>
              </a:rPr>
              <a:t>Notícias e Artigos</a:t>
            </a:r>
            <a:endParaRPr lang="pt-BR" sz="1200" b="1" kern="0" dirty="0">
              <a:solidFill>
                <a:schemeClr val="bg1"/>
              </a:solidFill>
              <a:latin typeface="Arial Rounded MT Bold (Títulos)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E243C63-E410-4B39-800C-25293E7957E6}"/>
              </a:ext>
            </a:extLst>
          </p:cNvPr>
          <p:cNvSpPr txBox="1"/>
          <p:nvPr/>
        </p:nvSpPr>
        <p:spPr>
          <a:xfrm>
            <a:off x="3033677" y="1232520"/>
            <a:ext cx="1356619" cy="27699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pt-BR" sz="1200" b="1" kern="0" dirty="0">
                <a:solidFill>
                  <a:schemeClr val="bg1"/>
                </a:solidFill>
                <a:latin typeface="Arial Rounded MT Bold (Títulos)"/>
              </a:rPr>
              <a:t>Relatórios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3115A4C-4970-41D0-B2B5-29529BAB7D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8628" y="1063840"/>
            <a:ext cx="4383165" cy="96090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FC571E5-D60E-4FA1-8079-C406F4A200D2}"/>
              </a:ext>
            </a:extLst>
          </p:cNvPr>
          <p:cNvSpPr txBox="1"/>
          <p:nvPr/>
        </p:nvSpPr>
        <p:spPr>
          <a:xfrm>
            <a:off x="7488889" y="4427918"/>
            <a:ext cx="1726327" cy="27699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pt-BR" sz="1200" b="1" kern="0" dirty="0">
                <a:solidFill>
                  <a:schemeClr val="bg1"/>
                </a:solidFill>
                <a:latin typeface="Arial Rounded MT Bold (Títulos)"/>
              </a:rPr>
              <a:t>Site e Redes sociais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B67A2B7-F0CC-453C-BF12-A9F5F58B3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445" y="4771490"/>
            <a:ext cx="1849973" cy="112119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E642B39-AFB7-441E-BB4B-E67D4335D7E4}"/>
              </a:ext>
            </a:extLst>
          </p:cNvPr>
          <p:cNvSpPr txBox="1"/>
          <p:nvPr/>
        </p:nvSpPr>
        <p:spPr>
          <a:xfrm>
            <a:off x="10259858" y="2137378"/>
            <a:ext cx="1147758" cy="276999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 defTabSz="609630">
              <a:defRPr/>
            </a:pPr>
            <a:r>
              <a:rPr lang="pt-BR" sz="1200" b="1" kern="0" dirty="0">
                <a:solidFill>
                  <a:schemeClr val="bg1"/>
                </a:solidFill>
                <a:latin typeface="Arial Rounded MT Bold (Títulos)"/>
              </a:rPr>
              <a:t>Relatórios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E00A7E3-773F-4022-B7AE-4FD891144F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3083" y="2427228"/>
            <a:ext cx="2521308" cy="3465458"/>
          </a:xfrm>
          <a:prstGeom prst="rect">
            <a:avLst/>
          </a:prstGeom>
        </p:spPr>
      </p:pic>
      <p:grpSp>
        <p:nvGrpSpPr>
          <p:cNvPr id="18" name="Agrupar 17">
            <a:extLst>
              <a:ext uri="{FF2B5EF4-FFF2-40B4-BE49-F238E27FC236}">
                <a16:creationId xmlns:a16="http://schemas.microsoft.com/office/drawing/2014/main" id="{6F54261A-8B47-0FCE-A891-EE47E7F17ABC}"/>
              </a:ext>
            </a:extLst>
          </p:cNvPr>
          <p:cNvGrpSpPr>
            <a:grpSpLocks noChangeAspect="1"/>
          </p:cNvGrpSpPr>
          <p:nvPr/>
        </p:nvGrpSpPr>
        <p:grpSpPr>
          <a:xfrm>
            <a:off x="24659" y="1538200"/>
            <a:ext cx="7366397" cy="5220000"/>
            <a:chOff x="199473" y="93147"/>
            <a:chExt cx="9687322" cy="6864653"/>
          </a:xfrm>
        </p:grpSpPr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12FFB886-F0CC-905D-09AB-85D77AEADC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9473" y="93147"/>
              <a:ext cx="4849091" cy="6858000"/>
            </a:xfrm>
            <a:prstGeom prst="rect">
              <a:avLst/>
            </a:prstGeom>
          </p:spPr>
        </p:pic>
        <p:pic>
          <p:nvPicPr>
            <p:cNvPr id="17" name="Imagem 16">
              <a:extLst>
                <a:ext uri="{FF2B5EF4-FFF2-40B4-BE49-F238E27FC236}">
                  <a16:creationId xmlns:a16="http://schemas.microsoft.com/office/drawing/2014/main" id="{50C7C77C-63CA-21BB-0AFE-CD671976B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48564" y="99800"/>
              <a:ext cx="4838231" cy="685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6618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E7D2995E-350C-47C2-A23B-7D2E4F58AB2B}"/>
              </a:ext>
            </a:extLst>
          </p:cNvPr>
          <p:cNvSpPr txBox="1"/>
          <p:nvPr/>
        </p:nvSpPr>
        <p:spPr>
          <a:xfrm>
            <a:off x="85543" y="37845"/>
            <a:ext cx="68673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rgbClr val="23388E"/>
                </a:solidFill>
                <a:latin typeface="+mj-lt"/>
                <a:cs typeface="Poppins" panose="00000500000000000000" pitchFamily="2" charset="0"/>
              </a:rPr>
              <a:t>Plataforma Energia da Transformação</a:t>
            </a:r>
            <a:endParaRPr lang="pt-BR" sz="2000" b="1" dirty="0">
              <a:solidFill>
                <a:srgbClr val="23388E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4479E86B-8F1A-4290-ACF2-F2ED1346A251}"/>
              </a:ext>
            </a:extLst>
          </p:cNvPr>
          <p:cNvSpPr/>
          <p:nvPr/>
        </p:nvSpPr>
        <p:spPr>
          <a:xfrm>
            <a:off x="189060" y="1089178"/>
            <a:ext cx="1224000" cy="51771"/>
          </a:xfrm>
          <a:prstGeom prst="roundRect">
            <a:avLst>
              <a:gd name="adj" fmla="val 50000"/>
            </a:avLst>
          </a:prstGeom>
          <a:solidFill>
            <a:srgbClr val="42B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7FE97D4-5209-4940-91FB-2BD885035D9D}"/>
              </a:ext>
            </a:extLst>
          </p:cNvPr>
          <p:cNvSpPr txBox="1"/>
          <p:nvPr/>
        </p:nvSpPr>
        <p:spPr>
          <a:xfrm>
            <a:off x="189060" y="1229364"/>
            <a:ext cx="1151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pt-BR" dirty="0">
                <a:solidFill>
                  <a:schemeClr val="tx1">
                    <a:lumMod val="50000"/>
                    <a:lumOff val="50000"/>
                  </a:schemeClr>
                </a:solidFill>
                <a:latin typeface="Arial Rounded MT Bold (Títulos)"/>
              </a:rPr>
              <a:t>Energia da Transformação” é uma Plataforma organizada para a realização de atividades que reúnam iniciativas voltadas à transformação pessoal e social, garantindo participação, inclusão e diversidade, com olhos voltados ao universo das energias renováveis, meio ambiente, mudanças climáticas, desenvolvimento socioeconômico e governança.</a:t>
            </a:r>
          </a:p>
        </p:txBody>
      </p:sp>
      <p:pic>
        <p:nvPicPr>
          <p:cNvPr id="16" name="Imagem 15" descr="Uma imagem contendo Texto&#10;&#10;Descrição gerada automaticamente">
            <a:extLst>
              <a:ext uri="{FF2B5EF4-FFF2-40B4-BE49-F238E27FC236}">
                <a16:creationId xmlns:a16="http://schemas.microsoft.com/office/drawing/2014/main" id="{39846F85-6001-41B6-9C13-1ABD2A51F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707" y="3917641"/>
            <a:ext cx="4797983" cy="1476000"/>
          </a:xfrm>
          <a:prstGeom prst="rect">
            <a:avLst/>
          </a:prstGeom>
        </p:spPr>
      </p:pic>
      <p:pic>
        <p:nvPicPr>
          <p:cNvPr id="17" name="Imagem 16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1DC1B0F2-6F36-4103-B8C5-B13BDAA12E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8796">
            <a:off x="7291668" y="2192667"/>
            <a:ext cx="4714039" cy="1764000"/>
          </a:xfrm>
          <a:prstGeom prst="rect">
            <a:avLst/>
          </a:prstGeom>
        </p:spPr>
      </p:pic>
      <p:pic>
        <p:nvPicPr>
          <p:cNvPr id="18" name="Imagem 17" descr="Diagrama&#10;&#10;Descrição gerada automaticamente">
            <a:hlinkClick r:id="rId4"/>
            <a:extLst>
              <a:ext uri="{FF2B5EF4-FFF2-40B4-BE49-F238E27FC236}">
                <a16:creationId xmlns:a16="http://schemas.microsoft.com/office/drawing/2014/main" id="{33308D33-CA8B-47E0-A63A-0D4305BF6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6" y="2493424"/>
            <a:ext cx="5644170" cy="241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Imagem 18" descr="Desenh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CC9EBAC6-B388-4656-A6D4-28DE74E8B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310" y="5177355"/>
            <a:ext cx="4188407" cy="1620000"/>
          </a:xfrm>
          <a:prstGeom prst="rect">
            <a:avLst/>
          </a:prstGeom>
        </p:spPr>
      </p:pic>
      <p:pic>
        <p:nvPicPr>
          <p:cNvPr id="20" name="Imagem 19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9D3DA0F0-1553-4A25-9987-9EB5F8317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3658" y="5447355"/>
            <a:ext cx="35424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332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ntendo pessoa, homem, em pé, terno&#10;&#10;Descrição gerada automaticamente">
            <a:extLst>
              <a:ext uri="{FF2B5EF4-FFF2-40B4-BE49-F238E27FC236}">
                <a16:creationId xmlns:a16="http://schemas.microsoft.com/office/drawing/2014/main" id="{AC04EE41-77A1-4CAB-93D3-D235F06D9A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9" y="1581556"/>
            <a:ext cx="2448272" cy="3653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 descr="Mulher em pé ao lado de homem de terno e gravata&#10;&#10;Descrição gerada automaticamente">
            <a:extLst>
              <a:ext uri="{FF2B5EF4-FFF2-40B4-BE49-F238E27FC236}">
                <a16:creationId xmlns:a16="http://schemas.microsoft.com/office/drawing/2014/main" id="{150498D2-1EB3-403C-ABAF-8E438179F15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26" t="67" r="9345" b="-1"/>
          <a:stretch/>
        </p:blipFill>
        <p:spPr>
          <a:xfrm>
            <a:off x="2752291" y="836053"/>
            <a:ext cx="2251066" cy="31011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25AF82B8-0557-4CA2-98C2-D5F8A9D22C7E}"/>
              </a:ext>
            </a:extLst>
          </p:cNvPr>
          <p:cNvSpPr txBox="1"/>
          <p:nvPr/>
        </p:nvSpPr>
        <p:spPr>
          <a:xfrm>
            <a:off x="93225" y="935225"/>
            <a:ext cx="2448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A4663"/>
                </a:solidFill>
                <a:latin typeface="Arial Rounded MT Bold (Títulos)"/>
              </a:rPr>
              <a:t>C3E </a:t>
            </a:r>
          </a:p>
          <a:p>
            <a:pPr algn="ctr"/>
            <a:r>
              <a:rPr lang="en-US" sz="1200" b="1" dirty="0">
                <a:solidFill>
                  <a:srgbClr val="0A4663"/>
                </a:solidFill>
                <a:latin typeface="Arial Rounded MT Bold (Títulos)"/>
              </a:rPr>
              <a:t>Woman of Distinction Award</a:t>
            </a:r>
          </a:p>
          <a:p>
            <a:pPr algn="ctr"/>
            <a:r>
              <a:rPr lang="es-ES" sz="1200" i="1" dirty="0">
                <a:solidFill>
                  <a:srgbClr val="0A4663"/>
                </a:solidFill>
                <a:latin typeface="Arial Rounded MT Bold (Títulos)"/>
              </a:rPr>
              <a:t>29 de maio de 2019</a:t>
            </a:r>
            <a:endParaRPr lang="pt-BR" sz="1200" i="1" dirty="0">
              <a:solidFill>
                <a:srgbClr val="0A4663"/>
              </a:solidFill>
              <a:latin typeface="Arial Rounded MT Bold (Títulos)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4760538-3319-4E6C-9276-72288BFB1B08}"/>
              </a:ext>
            </a:extLst>
          </p:cNvPr>
          <p:cNvSpPr txBox="1"/>
          <p:nvPr/>
        </p:nvSpPr>
        <p:spPr>
          <a:xfrm>
            <a:off x="2676586" y="3966133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A4663"/>
                </a:solidFill>
                <a:latin typeface="Arial Rounded MT Bold (Títulos)"/>
              </a:rPr>
              <a:t>World Wind Energy </a:t>
            </a:r>
          </a:p>
          <a:p>
            <a:pPr algn="ctr"/>
            <a:r>
              <a:rPr lang="en-US" sz="1200" b="1" dirty="0">
                <a:solidFill>
                  <a:srgbClr val="0A4663"/>
                </a:solidFill>
                <a:latin typeface="Arial Rounded MT Bold (Títulos)"/>
              </a:rPr>
              <a:t>Honorary Award 2019</a:t>
            </a:r>
          </a:p>
          <a:p>
            <a:pPr algn="ctr"/>
            <a:r>
              <a:rPr lang="es-ES" sz="1200" i="1" dirty="0">
                <a:solidFill>
                  <a:srgbClr val="0A4663"/>
                </a:solidFill>
                <a:latin typeface="Arial Rounded MT Bold (Títulos)"/>
              </a:rPr>
              <a:t>25 de novembro de 2019</a:t>
            </a:r>
            <a:endParaRPr lang="pt-BR" sz="1200" i="1" dirty="0">
              <a:solidFill>
                <a:srgbClr val="0A4663"/>
              </a:solidFill>
              <a:latin typeface="Arial Rounded MT Bold (Títulos)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93ED39DD-4D11-4267-9310-2D42DFCA88C1}"/>
              </a:ext>
            </a:extLst>
          </p:cNvPr>
          <p:cNvSpPr txBox="1"/>
          <p:nvPr/>
        </p:nvSpPr>
        <p:spPr>
          <a:xfrm>
            <a:off x="5022898" y="969980"/>
            <a:ext cx="2251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A4663"/>
                </a:solidFill>
                <a:latin typeface="Arial Rounded MT Bold (Títulos)"/>
              </a:rPr>
              <a:t>BEM 2019</a:t>
            </a:r>
          </a:p>
          <a:p>
            <a:pPr algn="ctr"/>
            <a:r>
              <a:rPr lang="es-ES" sz="1200" i="1" dirty="0">
                <a:solidFill>
                  <a:srgbClr val="0A4663"/>
                </a:solidFill>
                <a:latin typeface="Arial Rounded MT Bold (Títulos)"/>
              </a:rPr>
              <a:t>3 de dezembro de 2019</a:t>
            </a:r>
            <a:endParaRPr lang="pt-BR" sz="1200" i="1" dirty="0">
              <a:solidFill>
                <a:srgbClr val="0A4663"/>
              </a:solidFill>
              <a:latin typeface="Arial Rounded MT Bold (Títulos)"/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80032962-AD13-4F56-BA82-51489E6689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1090" y="1509831"/>
            <a:ext cx="1899175" cy="36539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5" name="CaixaDeTexto 24">
            <a:extLst>
              <a:ext uri="{FF2B5EF4-FFF2-40B4-BE49-F238E27FC236}">
                <a16:creationId xmlns:a16="http://schemas.microsoft.com/office/drawing/2014/main" id="{FB6CAD47-CEAF-478E-B384-C716C264EF5C}"/>
              </a:ext>
            </a:extLst>
          </p:cNvPr>
          <p:cNvSpPr txBox="1"/>
          <p:nvPr/>
        </p:nvSpPr>
        <p:spPr>
          <a:xfrm>
            <a:off x="9206680" y="1170343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0A4663"/>
                </a:solidFill>
                <a:latin typeface="Arial Rounded MT Bold (Títulos)"/>
              </a:rPr>
              <a:t>100 Mais Influentes da Energia da Década</a:t>
            </a:r>
          </a:p>
          <a:p>
            <a:pPr algn="ctr"/>
            <a:r>
              <a:rPr lang="en-US" sz="1200" b="1" dirty="0">
                <a:solidFill>
                  <a:srgbClr val="0A4663"/>
                </a:solidFill>
                <a:latin typeface="Arial Rounded MT Bold (Títulos)"/>
              </a:rPr>
              <a:t>Full Energy</a:t>
            </a:r>
          </a:p>
          <a:p>
            <a:pPr algn="ctr"/>
            <a:r>
              <a:rPr lang="es-ES" sz="1200" i="1" dirty="0">
                <a:solidFill>
                  <a:srgbClr val="0A4663"/>
                </a:solidFill>
                <a:latin typeface="Arial Rounded MT Bold (Títulos)"/>
              </a:rPr>
              <a:t>30 de </a:t>
            </a:r>
            <a:r>
              <a:rPr lang="es-ES" sz="1200" i="1" dirty="0" err="1">
                <a:solidFill>
                  <a:srgbClr val="0A4663"/>
                </a:solidFill>
                <a:latin typeface="Arial Rounded MT Bold (Títulos)"/>
              </a:rPr>
              <a:t>junho</a:t>
            </a:r>
            <a:r>
              <a:rPr lang="es-ES" sz="1200" i="1" dirty="0">
                <a:solidFill>
                  <a:srgbClr val="0A4663"/>
                </a:solidFill>
                <a:latin typeface="Arial Rounded MT Bold (Títulos)"/>
              </a:rPr>
              <a:t> de 2021</a:t>
            </a:r>
            <a:endParaRPr lang="pt-BR" sz="1200" i="1" dirty="0">
              <a:solidFill>
                <a:srgbClr val="0A4663"/>
              </a:solidFill>
              <a:latin typeface="Arial Rounded MT Bold (Títulos)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7765B28-C4BE-423C-A06F-975AFF9BACA2}"/>
              </a:ext>
            </a:extLst>
          </p:cNvPr>
          <p:cNvSpPr txBox="1"/>
          <p:nvPr/>
        </p:nvSpPr>
        <p:spPr>
          <a:xfrm>
            <a:off x="3787972" y="5659420"/>
            <a:ext cx="4616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solidFill>
                  <a:srgbClr val="002060"/>
                </a:solidFill>
                <a:latin typeface="Arial Rounded MT Bold (Títulos)"/>
              </a:rPr>
              <a:t>GWEC &amp; GWNET</a:t>
            </a:r>
          </a:p>
          <a:p>
            <a:pPr algn="ctr"/>
            <a:r>
              <a:rPr lang="pt-BR" sz="1400" b="1" dirty="0">
                <a:solidFill>
                  <a:srgbClr val="002060"/>
                </a:solidFill>
                <a:latin typeface="Arial Rounded MT Bold (Títulos)"/>
              </a:rPr>
              <a:t> </a:t>
            </a:r>
            <a:r>
              <a:rPr lang="pt-BR" sz="1400" b="1" dirty="0" err="1">
                <a:solidFill>
                  <a:srgbClr val="002060"/>
                </a:solidFill>
                <a:latin typeface="Arial Rounded MT Bold (Títulos)"/>
              </a:rPr>
              <a:t>Women</a:t>
            </a:r>
            <a:r>
              <a:rPr lang="pt-BR" sz="1400" b="1" dirty="0">
                <a:solidFill>
                  <a:srgbClr val="002060"/>
                </a:solidFill>
                <a:latin typeface="Arial Rounded MT Bold (Títulos)"/>
              </a:rPr>
              <a:t> in Wind Global </a:t>
            </a:r>
            <a:r>
              <a:rPr lang="pt-BR" sz="1400" b="1" dirty="0" err="1">
                <a:solidFill>
                  <a:srgbClr val="002060"/>
                </a:solidFill>
                <a:latin typeface="Arial Rounded MT Bold (Títulos)"/>
              </a:rPr>
              <a:t>Leadership</a:t>
            </a:r>
            <a:r>
              <a:rPr lang="pt-BR" sz="1400" b="1" dirty="0">
                <a:solidFill>
                  <a:srgbClr val="002060"/>
                </a:solidFill>
                <a:latin typeface="Arial Rounded MT Bold (Títulos)"/>
              </a:rPr>
              <a:t> </a:t>
            </a:r>
            <a:r>
              <a:rPr lang="pt-BR" sz="1400" b="1" dirty="0" err="1">
                <a:solidFill>
                  <a:srgbClr val="002060"/>
                </a:solidFill>
                <a:latin typeface="Arial Rounded MT Bold (Títulos)"/>
              </a:rPr>
              <a:t>Program</a:t>
            </a:r>
            <a:r>
              <a:rPr lang="pt-BR" sz="1400" b="1" dirty="0">
                <a:solidFill>
                  <a:srgbClr val="002060"/>
                </a:solidFill>
                <a:latin typeface="Arial Rounded MT Bold (Títulos)"/>
              </a:rPr>
              <a:t> 2020</a:t>
            </a:r>
          </a:p>
          <a:p>
            <a:pPr algn="ctr"/>
            <a:r>
              <a:rPr lang="pt-BR" sz="1400" i="1" dirty="0">
                <a:solidFill>
                  <a:srgbClr val="002060"/>
                </a:solidFill>
                <a:latin typeface="Arial Rounded MT Bold (Títulos)"/>
              </a:rPr>
              <a:t>Embaixadora Global pelo Brasil</a:t>
            </a:r>
          </a:p>
        </p:txBody>
      </p:sp>
      <p:pic>
        <p:nvPicPr>
          <p:cNvPr id="27" name="Imagem 26" descr="Imagem em preto e branco de pessoa com cabelo curto&#10;&#10;Descrição gerada automaticamente">
            <a:extLst>
              <a:ext uri="{FF2B5EF4-FFF2-40B4-BE49-F238E27FC236}">
                <a16:creationId xmlns:a16="http://schemas.microsoft.com/office/drawing/2014/main" id="{96AD3845-119F-4300-8356-C1C9689684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0" b="99109" l="9483" r="89943">
                        <a14:foregroundMark x1="78736" y1="87305" x2="29310" y2="86414"/>
                        <a14:foregroundMark x1="29310" y1="86414" x2="51724" y2="92873"/>
                        <a14:foregroundMark x1="51724" y1="92873" x2="74138" y2="93987"/>
                        <a14:foregroundMark x1="74138" y1="93987" x2="72414" y2="87082"/>
                        <a14:foregroundMark x1="31609" y1="87082" x2="49425" y2="98441"/>
                        <a14:foregroundMark x1="49425" y1="98441" x2="72989" y2="98218"/>
                        <a14:foregroundMark x1="72989" y1="98218" x2="52874" y2="87973"/>
                        <a14:foregroundMark x1="52874" y1="87973" x2="28736" y2="87751"/>
                        <a14:foregroundMark x1="31609" y1="88196" x2="51149" y2="98441"/>
                        <a14:foregroundMark x1="51149" y1="98441" x2="30747" y2="90646"/>
                        <a14:foregroundMark x1="30747" y1="90646" x2="29598" y2="90646"/>
                        <a14:foregroundMark x1="33046" y1="88864" x2="26724" y2="88864"/>
                        <a14:foregroundMark x1="28736" y1="88196" x2="26437" y2="87305"/>
                        <a14:foregroundMark x1="69540" y1="89310" x2="70690" y2="91537"/>
                        <a14:foregroundMark x1="79310" y1="87751" x2="70690" y2="88864"/>
                        <a14:foregroundMark x1="33621" y1="89978" x2="52011" y2="99109"/>
                        <a14:foregroundMark x1="52011" y1="99109" x2="32184" y2="89532"/>
                        <a14:foregroundMark x1="32184" y1="89532" x2="29310" y2="89532"/>
                        <a14:foregroundMark x1="47126" y1="87305" x2="66667" y2="97327"/>
                        <a14:foregroundMark x1="66667" y1="97327" x2="47126" y2="87751"/>
                        <a14:foregroundMark x1="47126" y1="87751" x2="16092" y2="87751"/>
                      </a14:backgroundRemoval>
                    </a14:imgEffect>
                  </a14:imgLayer>
                </a14:imgProps>
              </a:ext>
            </a:extLst>
          </a:blip>
          <a:srcRect b="22270"/>
          <a:stretch/>
        </p:blipFill>
        <p:spPr>
          <a:xfrm>
            <a:off x="2447812" y="4823361"/>
            <a:ext cx="1885861" cy="1891323"/>
          </a:xfrm>
          <a:prstGeom prst="rect">
            <a:avLst/>
          </a:prstGeom>
        </p:spPr>
      </p:pic>
      <p:pic>
        <p:nvPicPr>
          <p:cNvPr id="31" name="Imagem 30">
            <a:extLst>
              <a:ext uri="{FF2B5EF4-FFF2-40B4-BE49-F238E27FC236}">
                <a16:creationId xmlns:a16="http://schemas.microsoft.com/office/drawing/2014/main" id="{BFAB0985-F6D3-440B-BEE4-B777E6D7E2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6804" y="2001340"/>
            <a:ext cx="2896738" cy="2167706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62E67AEB-F5EF-4D30-964C-06B15024BE3B}"/>
              </a:ext>
            </a:extLst>
          </p:cNvPr>
          <p:cNvSpPr txBox="1"/>
          <p:nvPr/>
        </p:nvSpPr>
        <p:spPr>
          <a:xfrm>
            <a:off x="7197054" y="4628060"/>
            <a:ext cx="2031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2060"/>
                </a:solidFill>
                <a:latin typeface="Arial Rounded MT Bold (Títulos)"/>
              </a:rPr>
              <a:t>100 most influents </a:t>
            </a:r>
          </a:p>
          <a:p>
            <a:pPr algn="ctr"/>
            <a:r>
              <a:rPr lang="en-US" sz="1200" b="1" dirty="0">
                <a:solidFill>
                  <a:srgbClr val="002060"/>
                </a:solidFill>
                <a:latin typeface="Arial Rounded MT Bold (Títulos)"/>
              </a:rPr>
              <a:t>Full Energy</a:t>
            </a:r>
          </a:p>
          <a:p>
            <a:pPr algn="ctr"/>
            <a:r>
              <a:rPr lang="es-ES" sz="1200" i="1" dirty="0">
                <a:solidFill>
                  <a:srgbClr val="002060"/>
                </a:solidFill>
                <a:latin typeface="Arial Rounded MT Bold (Títulos)"/>
              </a:rPr>
              <a:t>10 de dezembro de 2019</a:t>
            </a:r>
            <a:endParaRPr lang="pt-BR" sz="1200" i="1" dirty="0">
              <a:solidFill>
                <a:srgbClr val="002060"/>
              </a:solidFill>
              <a:latin typeface="Arial Rounded MT Bold (Títulos)"/>
            </a:endParaRP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63DDE852-2EF1-40DD-A210-01A5A7705F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0256" y="986813"/>
            <a:ext cx="1673346" cy="365394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BB78C2-8C0C-4E59-B4C0-F9EF5D3988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5355800"/>
            <a:ext cx="1523971" cy="150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623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Diagrama&#10;&#10;Descrição gerada automaticamente">
            <a:extLst>
              <a:ext uri="{FF2B5EF4-FFF2-40B4-BE49-F238E27FC236}">
                <a16:creationId xmlns:a16="http://schemas.microsoft.com/office/drawing/2014/main" id="{38CF233B-88BF-452A-99B3-0E610B772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546" y="0"/>
            <a:ext cx="6858000" cy="6858000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BEEB0225-1EEB-4269-91F2-295F6D9B660D}"/>
              </a:ext>
            </a:extLst>
          </p:cNvPr>
          <p:cNvGrpSpPr/>
          <p:nvPr/>
        </p:nvGrpSpPr>
        <p:grpSpPr>
          <a:xfrm>
            <a:off x="7334870" y="4098211"/>
            <a:ext cx="4510067" cy="854789"/>
            <a:chOff x="7302737" y="4465306"/>
            <a:chExt cx="4510067" cy="854789"/>
          </a:xfrm>
        </p:grpSpPr>
        <p:pic>
          <p:nvPicPr>
            <p:cNvPr id="14" name="Picture 2" descr="Resultado de imagem para logo spotify png">
              <a:extLst>
                <a:ext uri="{FF2B5EF4-FFF2-40B4-BE49-F238E27FC236}">
                  <a16:creationId xmlns:a16="http://schemas.microsoft.com/office/drawing/2014/main" id="{0D7B33FD-3355-4BB3-8AE3-928895130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3288" y="4888095"/>
              <a:ext cx="1436882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Resultado de imagem para logo deezer png">
              <a:extLst>
                <a:ext uri="{FF2B5EF4-FFF2-40B4-BE49-F238E27FC236}">
                  <a16:creationId xmlns:a16="http://schemas.microsoft.com/office/drawing/2014/main" id="{9FE9C166-0779-4E1F-B705-A7C27C58BA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01983" y="4937716"/>
              <a:ext cx="1510821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6" descr="Resultado de imagem para logo disponivel itunes png">
              <a:extLst>
                <a:ext uri="{FF2B5EF4-FFF2-40B4-BE49-F238E27FC236}">
                  <a16:creationId xmlns:a16="http://schemas.microsoft.com/office/drawing/2014/main" id="{615D5431-93E6-4662-9437-ABD5FDF10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2737" y="4888095"/>
              <a:ext cx="1187674" cy="43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24BB3B78-6701-4937-ADFA-ABBD0E825723}"/>
                </a:ext>
              </a:extLst>
            </p:cNvPr>
            <p:cNvSpPr/>
            <p:nvPr/>
          </p:nvSpPr>
          <p:spPr>
            <a:xfrm>
              <a:off x="7947083" y="4465306"/>
              <a:ext cx="32512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b="1" dirty="0">
                  <a:solidFill>
                    <a:srgbClr val="1E2D50"/>
                  </a:solidFill>
                </a:rPr>
                <a:t>Disponível nas plataformas:</a:t>
              </a:r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5DDC869-6AC2-44D3-B67A-4D3D99918BA5}"/>
              </a:ext>
            </a:extLst>
          </p:cNvPr>
          <p:cNvSpPr txBox="1"/>
          <p:nvPr/>
        </p:nvSpPr>
        <p:spPr>
          <a:xfrm>
            <a:off x="7231263" y="1423737"/>
            <a:ext cx="4717282" cy="2246769"/>
          </a:xfrm>
          <a:prstGeom prst="rect">
            <a:avLst/>
          </a:prstGeom>
          <a:solidFill>
            <a:srgbClr val="54ADE7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nova edição do Cabeça de Vento, o podcast da </a:t>
            </a:r>
            <a:r>
              <a:rPr lang="pt-BR" sz="20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ABEEólica</a:t>
            </a:r>
            <a:r>
              <a:rPr lang="pt-BR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está no ar.</a:t>
            </a:r>
          </a:p>
          <a:p>
            <a:pPr algn="ctr"/>
            <a:r>
              <a:rPr lang="pt-BR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episódio nº 42, entrevistamos Fernando Lopes, Sócio do Instituto </a:t>
            </a:r>
            <a:r>
              <a:rPr lang="pt-BR" sz="20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Totum</a:t>
            </a:r>
            <a:r>
              <a:rPr lang="pt-BR" sz="20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que falou sobre os avanços e o futuro dos Certificados de Energia Renovável. </a:t>
            </a:r>
          </a:p>
        </p:txBody>
      </p:sp>
    </p:spTree>
    <p:extLst>
      <p:ext uri="{BB962C8B-B14F-4D97-AF65-F5344CB8AC3E}">
        <p14:creationId xmlns:p14="http://schemas.microsoft.com/office/powerpoint/2010/main" val="235327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30CBC78-83A2-7620-A47E-3BA6038FF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07106" cy="106680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150CC8-AF75-4FC5-3D09-9FF5D34D5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488" y="1140034"/>
            <a:ext cx="6831250" cy="262987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62F4D79-B965-A69D-3CB5-4E9AEA3AEFA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836"/>
          <a:stretch/>
        </p:blipFill>
        <p:spPr>
          <a:xfrm>
            <a:off x="0" y="3843140"/>
            <a:ext cx="12198653" cy="301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867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6BF2F16-9B12-4C2D-ADAA-9B01E6A28803}"/>
              </a:ext>
            </a:extLst>
          </p:cNvPr>
          <p:cNvSpPr txBox="1"/>
          <p:nvPr/>
        </p:nvSpPr>
        <p:spPr>
          <a:xfrm>
            <a:off x="6594970" y="4603535"/>
            <a:ext cx="3744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Diretoria Técnica</a:t>
            </a:r>
            <a:endParaRPr lang="id-ID" b="1" dirty="0">
              <a:solidFill>
                <a:schemeClr val="bg1"/>
              </a:solidFill>
              <a:latin typeface="+mj-lt"/>
              <a:cs typeface="Poppins" panose="00000500000000000000" pitchFamily="2" charset="0"/>
            </a:endParaRPr>
          </a:p>
        </p:txBody>
      </p:sp>
      <p:pic>
        <p:nvPicPr>
          <p:cNvPr id="2" name="Espaço Reservado para Imagem 1">
            <a:extLst>
              <a:ext uri="{FF2B5EF4-FFF2-40B4-BE49-F238E27FC236}">
                <a16:creationId xmlns:a16="http://schemas.microsoft.com/office/drawing/2014/main" id="{11E7F37A-3792-4ED5-BA20-9FC17A011F4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3932" r="13932"/>
          <a:stretch>
            <a:fillRect/>
          </a:stretch>
        </p:blipFill>
        <p:spPr>
          <a:xfrm>
            <a:off x="171450" y="703263"/>
            <a:ext cx="3313113" cy="3313112"/>
          </a:xfrm>
          <a:prstGeom prst="ellipse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1D78BE1-EF23-47E9-B875-6A0946DB090B}"/>
              </a:ext>
            </a:extLst>
          </p:cNvPr>
          <p:cNvSpPr txBox="1"/>
          <p:nvPr/>
        </p:nvSpPr>
        <p:spPr>
          <a:xfrm>
            <a:off x="5422528" y="2689180"/>
            <a:ext cx="63645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solidFill>
                  <a:schemeClr val="bg1"/>
                </a:solidFill>
                <a:latin typeface="+mj-lt"/>
                <a:cs typeface="Poppins" panose="00000500000000000000" pitchFamily="2" charset="0"/>
              </a:rPr>
              <a:t>OBRIGADO. </a:t>
            </a:r>
            <a:endParaRPr lang="id-ID" sz="7200" i="1" dirty="0">
              <a:solidFill>
                <a:schemeClr val="bg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84675E-BC59-485D-B112-19EFCCD86AAA}"/>
              </a:ext>
            </a:extLst>
          </p:cNvPr>
          <p:cNvSpPr/>
          <p:nvPr/>
        </p:nvSpPr>
        <p:spPr>
          <a:xfrm>
            <a:off x="3974054" y="1511708"/>
            <a:ext cx="1448474" cy="1177472"/>
          </a:xfrm>
          <a:custGeom>
            <a:avLst/>
            <a:gdLst/>
            <a:ahLst/>
            <a:cxnLst/>
            <a:rect l="l" t="t" r="r" b="b"/>
            <a:pathLst>
              <a:path w="941927" h="765696">
                <a:moveTo>
                  <a:pt x="829503" y="0"/>
                </a:moveTo>
                <a:lnTo>
                  <a:pt x="856850" y="54693"/>
                </a:lnTo>
                <a:cubicBezTo>
                  <a:pt x="794054" y="81026"/>
                  <a:pt x="739868" y="122552"/>
                  <a:pt x="694291" y="179270"/>
                </a:cubicBezTo>
                <a:cubicBezTo>
                  <a:pt x="648714" y="235989"/>
                  <a:pt x="625926" y="293720"/>
                  <a:pt x="625926" y="352463"/>
                </a:cubicBezTo>
                <a:cubicBezTo>
                  <a:pt x="625926" y="376771"/>
                  <a:pt x="628964" y="398040"/>
                  <a:pt x="635041" y="416271"/>
                </a:cubicBezTo>
                <a:cubicBezTo>
                  <a:pt x="667451" y="389938"/>
                  <a:pt x="704926" y="376771"/>
                  <a:pt x="747465" y="376771"/>
                </a:cubicBezTo>
                <a:cubicBezTo>
                  <a:pt x="802157" y="376771"/>
                  <a:pt x="848241" y="394496"/>
                  <a:pt x="885715" y="429944"/>
                </a:cubicBezTo>
                <a:cubicBezTo>
                  <a:pt x="923190" y="465393"/>
                  <a:pt x="941927" y="512490"/>
                  <a:pt x="941927" y="571234"/>
                </a:cubicBezTo>
                <a:cubicBezTo>
                  <a:pt x="941927" y="625926"/>
                  <a:pt x="923190" y="672010"/>
                  <a:pt x="885715" y="709484"/>
                </a:cubicBezTo>
                <a:cubicBezTo>
                  <a:pt x="848241" y="746959"/>
                  <a:pt x="802157" y="765696"/>
                  <a:pt x="747465" y="765696"/>
                </a:cubicBezTo>
                <a:cubicBezTo>
                  <a:pt x="668464" y="765696"/>
                  <a:pt x="608708" y="733286"/>
                  <a:pt x="568194" y="668465"/>
                </a:cubicBezTo>
                <a:cubicBezTo>
                  <a:pt x="533758" y="613772"/>
                  <a:pt x="516541" y="546926"/>
                  <a:pt x="516541" y="467925"/>
                </a:cubicBezTo>
                <a:cubicBezTo>
                  <a:pt x="516541" y="366643"/>
                  <a:pt x="542368" y="275489"/>
                  <a:pt x="594022" y="194463"/>
                </a:cubicBezTo>
                <a:cubicBezTo>
                  <a:pt x="645676" y="113437"/>
                  <a:pt x="724170" y="48616"/>
                  <a:pt x="829503" y="0"/>
                </a:cubicBezTo>
                <a:close/>
                <a:moveTo>
                  <a:pt x="312963" y="0"/>
                </a:moveTo>
                <a:lnTo>
                  <a:pt x="340309" y="54693"/>
                </a:lnTo>
                <a:cubicBezTo>
                  <a:pt x="277514" y="81026"/>
                  <a:pt x="223328" y="122552"/>
                  <a:pt x="177751" y="179270"/>
                </a:cubicBezTo>
                <a:cubicBezTo>
                  <a:pt x="132173" y="235989"/>
                  <a:pt x="109385" y="293720"/>
                  <a:pt x="109385" y="352463"/>
                </a:cubicBezTo>
                <a:cubicBezTo>
                  <a:pt x="109385" y="376771"/>
                  <a:pt x="112423" y="398040"/>
                  <a:pt x="118500" y="416271"/>
                </a:cubicBezTo>
                <a:cubicBezTo>
                  <a:pt x="150911" y="389938"/>
                  <a:pt x="188385" y="376771"/>
                  <a:pt x="230924" y="376771"/>
                </a:cubicBezTo>
                <a:cubicBezTo>
                  <a:pt x="285616" y="376771"/>
                  <a:pt x="331700" y="394496"/>
                  <a:pt x="369175" y="429944"/>
                </a:cubicBezTo>
                <a:cubicBezTo>
                  <a:pt x="406649" y="465393"/>
                  <a:pt x="425386" y="512490"/>
                  <a:pt x="425386" y="571234"/>
                </a:cubicBezTo>
                <a:cubicBezTo>
                  <a:pt x="425386" y="625926"/>
                  <a:pt x="406649" y="672010"/>
                  <a:pt x="369175" y="709484"/>
                </a:cubicBezTo>
                <a:cubicBezTo>
                  <a:pt x="331700" y="746959"/>
                  <a:pt x="285616" y="765696"/>
                  <a:pt x="230924" y="765696"/>
                </a:cubicBezTo>
                <a:cubicBezTo>
                  <a:pt x="151924" y="765696"/>
                  <a:pt x="92167" y="733286"/>
                  <a:pt x="51654" y="668465"/>
                </a:cubicBezTo>
                <a:cubicBezTo>
                  <a:pt x="17218" y="613772"/>
                  <a:pt x="0" y="546926"/>
                  <a:pt x="0" y="467925"/>
                </a:cubicBezTo>
                <a:cubicBezTo>
                  <a:pt x="0" y="366643"/>
                  <a:pt x="25827" y="275489"/>
                  <a:pt x="77481" y="194463"/>
                </a:cubicBezTo>
                <a:cubicBezTo>
                  <a:pt x="129135" y="113437"/>
                  <a:pt x="207629" y="48616"/>
                  <a:pt x="312963" y="0"/>
                </a:cubicBezTo>
                <a:close/>
              </a:path>
            </a:pathLst>
          </a:custGeom>
          <a:solidFill>
            <a:srgbClr val="42B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>
              <a:solidFill>
                <a:srgbClr val="E7BA1E"/>
              </a:solidFill>
              <a:latin typeface="+mj-lt"/>
            </a:endParaRPr>
          </a:p>
        </p:txBody>
      </p:sp>
      <p:sp>
        <p:nvSpPr>
          <p:cNvPr id="89" name="Retângulo: Cantos Arredondados 88">
            <a:extLst>
              <a:ext uri="{FF2B5EF4-FFF2-40B4-BE49-F238E27FC236}">
                <a16:creationId xmlns:a16="http://schemas.microsoft.com/office/drawing/2014/main" id="{97989FF8-1E00-4962-B8AC-2C575786B891}"/>
              </a:ext>
            </a:extLst>
          </p:cNvPr>
          <p:cNvSpPr/>
          <p:nvPr/>
        </p:nvSpPr>
        <p:spPr>
          <a:xfrm>
            <a:off x="5940470" y="4748750"/>
            <a:ext cx="654500" cy="78901"/>
          </a:xfrm>
          <a:prstGeom prst="roundRect">
            <a:avLst>
              <a:gd name="adj" fmla="val 50000"/>
            </a:avLst>
          </a:prstGeom>
          <a:solidFill>
            <a:srgbClr val="93C1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6FEAAB1-2711-46E3-9A40-7BA7AEBFC3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5245"/>
          <a:stretch/>
        </p:blipFill>
        <p:spPr>
          <a:xfrm>
            <a:off x="2202586" y="4449656"/>
            <a:ext cx="2723840" cy="230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533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zul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BEEOLICA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zul 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10313</TotalTime>
  <Words>1926</Words>
  <Application>Microsoft Office PowerPoint</Application>
  <PresentationFormat>Widescreen</PresentationFormat>
  <Paragraphs>390</Paragraphs>
  <Slides>46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46</vt:i4>
      </vt:variant>
    </vt:vector>
  </HeadingPairs>
  <TitlesOfParts>
    <vt:vector size="57" baseType="lpstr">
      <vt:lpstr>Arial</vt:lpstr>
      <vt:lpstr>Arial (Corpo)</vt:lpstr>
      <vt:lpstr>Arial Rounded MT Bold</vt:lpstr>
      <vt:lpstr>Arial Rounded MT Bold (Títulos)</vt:lpstr>
      <vt:lpstr>Calibri</vt:lpstr>
      <vt:lpstr>Century Gothic</vt:lpstr>
      <vt:lpstr>Courier New</vt:lpstr>
      <vt:lpstr>Verdana</vt:lpstr>
      <vt:lpstr>Wingdings</vt:lpstr>
      <vt:lpstr>Office Theme</vt:lpstr>
      <vt:lpstr>1_Personalizar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GRUPO 424</dc:creator>
  <cp:lastModifiedBy>Sandro Kiyoshi Yamamoto</cp:lastModifiedBy>
  <cp:revision>231</cp:revision>
  <dcterms:created xsi:type="dcterms:W3CDTF">2020-12-07T01:59:18Z</dcterms:created>
  <dcterms:modified xsi:type="dcterms:W3CDTF">2022-08-15T17:38:54Z</dcterms:modified>
</cp:coreProperties>
</file>