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14630400" cy="8229600"/>
  <p:notesSz cx="8229600" cy="146304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Inter" panose="020B0604020202020204" charset="0"/>
      <p:regular r:id="rId21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0112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744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197918" y="665321"/>
            <a:ext cx="6832402" cy="4383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9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IMPACTOS CONTABEIS NA FORMALIDADE DA CONSTRUÇÃO CIVIL</a:t>
            </a:r>
            <a:endParaRPr lang="en-US" sz="5500" dirty="0"/>
          </a:p>
        </p:txBody>
      </p:sp>
      <p:sp>
        <p:nvSpPr>
          <p:cNvPr id="4" name="Text 1"/>
          <p:cNvSpPr/>
          <p:nvPr/>
        </p:nvSpPr>
        <p:spPr>
          <a:xfrm>
            <a:off x="6197918" y="5353525"/>
            <a:ext cx="7720965" cy="20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na construção civil traz vantagens significativas e impactos contábeis importantes. </a:t>
            </a:r>
            <a:r>
              <a:rPr lang="en-US" sz="20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Vamos</a:t>
            </a:r>
            <a:r>
              <a:rPr lang="en-US" sz="2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analisar</a:t>
            </a:r>
            <a:r>
              <a:rPr lang="en-US" sz="2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vantagens da formalização e seus efeitos na contabilidade do setor, destacando a importância de uma gestão estratégica para otimizar custos, cumprir exigências legais e melhorar a competitividade no mercado.</a:t>
            </a:r>
            <a:endParaRPr lang="en-US" sz="2000" dirty="0"/>
          </a:p>
        </p:txBody>
      </p:sp>
      <p:sp>
        <p:nvSpPr>
          <p:cNvPr id="5" name="Shape 2"/>
          <p:cNvSpPr/>
          <p:nvPr/>
        </p:nvSpPr>
        <p:spPr>
          <a:xfrm>
            <a:off x="6197918" y="7223641"/>
            <a:ext cx="325279" cy="325279"/>
          </a:xfrm>
          <a:prstGeom prst="roundRect">
            <a:avLst>
              <a:gd name="adj" fmla="val 28108441"/>
            </a:avLst>
          </a:prstGeom>
          <a:noFill/>
          <a:ln w="7620">
            <a:solidFill>
              <a:srgbClr val="FFFFFF"/>
            </a:solidFill>
            <a:prstDash val="solid"/>
          </a:ln>
        </p:spPr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095" y="228600"/>
            <a:ext cx="1792705" cy="10547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06471" y="1402569"/>
            <a:ext cx="7228804" cy="15856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Redução de Riscos Legais e Trabalhistas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4642918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Conformidade Legal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56417" y="5400078"/>
            <a:ext cx="6150054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assegura que a empresa esteja em conformidade com as leis trabalhistas e fiscais, diminuindo o risco de multas, autuações fiscais, e ações trabalhistas.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623929" y="4476060"/>
            <a:ext cx="4046458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Direitos dos Trabalhadores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623929" y="5028681"/>
            <a:ext cx="6150054" cy="27102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Ao contratar formalmente, a empresa evita problemas relacionados à recaracterização de vínculos empregatícios, garantindo que os trabalhadores tenham seus direitos respeitados, como FGTS, INSS, férias, e 13º salário.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51731" y="228599"/>
            <a:ext cx="2150069" cy="774025"/>
          </a:xfrm>
          <a:prstGeom prst="rect">
            <a:avLst/>
          </a:prstGeom>
        </p:spPr>
      </p:pic>
      <p:pic>
        <p:nvPicPr>
          <p:cNvPr id="4098" name="Picture 2" descr="Coluna Draft: 'Estou correndo risco de vida!', por Edgar Talevi | D'Ponta  News - Notícias do Paraná - Jornalismo sério para leitores exigentes!">
            <a:extLst>
              <a:ext uri="{FF2B5EF4-FFF2-40B4-BE49-F238E27FC236}">
                <a16:creationId xmlns:a16="http://schemas.microsoft.com/office/drawing/2014/main" id="{3E8C33D9-54D5-4104-B84C-14EA5D2B2E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16" y="486440"/>
            <a:ext cx="5833141" cy="3727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4473" y="787479"/>
            <a:ext cx="6765846" cy="2084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Melhor Controle Financeiro e Orçamentário</a:t>
            </a:r>
            <a:endParaRPr lang="en-US" sz="4350" dirty="0"/>
          </a:p>
        </p:txBody>
      </p:sp>
      <p:sp>
        <p:nvSpPr>
          <p:cNvPr id="4" name="Shape 1"/>
          <p:cNvSpPr/>
          <p:nvPr/>
        </p:nvSpPr>
        <p:spPr>
          <a:xfrm>
            <a:off x="6264473" y="3101578"/>
            <a:ext cx="7587853" cy="4598633"/>
          </a:xfrm>
          <a:prstGeom prst="roundRect">
            <a:avLst>
              <a:gd name="adj" fmla="val 4652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94383" y="3642892"/>
            <a:ext cx="7128034" cy="356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facilita o registro e controle dos custos de mão de obra, encargos sociais e despesas relacionadas à obra, permitindo uma gestão financeira mais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eficiente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</a:p>
          <a:p>
            <a:pPr marL="0" indent="0">
              <a:lnSpc>
                <a:spcPts val="2800"/>
              </a:lnSpc>
              <a:buNone/>
            </a:pPr>
            <a:endParaRPr lang="en-US" sz="2400" dirty="0">
              <a:solidFill>
                <a:srgbClr val="000000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podem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prever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provisionar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melhor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custos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associados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salários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encargos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benefícios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contribuindo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 a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precificação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mais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precisa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dos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serviços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controle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fluxo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 </a:t>
            </a:r>
            <a:r>
              <a:rPr lang="en-US" sz="240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caixa</a:t>
            </a: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2400" dirty="0"/>
          </a:p>
          <a:p>
            <a:pPr marL="0" indent="0">
              <a:lnSpc>
                <a:spcPts val="2800"/>
              </a:lnSpc>
              <a:buNone/>
            </a:pP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494383" y="6145292"/>
            <a:ext cx="7128034" cy="1066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endParaRPr lang="en-US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10719" y="228599"/>
            <a:ext cx="2191081" cy="78878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39791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1393" y="3078004"/>
            <a:ext cx="13287613" cy="1198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00"/>
              </a:lnSpc>
              <a:buNone/>
            </a:pPr>
            <a:r>
              <a:rPr lang="en-US" sz="375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Vantagens</a:t>
            </a:r>
            <a:r>
              <a:rPr lang="en-US" sz="3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da </a:t>
            </a:r>
            <a:r>
              <a:rPr lang="en-US" sz="375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formalidade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7303770" y="4564618"/>
            <a:ext cx="22860" cy="2984778"/>
          </a:xfrm>
          <a:prstGeom prst="roundRect">
            <a:avLst>
              <a:gd name="adj" fmla="val 352461"/>
            </a:avLst>
          </a:prstGeom>
          <a:solidFill>
            <a:srgbClr val="DDD4BA"/>
          </a:solidFill>
          <a:ln/>
        </p:spPr>
      </p:sp>
      <p:sp>
        <p:nvSpPr>
          <p:cNvPr id="5" name="Shape 2"/>
          <p:cNvSpPr/>
          <p:nvPr/>
        </p:nvSpPr>
        <p:spPr>
          <a:xfrm>
            <a:off x="6450866" y="4984671"/>
            <a:ext cx="671393" cy="22860"/>
          </a:xfrm>
          <a:prstGeom prst="roundRect">
            <a:avLst>
              <a:gd name="adj" fmla="val 352461"/>
            </a:avLst>
          </a:prstGeom>
          <a:solidFill>
            <a:srgbClr val="DDD4BA"/>
          </a:solidFill>
          <a:ln/>
        </p:spPr>
      </p:sp>
      <p:sp>
        <p:nvSpPr>
          <p:cNvPr id="6" name="Shape 3"/>
          <p:cNvSpPr/>
          <p:nvPr/>
        </p:nvSpPr>
        <p:spPr>
          <a:xfrm>
            <a:off x="7099399" y="4780359"/>
            <a:ext cx="431602" cy="431602"/>
          </a:xfrm>
          <a:prstGeom prst="roundRect">
            <a:avLst>
              <a:gd name="adj" fmla="val 18668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253109" y="4852273"/>
            <a:ext cx="124063" cy="287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250" dirty="0"/>
          </a:p>
        </p:txBody>
      </p:sp>
      <p:sp>
        <p:nvSpPr>
          <p:cNvPr id="8" name="Text 5"/>
          <p:cNvSpPr/>
          <p:nvPr/>
        </p:nvSpPr>
        <p:spPr>
          <a:xfrm>
            <a:off x="1892968" y="4756428"/>
            <a:ext cx="4367219" cy="2511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Obtenção de Financiamentos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71393" y="5171123"/>
            <a:ext cx="5588794" cy="11989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formalizadas têm maior facilidade para obter financiamentos e linhas de crédito, uma vez que precisam apresentar certidões de regularidade fiscal e trabalhista</a:t>
            </a:r>
            <a:r>
              <a:rPr lang="en-US" sz="15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7508141" y="5943838"/>
            <a:ext cx="671393" cy="22860"/>
          </a:xfrm>
          <a:prstGeom prst="roundRect">
            <a:avLst>
              <a:gd name="adj" fmla="val 352461"/>
            </a:avLst>
          </a:prstGeom>
          <a:solidFill>
            <a:srgbClr val="DDD4BA"/>
          </a:solidFill>
          <a:ln/>
        </p:spPr>
      </p:sp>
      <p:sp>
        <p:nvSpPr>
          <p:cNvPr id="11" name="Shape 8"/>
          <p:cNvSpPr/>
          <p:nvPr/>
        </p:nvSpPr>
        <p:spPr>
          <a:xfrm>
            <a:off x="7099399" y="5739527"/>
            <a:ext cx="431602" cy="431602"/>
          </a:xfrm>
          <a:prstGeom prst="roundRect">
            <a:avLst>
              <a:gd name="adj" fmla="val 18668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224653" y="5811441"/>
            <a:ext cx="181094" cy="287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0"/>
          <p:cNvSpPr/>
          <p:nvPr/>
        </p:nvSpPr>
        <p:spPr>
          <a:xfrm>
            <a:off x="8370213" y="5715595"/>
            <a:ext cx="3950124" cy="299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Participação em Licitações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8370213" y="6130290"/>
            <a:ext cx="5588794" cy="1810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participação em licitações públicas exige que a empresa esteja em conformidade com a legislação, o que é facilitado pela formalização. Isso amplia as oportunidades de negócios, permitindo competir em grandes projetos governamentais.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198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01370" y="561737"/>
            <a:ext cx="6828949" cy="811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Benefícios</a:t>
            </a:r>
            <a:endParaRPr lang="en-US" sz="40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369" y="2476976"/>
            <a:ext cx="510659" cy="51065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01370" y="3178968"/>
            <a:ext cx="2553772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Incentivos Fiscais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6201369" y="3637359"/>
            <a:ext cx="7714059" cy="98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formalidade pode dar acesso a programas de incentivos fiscais ou desoneração da folha de pagamento, o que pode resultar em uma carga tributária menor.</a:t>
            </a:r>
            <a:endParaRPr lang="en-US" sz="20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370" y="5007941"/>
            <a:ext cx="510659" cy="510659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01370" y="5721497"/>
            <a:ext cx="4274125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Investimentos em Segurança</a:t>
            </a:r>
            <a:endParaRPr lang="en-US" sz="2400" dirty="0"/>
          </a:p>
        </p:txBody>
      </p:sp>
      <p:sp>
        <p:nvSpPr>
          <p:cNvPr id="9" name="Text 4"/>
          <p:cNvSpPr/>
          <p:nvPr/>
        </p:nvSpPr>
        <p:spPr>
          <a:xfrm>
            <a:off x="6201368" y="6304089"/>
            <a:ext cx="7714059" cy="13112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Investimentos em qualificação profissional e segurança do trabalho podem gerar benefícios fiscais ou deduções em programas específicos de apoio às empresas que investem em segurança na construção civil.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47408" y="228599"/>
            <a:ext cx="2254392" cy="81158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579746"/>
            <a:ext cx="998315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Imagem e Reputação da Empresa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1914643"/>
            <a:ext cx="464069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Confiança no Mercado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64037" y="2493288"/>
            <a:ext cx="6150054" cy="1975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melhora a imagem da empresa no mercado, transmitindo confiança para clientes, investidores e fornecedores.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856417" y="4613254"/>
            <a:ext cx="6025646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Responsabilidade e Segurança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64037" y="5143737"/>
            <a:ext cx="6150054" cy="2506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Empresas que seguem as normas e estão em conformidade com as obrigações trabalhistas e fiscais são vistas como mais responsáveis e seguras, o que pode atrair novos clientes e oportunidades de parcerias.</a:t>
            </a:r>
            <a:endParaRPr lang="en-US" sz="24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73992" y="228599"/>
            <a:ext cx="2127808" cy="766011"/>
          </a:xfrm>
          <a:prstGeom prst="rect">
            <a:avLst/>
          </a:prstGeom>
        </p:spPr>
      </p:pic>
      <p:pic>
        <p:nvPicPr>
          <p:cNvPr id="3076" name="Picture 4" descr="Como Construir e Manter uma Boa Reputação Empresarial - Hawkz Estratégias  Digitais">
            <a:extLst>
              <a:ext uri="{FF2B5EF4-FFF2-40B4-BE49-F238E27FC236}">
                <a16:creationId xmlns:a16="http://schemas.microsoft.com/office/drawing/2014/main" id="{3810B4A9-954D-4093-89A0-1FDD53819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460" y="2374373"/>
            <a:ext cx="6965407" cy="4477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7822" y="870228"/>
            <a:ext cx="7808357" cy="119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Impactos Contábeis na Formalização da Construção Civil</a:t>
            </a:r>
            <a:endParaRPr lang="en-US" sz="3750" dirty="0"/>
          </a:p>
        </p:txBody>
      </p:sp>
      <p:sp>
        <p:nvSpPr>
          <p:cNvPr id="4" name="Shape 1"/>
          <p:cNvSpPr/>
          <p:nvPr/>
        </p:nvSpPr>
        <p:spPr>
          <a:xfrm>
            <a:off x="667822" y="2563654"/>
            <a:ext cx="429339" cy="429339"/>
          </a:xfrm>
          <a:prstGeom prst="roundRect">
            <a:avLst>
              <a:gd name="adj" fmla="val 18667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20698" y="2635210"/>
            <a:ext cx="123468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250" dirty="0"/>
          </a:p>
        </p:txBody>
      </p:sp>
      <p:sp>
        <p:nvSpPr>
          <p:cNvPr id="6" name="Text 3"/>
          <p:cNvSpPr/>
          <p:nvPr/>
        </p:nvSpPr>
        <p:spPr>
          <a:xfrm>
            <a:off x="1287899" y="2563654"/>
            <a:ext cx="5915006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Aumento dos Custos com Encargos Trabalhistas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87899" y="2976086"/>
            <a:ext cx="7188279" cy="915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 a formalização, a contabilidade precisa lidar com o aumento dos custos trabalhistas, incluindo encargos sociais (INSS, FGTS), férias, 13º salário, e seguro contra acidentes de trabalho.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67822" y="3995745"/>
            <a:ext cx="429339" cy="429339"/>
          </a:xfrm>
          <a:prstGeom prst="roundRect">
            <a:avLst>
              <a:gd name="adj" fmla="val 18667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77055" y="4100150"/>
            <a:ext cx="180142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250" dirty="0"/>
          </a:p>
        </p:txBody>
      </p:sp>
      <p:sp>
        <p:nvSpPr>
          <p:cNvPr id="10" name="Text 7"/>
          <p:cNvSpPr/>
          <p:nvPr/>
        </p:nvSpPr>
        <p:spPr>
          <a:xfrm>
            <a:off x="1287899" y="4127071"/>
            <a:ext cx="7374838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Necessidade de Gestão Rigorosa de Obrigações Acessórias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287899" y="4539503"/>
            <a:ext cx="7188279" cy="12068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implica em cumprimento de diversas obrigações acessórias, como envio de declarações trabalhistas e fiscais, registro de funcionários, controle de folha de pagamento, e demonstrações contábeis.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67822" y="6030992"/>
            <a:ext cx="429339" cy="429339"/>
          </a:xfrm>
          <a:prstGeom prst="roundRect">
            <a:avLst>
              <a:gd name="adj" fmla="val 18667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90099" y="6102548"/>
            <a:ext cx="184785" cy="2862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250" dirty="0"/>
          </a:p>
        </p:txBody>
      </p:sp>
      <p:sp>
        <p:nvSpPr>
          <p:cNvPr id="14" name="Text 11"/>
          <p:cNvSpPr/>
          <p:nvPr/>
        </p:nvSpPr>
        <p:spPr>
          <a:xfrm>
            <a:off x="1287898" y="6030992"/>
            <a:ext cx="4856227" cy="2980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Provisão para Passivos Trabalhistas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1287899" y="6443424"/>
            <a:ext cx="7188279" cy="9158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4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Mesmo com a formalização, a contabilidade deve provisionar eventuais passivos trabalhistas. Por exemplo, processos por acidentes de trabalho ou questões relacionadas a insalubridade e periculosidade.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41745" y="672465"/>
            <a:ext cx="6688574" cy="2291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Aumento dos Custos com Encargos Trabalhistas</a:t>
            </a:r>
            <a:endParaRPr lang="en-US" sz="4800" dirty="0"/>
          </a:p>
        </p:txBody>
      </p:sp>
      <p:sp>
        <p:nvSpPr>
          <p:cNvPr id="4" name="Shape 1"/>
          <p:cNvSpPr/>
          <p:nvPr/>
        </p:nvSpPr>
        <p:spPr>
          <a:xfrm>
            <a:off x="6341745" y="3330416"/>
            <a:ext cx="7433310" cy="4226719"/>
          </a:xfrm>
          <a:prstGeom prst="roundRect">
            <a:avLst>
              <a:gd name="adj" fmla="val 2429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356985" y="3345656"/>
            <a:ext cx="7402830" cy="6993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01301" y="3499842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Encargo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0306526" y="3499842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Impacto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6356985" y="4045029"/>
            <a:ext cx="7402830" cy="69937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601301" y="4199215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10306526" y="4199215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 direto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6356985" y="4744403"/>
            <a:ext cx="7402830" cy="6993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601301" y="4898588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FGTS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10306526" y="4898588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 direto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6356985" y="5443776"/>
            <a:ext cx="7402830" cy="69937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601301" y="5597962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Férias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10306526" y="5597962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Provisão</a:t>
            </a:r>
            <a:endParaRPr lang="en-US" sz="1900" dirty="0"/>
          </a:p>
        </p:txBody>
      </p:sp>
      <p:sp>
        <p:nvSpPr>
          <p:cNvPr id="17" name="Shape 14"/>
          <p:cNvSpPr/>
          <p:nvPr/>
        </p:nvSpPr>
        <p:spPr>
          <a:xfrm>
            <a:off x="6356985" y="6143149"/>
            <a:ext cx="7402830" cy="699373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601301" y="6297335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13º Salário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10306526" y="6297335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Provisão</a:t>
            </a:r>
            <a:endParaRPr lang="en-US" sz="1900" dirty="0"/>
          </a:p>
        </p:txBody>
      </p:sp>
      <p:sp>
        <p:nvSpPr>
          <p:cNvPr id="20" name="Shape 17"/>
          <p:cNvSpPr/>
          <p:nvPr/>
        </p:nvSpPr>
        <p:spPr>
          <a:xfrm>
            <a:off x="6356985" y="6842522"/>
            <a:ext cx="7402830" cy="699373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</p:sp>
      <p:sp>
        <p:nvSpPr>
          <p:cNvPr id="21" name="Text 18"/>
          <p:cNvSpPr/>
          <p:nvPr/>
        </p:nvSpPr>
        <p:spPr>
          <a:xfrm>
            <a:off x="6601301" y="6996708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Seguro contra acidentes</a:t>
            </a:r>
            <a:endParaRPr lang="en-US" sz="1900" dirty="0"/>
          </a:p>
        </p:txBody>
      </p:sp>
      <p:sp>
        <p:nvSpPr>
          <p:cNvPr id="22" name="Text 19"/>
          <p:cNvSpPr/>
          <p:nvPr/>
        </p:nvSpPr>
        <p:spPr>
          <a:xfrm>
            <a:off x="10306526" y="6996708"/>
            <a:ext cx="3208973" cy="3910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5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 indireto</a:t>
            </a:r>
            <a:endParaRPr lang="en-US" sz="1900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98214" y="228599"/>
            <a:ext cx="1703586" cy="61329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42661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9371" y="2960370"/>
            <a:ext cx="13271659" cy="121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75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Gestão Rigorosa de </a:t>
            </a:r>
            <a:r>
              <a:rPr lang="en-US" sz="380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Obrigações</a:t>
            </a:r>
            <a:endParaRPr lang="en-US" sz="38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371" y="4464725"/>
            <a:ext cx="4423886" cy="77652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73443" y="5532358"/>
            <a:ext cx="4035743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Declarações Trabalhistas e Fiscais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873443" y="5952053"/>
            <a:ext cx="4035743" cy="1235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implica em cumprimento de diversas obrigações acessórias, como envio de declarações trabalhistas e fiscais.</a:t>
            </a:r>
            <a:endParaRPr lang="en-US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3257" y="4464725"/>
            <a:ext cx="4423886" cy="77652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97329" y="5532358"/>
            <a:ext cx="2933462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 de Funcionários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5297329" y="5952052"/>
            <a:ext cx="4035743" cy="1235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É necessário manter um controle rigoroso do registro de funcionários e da folha de pagamento.</a:t>
            </a:r>
            <a:endParaRPr lang="en-US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7143" y="4464725"/>
            <a:ext cx="4423886" cy="77652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21215" y="5532358"/>
            <a:ext cx="313967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Demonstrações Contábeis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9721215" y="5952053"/>
            <a:ext cx="4035743" cy="18764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contabilidade deve gerenciar corretamente esses registros para evitar multas e garantir a conformidade com a legislação, exigindo processos mais complexos e controle mais rigoroso.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347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22563" y="578406"/>
            <a:ext cx="6807756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Provisão para Passivos Trabalhistas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6222563" y="2208252"/>
            <a:ext cx="7671673" cy="1900238"/>
          </a:xfrm>
          <a:prstGeom prst="roundRect">
            <a:avLst>
              <a:gd name="adj" fmla="val 4649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440448" y="2426137"/>
            <a:ext cx="2880241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Acidentes de Trabalho</a:t>
            </a:r>
            <a:endParaRPr lang="en-US" sz="2050" dirty="0"/>
          </a:p>
        </p:txBody>
      </p:sp>
      <p:sp>
        <p:nvSpPr>
          <p:cNvPr id="6" name="Text 3"/>
          <p:cNvSpPr/>
          <p:nvPr/>
        </p:nvSpPr>
        <p:spPr>
          <a:xfrm>
            <a:off x="6440448" y="2880836"/>
            <a:ext cx="7235904" cy="10097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Mesmo com a formalização, a contabilidade deve provisionar eventuais passivos trabalhistas. Por exemplo, processos por acidentes de trabalho.</a:t>
            </a:r>
            <a:endParaRPr lang="en-US" sz="1650" dirty="0"/>
          </a:p>
        </p:txBody>
      </p:sp>
      <p:sp>
        <p:nvSpPr>
          <p:cNvPr id="7" name="Shape 4"/>
          <p:cNvSpPr/>
          <p:nvPr/>
        </p:nvSpPr>
        <p:spPr>
          <a:xfrm>
            <a:off x="6222563" y="4318754"/>
            <a:ext cx="7671673" cy="1563648"/>
          </a:xfrm>
          <a:prstGeom prst="roundRect">
            <a:avLst>
              <a:gd name="adj" fmla="val 565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40448" y="4536638"/>
            <a:ext cx="3953470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Insalubridade e Periculosidade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6440448" y="4991338"/>
            <a:ext cx="7235904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Questões relacionadas a insalubridade e periculosidade também devem ser consideradas na provisão contábil.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6222563" y="6092666"/>
            <a:ext cx="7671673" cy="1563648"/>
          </a:xfrm>
          <a:prstGeom prst="roundRect">
            <a:avLst>
              <a:gd name="adj" fmla="val 565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40448" y="6310551"/>
            <a:ext cx="3128843" cy="3286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5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Prevenção de Surpresas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6440448" y="6765250"/>
            <a:ext cx="7235904" cy="6731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6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provisão contábil para riscos trabalhistas ajuda a evitar surpresas que possam afetar a liquidez da empresa.</a:t>
            </a:r>
            <a:endParaRPr lang="en-US" sz="1650" dirty="0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16589" y="228600"/>
            <a:ext cx="1985211" cy="7146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6417" y="3451928"/>
            <a:ext cx="11074479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Impactos no Planejamento Tributário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56417" y="4793940"/>
            <a:ext cx="4395549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Escolha do Regime Tributário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56417" y="5606892"/>
            <a:ext cx="6150054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pode influenciar a escolha do regime tributário, como a opção pela desoneração da folha de pagamento, que substitui a contribuição previdenciária sobre a folha por um percentual sobre a receita bruta.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7623929" y="4755044"/>
            <a:ext cx="443698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Avaliação de Economia Fiscal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559761" y="5606892"/>
            <a:ext cx="6150054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contabilidade precisa avaliar se o regime tributário adotado traz economia fiscal para a empresa, considerando o impacto dos encargos trabalhistas e da tributação incidente sobre as receitas.</a:t>
            </a:r>
            <a:endParaRPr lang="en-US" sz="19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40126" y="228599"/>
            <a:ext cx="2161674" cy="778203"/>
          </a:xfrm>
          <a:prstGeom prst="rect">
            <a:avLst/>
          </a:prstGeom>
        </p:spPr>
      </p:pic>
      <p:pic>
        <p:nvPicPr>
          <p:cNvPr id="2050" name="Picture 2" descr="Cédulas Dinheiro Real - Foto gratuita no Pixabay">
            <a:extLst>
              <a:ext uri="{FF2B5EF4-FFF2-40B4-BE49-F238E27FC236}">
                <a16:creationId xmlns:a16="http://schemas.microsoft.com/office/drawing/2014/main" id="{FE042A98-F1C8-46A7-BD19-2756A3D5B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17" y="304599"/>
            <a:ext cx="7283116" cy="3147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4630400" cy="2581394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22709" y="3194447"/>
            <a:ext cx="13184981" cy="12906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050"/>
              </a:lnSpc>
              <a:buNone/>
            </a:pPr>
            <a:r>
              <a:rPr lang="en-US" sz="40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Valorização dos Investimentos em Segurança do Trabalho</a:t>
            </a:r>
            <a:endParaRPr lang="en-US" sz="40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709" y="4794766"/>
            <a:ext cx="516255" cy="51625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22709" y="5517475"/>
            <a:ext cx="3428167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Normas Regulamentadoras</a:t>
            </a:r>
            <a:endParaRPr lang="en-US" sz="2000" dirty="0"/>
          </a:p>
        </p:txBody>
      </p:sp>
      <p:sp>
        <p:nvSpPr>
          <p:cNvPr id="6" name="Text 2"/>
          <p:cNvSpPr/>
          <p:nvPr/>
        </p:nvSpPr>
        <p:spPr>
          <a:xfrm>
            <a:off x="722709" y="5963960"/>
            <a:ext cx="4188500" cy="1652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formalidade exige o cumprimento das Normas Regulamentadoras (NRs), especialmente a NR-18, que trata das condições e do meio ambiente de trabalho na indústria da construção.</a:t>
            </a:r>
            <a:endParaRPr lang="en-US" sz="1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891" y="4794766"/>
            <a:ext cx="516255" cy="51625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220891" y="5517475"/>
            <a:ext cx="3380065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Equipamentos de Proteção</a:t>
            </a:r>
            <a:endParaRPr lang="en-US" sz="2000" dirty="0"/>
          </a:p>
        </p:txBody>
      </p:sp>
      <p:sp>
        <p:nvSpPr>
          <p:cNvPr id="9" name="Text 4"/>
          <p:cNvSpPr/>
          <p:nvPr/>
        </p:nvSpPr>
        <p:spPr>
          <a:xfrm>
            <a:off x="5220891" y="5963960"/>
            <a:ext cx="4188500" cy="132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investimentos em equipamentos de proteção individual (EPIs) são contabilizados como despesas operacionais.</a:t>
            </a:r>
            <a:endParaRPr lang="en-US" sz="16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19072" y="4794766"/>
            <a:ext cx="516255" cy="51625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719072" y="5517475"/>
            <a:ext cx="2581394" cy="3226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Treinamentos</a:t>
            </a:r>
            <a:endParaRPr lang="en-US" sz="2000" dirty="0"/>
          </a:p>
        </p:txBody>
      </p:sp>
      <p:sp>
        <p:nvSpPr>
          <p:cNvPr id="12" name="Text 6"/>
          <p:cNvSpPr/>
          <p:nvPr/>
        </p:nvSpPr>
        <p:spPr>
          <a:xfrm>
            <a:off x="9719072" y="5963960"/>
            <a:ext cx="4188500" cy="1322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Treinamentos de segurança e melhorias nas condições de trabalho também são contabilizados como despesas operacionais.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764" y="751642"/>
            <a:ext cx="5584269" cy="697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50"/>
              </a:lnSpc>
              <a:buNone/>
            </a:pPr>
            <a:r>
              <a:rPr lang="en-US" sz="4350" dirty="0" err="1"/>
              <a:t>Resumindo</a:t>
            </a:r>
            <a:r>
              <a:rPr lang="en-US" sz="4350" dirty="0"/>
              <a:t>:</a:t>
            </a:r>
          </a:p>
        </p:txBody>
      </p:sp>
      <p:sp>
        <p:nvSpPr>
          <p:cNvPr id="3" name="Shape 1"/>
          <p:cNvSpPr/>
          <p:nvPr/>
        </p:nvSpPr>
        <p:spPr>
          <a:xfrm>
            <a:off x="781764" y="1896308"/>
            <a:ext cx="4206716" cy="5581531"/>
          </a:xfrm>
          <a:prstGeom prst="roundRect">
            <a:avLst>
              <a:gd name="adj" fmla="val 223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12746" y="2127290"/>
            <a:ext cx="3394829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Vantagens Significativas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1012746" y="2610207"/>
            <a:ext cx="3744754" cy="2143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formalização na construção civil traz </a:t>
            </a:r>
            <a:r>
              <a:rPr lang="en-US" sz="17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vantagens</a:t>
            </a: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7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significativas</a:t>
            </a: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como o melhor controle financeiro, conformidade com a legislação, e acesso a novas oportunidades de negócios.</a:t>
            </a:r>
            <a:endParaRPr lang="en-US" sz="1750" dirty="0"/>
          </a:p>
        </p:txBody>
      </p:sp>
      <p:sp>
        <p:nvSpPr>
          <p:cNvPr id="6" name="Shape 4"/>
          <p:cNvSpPr/>
          <p:nvPr/>
        </p:nvSpPr>
        <p:spPr>
          <a:xfrm>
            <a:off x="5211842" y="1896308"/>
            <a:ext cx="4206716" cy="5581531"/>
          </a:xfrm>
          <a:prstGeom prst="roundRect">
            <a:avLst>
              <a:gd name="adj" fmla="val 223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42823" y="2127290"/>
            <a:ext cx="2792135" cy="3489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Impactos</a:t>
            </a:r>
            <a:endParaRPr lang="en-US" sz="2150" b="1" dirty="0">
              <a:solidFill>
                <a:srgbClr val="000000"/>
              </a:solidFill>
              <a:latin typeface="Inter Bold" pitchFamily="34" charset="0"/>
              <a:ea typeface="Inter Bold" pitchFamily="34" charset="-122"/>
              <a:cs typeface="Inter Bold" pitchFamily="34" charset="-120"/>
            </a:endParaRPr>
          </a:p>
          <a:p>
            <a:pPr marL="0" indent="0">
              <a:lnSpc>
                <a:spcPts val="2700"/>
              </a:lnSpc>
              <a:buNone/>
            </a:pP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5442823" y="2610207"/>
            <a:ext cx="3744754" cy="2858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outro lado, os impactos contábeis incluem o aumento de custos trabalhistas, a necessidade de uma gestão mais complexa das obrigações acessórias e o planejamento tributário estratégico para lidar com os encargos e incentivos.</a:t>
            </a:r>
            <a:endParaRPr lang="en-US" sz="1750" dirty="0"/>
          </a:p>
        </p:txBody>
      </p:sp>
      <p:sp>
        <p:nvSpPr>
          <p:cNvPr id="9" name="Shape 7"/>
          <p:cNvSpPr/>
          <p:nvPr/>
        </p:nvSpPr>
        <p:spPr>
          <a:xfrm>
            <a:off x="9641919" y="1896308"/>
            <a:ext cx="4206716" cy="5581531"/>
          </a:xfrm>
          <a:prstGeom prst="roundRect">
            <a:avLst>
              <a:gd name="adj" fmla="val 223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872901" y="2127290"/>
            <a:ext cx="3744754" cy="697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b="1" dirty="0" err="1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Papel</a:t>
            </a:r>
            <a:r>
              <a:rPr lang="en-US" sz="21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Central</a:t>
            </a:r>
            <a:endParaRPr lang="en-US" sz="2150" dirty="0"/>
          </a:p>
        </p:txBody>
      </p:sp>
      <p:sp>
        <p:nvSpPr>
          <p:cNvPr id="11" name="Text 9"/>
          <p:cNvSpPr/>
          <p:nvPr/>
        </p:nvSpPr>
        <p:spPr>
          <a:xfrm>
            <a:off x="9872900" y="2649723"/>
            <a:ext cx="3744754" cy="42876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0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 </a:t>
            </a:r>
            <a:r>
              <a:rPr lang="en-US" sz="17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fim</a:t>
            </a: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a </a:t>
            </a:r>
            <a:r>
              <a:rPr lang="en-US" sz="1750" dirty="0" err="1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formalização</a:t>
            </a:r>
            <a:r>
              <a:rPr lang="en-US" sz="17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é um papel central na tomada de decisões estratégicas, ajudando a empresa a otimizar custos, cumprir exigências legais e melhorar a competitividade no mercado. Dessa forma, a formalidade pode ser vista não apenas como uma obrigação legal, mas como uma oportunidade para fortalecer a sustentabilidade e o crescimento do negócio.</a:t>
            </a:r>
            <a:endParaRPr lang="en-US" sz="175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24084" y="228600"/>
            <a:ext cx="2177716" cy="78397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4"/>
          <p:cNvSpPr/>
          <p:nvPr/>
        </p:nvSpPr>
        <p:spPr>
          <a:xfrm>
            <a:off x="465221" y="989129"/>
            <a:ext cx="13635790" cy="6866021"/>
          </a:xfrm>
          <a:prstGeom prst="roundRect">
            <a:avLst>
              <a:gd name="adj" fmla="val 2230"/>
            </a:avLst>
          </a:prstGeom>
          <a:solidFill>
            <a:srgbClr val="F7EED4"/>
          </a:solidFill>
          <a:ln w="7620">
            <a:solidFill>
              <a:srgbClr val="DDD4BA"/>
            </a:solidFill>
            <a:prstDash val="solid"/>
          </a:ln>
        </p:spPr>
        <p:txBody>
          <a:bodyPr/>
          <a:lstStyle/>
          <a:p>
            <a:pPr algn="ctr"/>
            <a:r>
              <a:rPr lang="pt-BR" sz="5400" dirty="0"/>
              <a:t>OBRIGADO!!</a:t>
            </a:r>
          </a:p>
          <a:p>
            <a:pPr algn="ctr"/>
            <a:r>
              <a:rPr lang="pt-BR" sz="4400" dirty="0"/>
              <a:t>Glicério Rampazzo</a:t>
            </a:r>
          </a:p>
          <a:p>
            <a:pPr algn="ctr"/>
            <a:r>
              <a:rPr lang="pt-BR" sz="3200" dirty="0"/>
              <a:t>Conselheiro CRCPR</a:t>
            </a:r>
          </a:p>
          <a:p>
            <a:pPr algn="ctr"/>
            <a:endParaRPr lang="pt-BR" sz="4000" dirty="0"/>
          </a:p>
          <a:p>
            <a:pPr algn="ctr"/>
            <a:endParaRPr lang="pt-BR" sz="4000" dirty="0"/>
          </a:p>
          <a:p>
            <a:pPr algn="ctr"/>
            <a:endParaRPr lang="pt-BR" sz="4000" dirty="0"/>
          </a:p>
          <a:p>
            <a:pPr algn="ctr"/>
            <a:endParaRPr lang="pt-BR" sz="4000" dirty="0"/>
          </a:p>
          <a:p>
            <a:pPr algn="ctr"/>
            <a:endParaRPr lang="pt-BR" sz="4000" dirty="0"/>
          </a:p>
          <a:p>
            <a:pPr algn="ctr"/>
            <a:r>
              <a:rPr lang="pt-BR" sz="4000" dirty="0"/>
              <a:t>Siga este conselho!!</a:t>
            </a:r>
          </a:p>
          <a:p>
            <a:pPr algn="ctr"/>
            <a:r>
              <a:rPr lang="pt-BR" sz="3200" dirty="0"/>
              <a:t>@crcpr</a:t>
            </a:r>
          </a:p>
          <a:p>
            <a:pPr algn="ctr"/>
            <a:endParaRPr lang="pt-BR" sz="40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3474" y="228599"/>
            <a:ext cx="1648326" cy="593397"/>
          </a:xfrm>
          <a:prstGeom prst="rect">
            <a:avLst/>
          </a:prstGeom>
        </p:spPr>
      </p:pic>
      <p:pic>
        <p:nvPicPr>
          <p:cNvPr id="1026" name="Picture 2" descr="Sistema CFC-CRCs terá nova identidade visual">
            <a:extLst>
              <a:ext uri="{FF2B5EF4-FFF2-40B4-BE49-F238E27FC236}">
                <a16:creationId xmlns:a16="http://schemas.microsoft.com/office/drawing/2014/main" id="{C1B53707-C02D-43CA-BAC9-24AF3DB4F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087" y="3273838"/>
            <a:ext cx="2656058" cy="2548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ogotipo Instagram Imagens – Download Grátis no Freepik">
            <a:extLst>
              <a:ext uri="{FF2B5EF4-FFF2-40B4-BE49-F238E27FC236}">
                <a16:creationId xmlns:a16="http://schemas.microsoft.com/office/drawing/2014/main" id="{4AF332A6-BB38-4768-8E0F-0A892733F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6258" y="6612055"/>
            <a:ext cx="811129" cy="76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8009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995</Words>
  <Application>Microsoft Office PowerPoint</Application>
  <PresentationFormat>Personalizar</PresentationFormat>
  <Paragraphs>108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9" baseType="lpstr">
      <vt:lpstr>Calibri</vt:lpstr>
      <vt:lpstr>Arial</vt:lpstr>
      <vt:lpstr>Inter Bold</vt:lpstr>
      <vt:lpstr>Inter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Glicerio Rampazzo</cp:lastModifiedBy>
  <cp:revision>3</cp:revision>
  <dcterms:created xsi:type="dcterms:W3CDTF">2024-10-09T10:58:52Z</dcterms:created>
  <dcterms:modified xsi:type="dcterms:W3CDTF">2024-10-10T12:28:57Z</dcterms:modified>
</cp:coreProperties>
</file>